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288" r:id="rId2"/>
    <p:sldId id="327" r:id="rId3"/>
    <p:sldId id="317" r:id="rId4"/>
    <p:sldId id="289" r:id="rId5"/>
    <p:sldId id="294" r:id="rId6"/>
    <p:sldId id="258" r:id="rId7"/>
    <p:sldId id="296" r:id="rId8"/>
    <p:sldId id="298" r:id="rId9"/>
    <p:sldId id="322" r:id="rId10"/>
    <p:sldId id="259" r:id="rId11"/>
    <p:sldId id="260" r:id="rId12"/>
    <p:sldId id="300" r:id="rId13"/>
    <p:sldId id="304" r:id="rId14"/>
    <p:sldId id="301" r:id="rId15"/>
    <p:sldId id="305" r:id="rId16"/>
    <p:sldId id="262" r:id="rId17"/>
    <p:sldId id="307" r:id="rId18"/>
    <p:sldId id="308" r:id="rId19"/>
    <p:sldId id="309" r:id="rId20"/>
    <p:sldId id="306" r:id="rId21"/>
    <p:sldId id="310" r:id="rId22"/>
    <p:sldId id="311" r:id="rId23"/>
    <p:sldId id="334" r:id="rId24"/>
    <p:sldId id="312" r:id="rId25"/>
    <p:sldId id="328" r:id="rId26"/>
    <p:sldId id="336" r:id="rId27"/>
    <p:sldId id="339" r:id="rId28"/>
    <p:sldId id="338" r:id="rId29"/>
    <p:sldId id="314" r:id="rId30"/>
    <p:sldId id="318" r:id="rId31"/>
    <p:sldId id="330" r:id="rId32"/>
    <p:sldId id="273" r:id="rId33"/>
    <p:sldId id="274" r:id="rId34"/>
    <p:sldId id="323" r:id="rId35"/>
    <p:sldId id="340" r:id="rId36"/>
    <p:sldId id="34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467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EB750-6607-40D9-A153-A9512FA17278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18A5-3073-4C42-B51E-DFBEF4A22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18A5-3073-4C42-B51E-DFBEF4A224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0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6B1D-B50C-4D22-9CC0-9881A5D415B5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6BF-BAB8-436D-A659-47D606F3D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858312" cy="34575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МУНИЦИПАЛЬНОЕ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БЮДЖЕТНОЕ ОБЩЕОБРАЗОВАТЕЛЬНОЕ УЧРЕЖДЕНИЕ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«ПРИУПСКАЯ СРЕДНЯЯ ОБЩЕОБРАЗОВАТЕЛЬНАЯ ШКОЛА»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МУНИЦИПАЛЬНОГО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ОБРАЗОВАНИЯ КИРЕЕВСКИЙ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РАЙОН,  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ТУЛЬСКАЯ ОБЛАСТЬ</a:t>
            </a:r>
            <a:r>
              <a:rPr lang="ru-RU" sz="5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+mn-lt"/>
                <a:cs typeface="Times New Roman" panose="02020603050405020304" pitchFamily="18" charset="0"/>
              </a:rPr>
              <a:t>		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Учитель: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Тюрина Лидия Васильевна,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					   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высшая категория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27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00438"/>
            <a:ext cx="8858312" cy="31432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МАСТЕР-КЛАСС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Урок по теме  </a:t>
            </a:r>
            <a:r>
              <a:rPr lang="ru-RU" sz="4000" b="1" dirty="0" smtClean="0">
                <a:solidFill>
                  <a:srgbClr val="C00000"/>
                </a:solidFill>
              </a:rPr>
              <a:t>«Древнейший Рим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</a:p>
          <a:p>
            <a:pPr algn="l"/>
            <a:r>
              <a:rPr lang="ru-RU" b="1" i="1" dirty="0">
                <a:solidFill>
                  <a:srgbClr val="C00000"/>
                </a:solidFill>
              </a:rPr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			</a:t>
            </a:r>
            <a:r>
              <a:rPr lang="ru-RU" b="1" i="1" smtClean="0">
                <a:solidFill>
                  <a:srgbClr val="C00000"/>
                </a:solidFill>
              </a:rPr>
              <a:t>36 слайдов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27860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 римлян высокоразвитую цивилизацию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Апеннинском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полуострове создали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этруски.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Предполагают, что этруски пришли из Малой Азии в начале 1 тысячелетия до н. э.. Пользовались  греческим алфавитом. Однако их язык до конца не расшифрован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00372"/>
            <a:ext cx="8501122" cy="37147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6" name="Picture 2" descr="https://docs.google.com/viewer?url=http%3A%2F%2Fnsportal.ru%2Fsites%2Fdefault%2Ffiles%2F2012%2F1%2Furok_-_vozniknovenie_drevneyshego_rima.ppt&amp;docid=8effd8e2ca5269200c7b3ab8ba322cab&amp;a=bi&amp;pagenumber=7&amp;w=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857256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151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0" name="Picture 2" descr="https://docs.google.com/viewer?url=http%3A%2F%2Fnsportal.ru%2Fsites%2Fdefault%2Ffiles%2F2012%2F1%2Furok_-_vozniknovenie_drevneyshego_rima.ppt&amp;docid=8effd8e2ca5269200c7b3ab8ba322cab&amp;a=bi&amp;pagenumber=8&amp;w=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42852"/>
            <a:ext cx="5072066" cy="6572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Римляне считали число семь священным. 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На </a:t>
            </a:r>
            <a:r>
              <a:rPr lang="ru-RU" sz="2400" b="1" i="1" dirty="0" smtClean="0">
                <a:solidFill>
                  <a:srgbClr val="00B050"/>
                </a:solidFill>
                <a:latin typeface="Arial Black" pitchFamily="34" charset="0"/>
              </a:rPr>
              <a:t>схеме Рима, написаны холмы, на которых он расположился: 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</a:rPr>
              <a:t>Палатин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; 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</a:rPr>
              <a:t>Авентин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;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Капитолий;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</a:rPr>
              <a:t>Целий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;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</a:rPr>
              <a:t>Виминал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;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Квиринал;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</a:rPr>
              <a:t>Эсквилин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.</a:t>
            </a:r>
            <a:r>
              <a:rPr lang="ru-RU" sz="18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</a:rPr>
              <a:t>(Главные - </a:t>
            </a:r>
            <a:r>
              <a:rPr lang="ru-RU" sz="2200" b="1" dirty="0" err="1" smtClean="0">
                <a:solidFill>
                  <a:srgbClr val="00B050"/>
                </a:solidFill>
                <a:latin typeface="Calibri" pitchFamily="34" charset="0"/>
              </a:rPr>
              <a:t>Палатин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  <a:latin typeface="Calibri" pitchFamily="34" charset="0"/>
              </a:rPr>
              <a:t>Авентин</a:t>
            </a:r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</a:rPr>
              <a:t> и Капитолий) 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	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	</a:t>
            </a:r>
            <a:r>
              <a:rPr lang="ru-RU" sz="2700" b="1" i="1" dirty="0" smtClean="0">
                <a:solidFill>
                  <a:srgbClr val="00B050"/>
                </a:solidFill>
                <a:latin typeface="Arial Black" pitchFamily="34" charset="0"/>
              </a:rPr>
              <a:t>В 6 веке до н.э.  Рим  </a:t>
            </a:r>
            <a:br>
              <a:rPr lang="ru-RU" sz="27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Arial Black" pitchFamily="34" charset="0"/>
              </a:rPr>
              <a:t>   превратился в    </a:t>
            </a:r>
            <a:br>
              <a:rPr lang="ru-RU" sz="27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Arial Black" pitchFamily="34" charset="0"/>
              </a:rPr>
              <a:t>   многолюдный город</a:t>
            </a:r>
            <a:br>
              <a:rPr lang="ru-RU" sz="27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Arial Black" pitchFamily="34" charset="0"/>
              </a:rPr>
              <a:t> 753 г. до н.э. – легендарная дата основания Рима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Arial Black" pitchFamily="34" charset="0"/>
              </a:rPr>
              <a:t>Схема Рима, написаны холмы, на которых он расположился.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3857652" cy="53578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1\Desktop\хол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385765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72206"/>
            <a:ext cx="8472518" cy="64294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Arial Black" pitchFamily="34" charset="0"/>
              </a:rPr>
              <a:t>   </a:t>
            </a:r>
            <a:r>
              <a:rPr lang="ru-RU" sz="2000" b="1" dirty="0" smtClean="0">
                <a:solidFill>
                  <a:srgbClr val="00B050"/>
                </a:solidFill>
                <a:latin typeface="Arial Black" pitchFamily="34" charset="0"/>
              </a:rPr>
              <a:t>Так выглядят </a:t>
            </a:r>
            <a:r>
              <a:rPr lang="ru-RU" sz="2000" b="1" dirty="0" err="1" smtClean="0">
                <a:solidFill>
                  <a:srgbClr val="00B050"/>
                </a:solidFill>
                <a:latin typeface="Arial Black" pitchFamily="34" charset="0"/>
              </a:rPr>
              <a:t>Палатинский</a:t>
            </a:r>
            <a:r>
              <a:rPr lang="ru-RU" sz="2000" b="1" dirty="0" smtClean="0">
                <a:solidFill>
                  <a:srgbClr val="00B050"/>
                </a:solidFill>
                <a:latin typeface="Arial Black" pitchFamily="34" charset="0"/>
              </a:rPr>
              <a:t>  и  </a:t>
            </a:r>
            <a:r>
              <a:rPr lang="ru-RU" sz="2000" b="1" dirty="0" err="1" smtClean="0">
                <a:solidFill>
                  <a:srgbClr val="00B050"/>
                </a:solidFill>
                <a:latin typeface="Arial Black" pitchFamily="34" charset="0"/>
              </a:rPr>
              <a:t>Капиталийские</a:t>
            </a:r>
            <a:r>
              <a:rPr lang="ru-RU" sz="2000" b="1" dirty="0" smtClean="0">
                <a:solidFill>
                  <a:srgbClr val="00B050"/>
                </a:solidFill>
                <a:latin typeface="Arial Black" pitchFamily="34" charset="0"/>
              </a:rPr>
              <a:t> холмы  </a:t>
            </a:r>
            <a:br>
              <a:rPr lang="ru-RU" sz="20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 Black" pitchFamily="34" charset="0"/>
              </a:rPr>
              <a:t>          			в наши дни в Риме</a:t>
            </a:r>
            <a:endParaRPr lang="ru-RU" sz="2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1\Desktop\палатинский хол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929090" cy="5786478"/>
          </a:xfrm>
          <a:prstGeom prst="rect">
            <a:avLst/>
          </a:prstGeom>
          <a:noFill/>
        </p:spPr>
      </p:pic>
      <p:pic>
        <p:nvPicPr>
          <p:cNvPr id="5" name="Picture 2" descr="C:\Users\1\Desktop\капитолийский холм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21484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sz="3100" b="1" i="1" dirty="0" smtClean="0">
                <a:solidFill>
                  <a:srgbClr val="7030A0"/>
                </a:solidFill>
                <a:latin typeface="Arial Black" pitchFamily="34" charset="0"/>
              </a:rPr>
              <a:t>3.  Легенда об основании Рима </a:t>
            </a:r>
            <a:r>
              <a:rPr lang="ru-RU" sz="2700" b="1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Arial Black" pitchFamily="34" charset="0"/>
              </a:rPr>
              <a:t>    + </a:t>
            </a:r>
            <a:r>
              <a:rPr lang="ru-RU" sz="2800" b="1" i="1" dirty="0" smtClean="0">
                <a:solidFill>
                  <a:srgbClr val="7030A0"/>
                </a:solidFill>
              </a:rPr>
              <a:t>Почитание Весты и Марса (док, с.215)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700" dirty="0" smtClean="0"/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Arial Black" pitchFamily="34" charset="0"/>
              </a:rPr>
              <a:t>Что является правдой, а что вымыслом?  Сравните эту легенду с мифом об образовании Афин. *Что общего в этих сказаниях?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8715468" cy="45005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1) Какой царь правил в одном из городов </a:t>
            </a:r>
            <a:r>
              <a:rPr lang="ru-RU" sz="3400" b="1" dirty="0" err="1" smtClean="0">
                <a:solidFill>
                  <a:srgbClr val="7030A0"/>
                </a:solidFill>
              </a:rPr>
              <a:t>латинов</a:t>
            </a:r>
            <a:r>
              <a:rPr lang="ru-RU" sz="3400" b="1" dirty="0" smtClean="0">
                <a:solidFill>
                  <a:srgbClr val="7030A0"/>
                </a:solidFill>
              </a:rPr>
              <a:t>?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2)Кто такой </a:t>
            </a:r>
            <a:r>
              <a:rPr lang="ru-RU" sz="3400" b="1" dirty="0" err="1" smtClean="0">
                <a:solidFill>
                  <a:srgbClr val="7030A0"/>
                </a:solidFill>
              </a:rPr>
              <a:t>Амулий</a:t>
            </a:r>
            <a:r>
              <a:rPr lang="ru-RU" sz="3400" b="1" dirty="0" smtClean="0">
                <a:solidFill>
                  <a:srgbClr val="7030A0"/>
                </a:solidFill>
              </a:rPr>
              <a:t>?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3) Кто такие весталки? Какие у них были обязанности? Что им строжайше запрещалось?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4) Как звали сыновей Реи Сильвии?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5)Кто был отцом мальчиков?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+ Кто считался хранителем Рима?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+ Какой месяц назван в честь Марса?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+ Священное животное Марса?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 </a:t>
            </a:r>
            <a:r>
              <a:rPr lang="ru-RU" sz="3100" b="1" dirty="0" smtClean="0">
                <a:solidFill>
                  <a:srgbClr val="7030A0"/>
                </a:solidFill>
              </a:rPr>
              <a:t>6) Почему </a:t>
            </a:r>
            <a:r>
              <a:rPr lang="ru-RU" sz="3100" b="1" dirty="0" err="1" smtClean="0">
                <a:solidFill>
                  <a:srgbClr val="7030A0"/>
                </a:solidFill>
              </a:rPr>
              <a:t>Амулий</a:t>
            </a:r>
            <a:r>
              <a:rPr lang="ru-RU" sz="3100" b="1" dirty="0" smtClean="0">
                <a:solidFill>
                  <a:srgbClr val="7030A0"/>
                </a:solidFill>
              </a:rPr>
              <a:t> решил убить Ромула и Рема?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 7) Кто помог братьям-близнецам выжить?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 8) Как сложились отношения между братьями?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715436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9) Кто стал первым царем Рима?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10) Что обозначает на латинском языке Рим?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11) Кто такие ликторы?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12) Зачем ликторы носили с собой связку прутьев и топор?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13) В память о каких событиях поставлена статуя волчицы в Риме на Капитолийском холме? Почему она стала исторической «реликвией» и храниться в музее?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*14) Легенды о младенцах, найденных на берегу реки существуют у многих народов. Подтвердите примерами из Библии. 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4786314" cy="6858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5719" y="142852"/>
            <a:ext cx="45719" cy="59833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docs.google.com/viewer?url=http%3A%2F%2Fnsportal.ru%2Fsites%2Fdefault%2Ffiles%2F2012%2F1%2Furok_-_vozniknovenie_drevneyshego_rima.ppt&amp;docid=8effd8e2ca5269200c7b3ab8ba322cab&amp;a=bi&amp;pagenumber=10&amp;w=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143644"/>
            <a:ext cx="8858312" cy="7143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     </a:t>
            </a:r>
            <a:r>
              <a:rPr lang="ru-RU" sz="2800" b="1" dirty="0" smtClean="0">
                <a:solidFill>
                  <a:srgbClr val="C00000"/>
                </a:solidFill>
              </a:rPr>
              <a:t>Весталки – жрицы богини огня и домашнего очага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1\Desktop\веста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72494" cy="5840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4286256"/>
            <a:ext cx="2571768" cy="242889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Богиня Веста </a:t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в</a:t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Древнем Риме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5500726" cy="67151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28.vestaве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550072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8858312" cy="71438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    </a:t>
            </a:r>
            <a:r>
              <a:rPr lang="ru-RU" sz="4000" b="1" dirty="0" smtClean="0">
                <a:solidFill>
                  <a:srgbClr val="C00000"/>
                </a:solidFill>
              </a:rPr>
              <a:t>Храм богини Весты в Древнем Риме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2852"/>
            <a:ext cx="4429156" cy="59293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\Desktop\1315030499d11х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29618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72206"/>
            <a:ext cx="8858312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	На жалобный крик братьев-близнецов 		прибежала волчица</a:t>
            </a:r>
            <a:endParaRPr lang="ru-RU" sz="24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1"/>
            <a:ext cx="8001056" cy="550072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1\Desktop\наход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72206"/>
            <a:ext cx="8643998" cy="64294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     Волчица накормила братьев своим молоком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5072098" cy="457203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волч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42852"/>
            <a:ext cx="4000528" cy="650085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Ликтор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(всего их было 12 человек) – охрана царя. На плечах связки прутьев с воткнутыми в них топорами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4500594" cy="6572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Roman_Lictor_Clothesликто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52"/>
            <a:ext cx="4500593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ocs.google.com/viewer?url=http%3A%2F%2Fnsportal.ru%2Fsites%2Fdefault%2Ffiles%2F2012%2F1%2Furok_-_vozniknovenie_drevneyshego_rima.ppt&amp;docid=8effd8e2ca5269200c7b3ab8ba322cab&amp;a=bi&amp;pagenumber=13&amp;w=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142852"/>
            <a:ext cx="2071702" cy="65722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Древняя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римская монета с </a:t>
            </a:r>
            <a:r>
              <a:rPr lang="ru-RU" sz="2800" b="1" dirty="0" err="1" smtClean="0">
                <a:solidFill>
                  <a:srgbClr val="C00000"/>
                </a:solidFill>
              </a:rPr>
              <a:t>изображе</a:t>
            </a:r>
            <a:r>
              <a:rPr lang="ru-RU" sz="2800" b="1" dirty="0" smtClean="0">
                <a:solidFill>
                  <a:srgbClr val="C00000"/>
                </a:solidFill>
              </a:rPr>
              <a:t>-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err="1" smtClean="0">
                <a:solidFill>
                  <a:srgbClr val="C00000"/>
                </a:solidFill>
              </a:rPr>
              <a:t>нием</a:t>
            </a:r>
            <a:r>
              <a:rPr lang="ru-RU" sz="2800" b="1" dirty="0" smtClean="0">
                <a:solidFill>
                  <a:srgbClr val="C00000"/>
                </a:solidFill>
              </a:rPr>
              <a:t> волчицы и мальчиков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6786610" cy="65722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1\Desktop\img50471b6291f26мон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4787"/>
            <a:ext cx="6715173" cy="644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>Как эти понятия, имена связаны с легендой об основании Рима? (</a:t>
            </a:r>
            <a:r>
              <a:rPr lang="ru-RU" sz="3200" b="1" i="1" u="sng" dirty="0" smtClean="0">
                <a:solidFill>
                  <a:srgbClr val="00B050"/>
                </a:solidFill>
                <a:latin typeface="Arial Black" pitchFamily="34" charset="0"/>
              </a:rPr>
              <a:t>устно</a:t>
            </a:r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>)</a:t>
            </a:r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Работа в тетради:</a:t>
            </a:r>
            <a:b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латины</a:t>
            </a:r>
            <a:r>
              <a:rPr lang="ru-RU" b="1" dirty="0" smtClean="0">
                <a:solidFill>
                  <a:srgbClr val="00B050"/>
                </a:solidFill>
              </a:rPr>
              <a:t> –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весталка-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Веста –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Марс –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волчица –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Ромул -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ликтор –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753 г. до н.э. –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786874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5. Управление в Древнем Риме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            </a:t>
            </a: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с.218,</a:t>
            </a: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чит</a:t>
            </a: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, ??? </a:t>
            </a:r>
            <a:endParaRPr lang="ru-RU" sz="2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1\Desktop\ris-7-3-2вид р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Arial Black" pitchFamily="34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Продажа в рабство отцом за непослушание и долги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100" name="Picture 4" descr="C:\Users\1\Desktop\indexза долг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858048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472518" cy="107157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		</a:t>
            </a: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Заседание сената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1"/>
            <a:ext cx="4829180" cy="3971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24077627fe2eсен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857892"/>
            <a:ext cx="8786874" cy="100010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</a:rPr>
              <a:t>	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Народное собрание в Риме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4214842" cy="24288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1\Desktop\imagesнар собр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85818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45719"/>
            <a:ext cx="8858312" cy="83151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                Тема урока:    </a:t>
            </a: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Древнейший Рим</a:t>
            </a:r>
            <a:endParaRPr lang="ru-RU" sz="2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1\Desktop\ris-7-3-2вид р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15436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86454"/>
            <a:ext cx="8858312" cy="93978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Тарквиний Гордый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- последний царь 	 							     Древнего Рима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4290"/>
            <a:ext cx="2928958" cy="550072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1\Desktop\300px-Tarquinius-SuperbusТаркви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50099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Arial Black" pitchFamily="34" charset="0"/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Управление в Древнейшем Риме </a:t>
            </a:r>
            <a:b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царский период:  753 – 509 г. до н. э.)</a:t>
            </a:r>
            <a:endParaRPr lang="ru-RU" sz="32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9001156" cy="457203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Народное собрание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верховный орган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				      государственного  управления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Сенат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– совет, в котором заседали старейшины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	         патрицианских родов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Царь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– правитель города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42852"/>
            <a:ext cx="3571868" cy="6572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  Реши чайнворд: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1- бог, хранитель 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Рима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2- совет старейшин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3- река, по берегу   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которой  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проживали   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латины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4- легендарный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основатель Рима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5- охранник царя в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Риме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2770" name="Picture 2" descr="https://docs.google.com/viewer?url=http%3A%2F%2Fnsportal.ru%2Fsites%2Fdefault%2Ffiles%2F2012%2F1%2Furok_-_vozniknovenie_drevneyshego_rima.ppt&amp;docid=8effd8e2ca5269200c7b3ab8ba322cab&amp;a=bi&amp;pagenumber=21&amp;w=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27478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itchFamily="34" charset="0"/>
              </a:rPr>
              <a:t>	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0892" y="285728"/>
            <a:ext cx="2000264" cy="6097599"/>
          </a:xfrm>
        </p:spPr>
        <p:txBody>
          <a:bodyPr/>
          <a:lstStyle/>
          <a:p>
            <a:pPr>
              <a:buNone/>
            </a:pPr>
            <a:endParaRPr lang="ru-RU" b="1" i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4" name="Picture 2" descr="https://docs.google.com/viewer?url=http%3A%2F%2Fnsportal.ru%2Fsites%2Fdefault%2Ffiles%2F2012%2F1%2Furok_-_vozniknovenie_drevneyshego_rima.ppt&amp;docid=8effd8e2ca5269200c7b3ab8ba322cab&amp;a=bi&amp;pagenumber=22&amp;w=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35004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Дом. задание: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п.44;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по таблице рассказ о природно-географических отличиях в Италии и Греции;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индивидуально – с.219 (опишите рисунок);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опереж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задание о царе Пирре;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с.217 – легенда о подвиге Муция (Что здесь могло быть правдой, а что вымыслом?)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/>
              <a:t>по желанию: сообщение о богах Древнего Рима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1\Desktop\IMG_2777волч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885831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582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latin typeface="Arial Black" pitchFamily="34" charset="0"/>
              </a:rPr>
              <a:t> </a:t>
            </a:r>
            <a:br>
              <a:rPr lang="ru-RU" sz="3200" b="1" i="1" dirty="0" smtClean="0">
                <a:latin typeface="Arial Black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>Составить </a:t>
            </a:r>
            <a:r>
              <a:rPr lang="ru-RU" sz="3200" b="1" i="1" dirty="0" err="1" smtClean="0">
                <a:solidFill>
                  <a:srgbClr val="00B050"/>
                </a:solidFill>
                <a:latin typeface="Arial Black" pitchFamily="34" charset="0"/>
              </a:rPr>
              <a:t>синквейн</a:t>
            </a:r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> по теме «Рим»:</a:t>
            </a:r>
            <a:b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Arial Black" pitchFamily="34" charset="0"/>
              </a:rPr>
              <a:t>(по времени)</a:t>
            </a:r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8858312" cy="405448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1</a:t>
            </a:r>
            <a:r>
              <a:rPr lang="ru-RU" b="1" smtClean="0">
                <a:solidFill>
                  <a:srgbClr val="00B050"/>
                </a:solidFill>
                <a:latin typeface="Arial Black" pitchFamily="34" charset="0"/>
              </a:rPr>
              <a:t>)   существительное</a:t>
            </a: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2) прилагательное   прилагательное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3)   глагол   </a:t>
            </a:r>
            <a:r>
              <a:rPr lang="ru-RU" b="1" dirty="0" err="1" smtClean="0">
                <a:solidFill>
                  <a:srgbClr val="00B050"/>
                </a:solidFill>
                <a:latin typeface="Arial Black" pitchFamily="34" charset="0"/>
              </a:rPr>
              <a:t>глагол</a:t>
            </a: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  </a:t>
            </a:r>
            <a:r>
              <a:rPr lang="ru-RU" b="1" dirty="0" err="1" smtClean="0">
                <a:solidFill>
                  <a:srgbClr val="00B050"/>
                </a:solidFill>
                <a:latin typeface="Arial Black" pitchFamily="34" charset="0"/>
              </a:rPr>
              <a:t>глагол</a:t>
            </a:r>
            <a:endParaRPr lang="ru-RU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4)  фраза из четырёх слов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5)  существительное  (вывод)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err="1" smtClean="0">
                <a:solidFill>
                  <a:srgbClr val="00B050"/>
                </a:solidFill>
              </a:rPr>
              <a:t>Синквейн</a:t>
            </a:r>
            <a:r>
              <a:rPr lang="ru-RU" sz="3200" b="1" i="1" dirty="0" smtClean="0">
                <a:solidFill>
                  <a:srgbClr val="00B050"/>
                </a:solidFill>
              </a:rPr>
              <a:t>: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Рим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  древний, интересный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возникать, расширять, господствовать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  Повествование о прошлом народа  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  полуострова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  История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План  урока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1.  Географическое положение и природные условия Д.Рима. Сравнить с Д.Грецией (таблица)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2.  Население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Апеннинского</a:t>
            </a:r>
            <a:r>
              <a:rPr lang="ru-RU" sz="3600" b="1" i="1" dirty="0" smtClean="0">
                <a:solidFill>
                  <a:srgbClr val="0070C0"/>
                </a:solidFill>
              </a:rPr>
              <a:t> полуострова (карта)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3.  Легенда об основании Рима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+ Почитание Весты и Марса (док, с.215)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4.  Город на семи холмах и его обитатели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5.  Управление в Древнем Риме.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643338" cy="657229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0070C0"/>
                </a:solidFill>
                <a:latin typeface="Arial Black" pitchFamily="34" charset="0"/>
              </a:rPr>
              <a:t>1. 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Географическое положение и природные условия Д.Рима (с.213 – карта).</a:t>
            </a:r>
            <a:b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    Сравнить с Д.Грецией </a:t>
            </a:r>
            <a:b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(с.115 – карта). Заполнить таблицу.</a:t>
            </a:r>
            <a:b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В какой стране природные условия были более благоприятные для жизни людей?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0"/>
            <a:ext cx="4214842" cy="67151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B050"/>
                </a:solidFill>
                <a:latin typeface="Arial Black" pitchFamily="34" charset="0"/>
              </a:rPr>
              <a:t>В какой стране природные условия были более благоприятные для жизни людей?</a:t>
            </a:r>
            <a:endParaRPr lang="ru-RU" sz="1200" dirty="0"/>
          </a:p>
        </p:txBody>
      </p:sp>
      <p:pic>
        <p:nvPicPr>
          <p:cNvPr id="1026" name="Picture 2" descr="C:\Users\1\Desktop\italia-lanscape-photography-09-inspimo.com_прир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5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1414"/>
          <a:ext cx="9144000" cy="676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757"/>
                <a:gridCol w="2138563"/>
                <a:gridCol w="2345311"/>
                <a:gridCol w="2595369"/>
              </a:tblGrid>
              <a:tr h="806692">
                <a:tc>
                  <a:txBody>
                    <a:bodyPr/>
                    <a:lstStyle/>
                    <a:p>
                      <a:r>
                        <a:rPr lang="ru-RU" dirty="0" smtClean="0"/>
                        <a:t>? ? ?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Сходство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Различия:</a:t>
                      </a:r>
                    </a:p>
                    <a:p>
                      <a:r>
                        <a:rPr lang="ru-RU" dirty="0" smtClean="0"/>
                        <a:t>Греция                                           Рим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Местополо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жение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2. Омывается…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8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3. Горы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4.Тепло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5. Побережье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2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Острова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7. Дожди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8. Реки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2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9. Плодородные  почвы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10. Способствуют природные условия занятиям населения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стране природные условия были более благоприятные для жизни людей?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5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1414"/>
          <a:ext cx="9144001" cy="1038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279"/>
                <a:gridCol w="1702019"/>
                <a:gridCol w="2941214"/>
                <a:gridCol w="285748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? ? ?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Сходство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Различия:</a:t>
                      </a:r>
                    </a:p>
                    <a:p>
                      <a:r>
                        <a:rPr lang="ru-RU" dirty="0" smtClean="0"/>
                        <a:t>Греция                                           Рим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Местополо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жение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п-вах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Балканском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Апеннинском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2. Омывается…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морями Средиземного моря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Эгейским с запада, Ионическим с востока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Тирренским с запада, Адриатическим с востока, Ионическим с юга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8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3. Горы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закрывают от холодных северных ветров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Балканские, крутые и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обрывистые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высокие Альпы с севера, а вдоль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п-ва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Апеннинские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невысокие, пологие, богатые строительным камнем и металлами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4.Тепло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5. Побережье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 восточном много удобных бухт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западное и южное побережье более удобное для занятия мореплаванием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2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Острова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есть у побережья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 востока, много небольших островов, плавали и видели землю;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 западе - мало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 востока  - нет;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 запада три крупных острова – Корсика, Сардиния, Сицилия (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какой из этих островов называют треугольным?)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7. Дожди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идут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только зимой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круглый год (зелёная трава)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8. Реки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летом пересыхают или превращаются в ручейки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полноводные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2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9. Плодородные  почвы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очень мало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довольно много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10. Способствуют природные условия занятиям населения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стране природные условия были более благоприятные для жизни людей?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сельским хозяйством, ремеслом, рыбной ловлей,  морской торговлей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пшеницы сеяли мало –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мало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плодородной земли, больше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развиты виноградарство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, оливки, садоводство,  рыбная ловля и  морская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торговля,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т.к. видели землю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с.217, абз.2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всеми видами сельского хозяйства  (пшеница, ячмень, виноград , лён;  + крупный рогатый скот, коней, свиней, </a:t>
                      </a:r>
                      <a:r>
                        <a:rPr lang="ru-RU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ослов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+  строительный камень + металлы,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воевали (легенда карты)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угоняли скот, захватывали оружие, пригоняли рабов, а также отвоёвывали новые земли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ruthCYR Black" pitchFamily="50" charset="-52"/>
                          <a:ea typeface="Calibri"/>
                          <a:cs typeface="Times New Roman"/>
                        </a:rPr>
                        <a:t>более благоприятные для жизни людей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TruthCYR Black" pitchFamily="50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500702"/>
            <a:ext cx="8143932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Круглая хижина -  дома римлян, стены были сделаны из прутьев, обмазаны глиной. Возле каждого дома находились сад и огород, а за пределами города были общие пастбища и поля. 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357431"/>
            <a:ext cx="2928958" cy="2143140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plebeiхиж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786214" cy="650085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2. Исследуйте карту и определите какие народы населяли </a:t>
            </a:r>
            <a:r>
              <a:rPr lang="ru-RU" sz="3600" b="1" dirty="0" err="1" smtClean="0">
                <a:solidFill>
                  <a:srgbClr val="002060"/>
                </a:solidFill>
              </a:rPr>
              <a:t>Апеннинский</a:t>
            </a:r>
            <a:r>
              <a:rPr lang="ru-RU" sz="3600" b="1" dirty="0" smtClean="0">
                <a:solidFill>
                  <a:srgbClr val="002060"/>
                </a:solidFill>
              </a:rPr>
              <a:t> полуостров  в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8-6 в.в. до н.э. </a:t>
            </a:r>
            <a:r>
              <a:rPr lang="ru-RU" sz="3200" b="1" dirty="0" smtClean="0">
                <a:solidFill>
                  <a:srgbClr val="002060"/>
                </a:solidFill>
              </a:rPr>
              <a:t>(стр.213 учебника)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1\Desktop\Drevnyaya_Italiya_v_VIII_-_VI_vv._do_n.e.карта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75" y="0"/>
            <a:ext cx="5572125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1102</TotalTime>
  <Words>790</Words>
  <Application>Microsoft Office PowerPoint</Application>
  <PresentationFormat>Экран (4:3)</PresentationFormat>
  <Paragraphs>150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 Unicode MS</vt:lpstr>
      <vt:lpstr>Arial</vt:lpstr>
      <vt:lpstr>Arial Black</vt:lpstr>
      <vt:lpstr>Calibri</vt:lpstr>
      <vt:lpstr>Times New Roman</vt:lpstr>
      <vt:lpstr>TruthCYR Black</vt:lpstr>
      <vt:lpstr>Тема Office</vt:lpstr>
      <vt:lpstr>  МУНИЦИПАЛЬНОЕ БЮДЖЕТНОЕ ОБЩЕОБРАЗОВАТЕЛЬНОЕ УЧРЕЖДЕНИЕ          «ПРИУПСКАЯ СРЕДНЯЯ ОБЩЕОБРАЗОВАТЕЛЬНАЯ ШКОЛА»   МУНИЦИПАЛЬНОГО ОБРАЗОВАНИЯ КИРЕЕВСКИЙ РАЙОН,     ТУЛЬСКАЯ ОБЛАСТЬ   Учитель: Тюрина Лидия Васильевна,          высшая категория </vt:lpstr>
      <vt:lpstr>Презентация PowerPoint</vt:lpstr>
      <vt:lpstr>                 Тема урока:    Древнейший Рим</vt:lpstr>
      <vt:lpstr>План  урока</vt:lpstr>
      <vt:lpstr>1. Географическое положение и природные условия Д.Рима (с.213 – карта).     Сравнить с Д.Грецией  (с.115 – карта). Заполнить таблицу.  В какой стране природные условия были более благоприятные для жизни людей? </vt:lpstr>
      <vt:lpstr> </vt:lpstr>
      <vt:lpstr> </vt:lpstr>
      <vt:lpstr>Круглая хижина -  дома римлян, стены были сделаны из прутьев, обмазаны глиной. Возле каждого дома находились сад и огород, а за пределами города были общие пастбища и поля. </vt:lpstr>
      <vt:lpstr>2. Исследуйте карту и определите какие народы населяли Апеннинский полуостров  в  8-6 в.в. до н.э. (стр.213 учебника)</vt:lpstr>
      <vt:lpstr>До римлян высокоразвитую цивилизацию на Апеннинском полуострове создали этруски. Предполагают, что этруски пришли из Малой Азии в начале 1 тысячелетия до н. э.. Пользовались  греческим алфавитом. Однако их язык до конца не расшифрован.</vt:lpstr>
      <vt:lpstr>Презентация PowerPoint</vt:lpstr>
      <vt:lpstr>      Римляне считали число семь священным.  На схеме Рима, написаны холмы, на которых он расположился:  Палатин;  Авентин; Капитолий; Целий; Виминал; Квиринал; Эсквилин.  (Главные - Палатин, Авентин и Капитолий)     В 6 веке до н.э.  Рим      превратился в        многолюдный город  753 г. до н.э. – легендарная дата основания Рима     Схема Рима, написаны холмы, на которых он расположился.  </vt:lpstr>
      <vt:lpstr>   Так выглядят Палатинский  и  Капиталийские холмы                в наши дни в Риме</vt:lpstr>
      <vt:lpstr>     3.  Легенда об основании Рима      + Почитание Весты и Марса (док, с.215)  Что является правдой, а что вымыслом?  Сравните эту легенду с мифом об образовании Афин. *Что общего в этих сказаниях?  </vt:lpstr>
      <vt:lpstr>   6) Почему Амулий решил убить Ромула и Рема?    7) Кто помог братьям-близнецам выжить?    8) Как сложились отношения между братьями?  </vt:lpstr>
      <vt:lpstr>  </vt:lpstr>
      <vt:lpstr>     Весталки – жрицы богини огня и домашнего очага</vt:lpstr>
      <vt:lpstr>Богиня Веста   в Древнем Риме</vt:lpstr>
      <vt:lpstr>    Храм богини Весты в Древнем Риме</vt:lpstr>
      <vt:lpstr> На жалобный крик братьев-близнецов   прибежала волчица</vt:lpstr>
      <vt:lpstr>      Волчица накормила братьев своим молоком </vt:lpstr>
      <vt:lpstr>      Ликтор (всего их было 12 человек) – охрана царя. На плечах связки прутьев с воткнутыми в них топорами</vt:lpstr>
      <vt:lpstr>Презентация PowerPoint</vt:lpstr>
      <vt:lpstr>Древняя  римская монета с изображе- нием волчицы и мальчиков</vt:lpstr>
      <vt:lpstr> Как эти понятия, имена связаны с легендой об основании Рима? (устно) Работа в тетради: </vt:lpstr>
      <vt:lpstr>5. Управление в Древнем Риме             с.218, чит, ??? </vt:lpstr>
      <vt:lpstr>        Продажа в рабство отцом за непослушание и долги</vt:lpstr>
      <vt:lpstr>     Заседание сената</vt:lpstr>
      <vt:lpstr> Народное собрание в Риме</vt:lpstr>
      <vt:lpstr>Тарквиний Гордый  - последний царь               Древнего Рима</vt:lpstr>
      <vt:lpstr>      Управление в Древнейшем Риме     (царский период:  753 – 509 г. до н. э.)</vt:lpstr>
      <vt:lpstr>   Реши чайнворд:   1- бог, хранитель        Рима  2- совет старейшин  3- река, по берегу          которой         проживали          латины  4- легендарный       основатель Рима  5- охранник царя в       Риме       </vt:lpstr>
      <vt:lpstr> </vt:lpstr>
      <vt:lpstr>   Дом. задание:   п.44;  по таблице рассказ о природно-географических отличиях в Италии и Греции;  индивидуально – с.219 (опишите рисунок); опереж. задание о царе Пирре;  с.217 – легенда о подвиге Муция (Что здесь могло быть правдой, а что вымыслом?) по желанию: сообщение о богах Древнего Рима     </vt:lpstr>
      <vt:lpstr>  Составить синквейн по теме «Рим»:  (по времени) </vt:lpstr>
      <vt:lpstr>Синквейн: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 Рим</dc:title>
  <dc:creator>1</dc:creator>
  <cp:lastModifiedBy>Тюрина Лидия</cp:lastModifiedBy>
  <cp:revision>95</cp:revision>
  <dcterms:created xsi:type="dcterms:W3CDTF">2014-02-18T19:39:46Z</dcterms:created>
  <dcterms:modified xsi:type="dcterms:W3CDTF">2015-09-12T18:18:51Z</dcterms:modified>
</cp:coreProperties>
</file>