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0" r:id="rId5"/>
    <p:sldId id="262" r:id="rId6"/>
    <p:sldId id="263" r:id="rId7"/>
    <p:sldId id="266" r:id="rId8"/>
    <p:sldId id="265" r:id="rId9"/>
    <p:sldId id="268" r:id="rId10"/>
    <p:sldId id="267" r:id="rId11"/>
    <p:sldId id="269" r:id="rId12"/>
    <p:sldId id="270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7A7"/>
    <a:srgbClr val="FFE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14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57700"/>
            <a:ext cx="210502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55"/>
          <p:cNvGrpSpPr>
            <a:grpSpLocks/>
          </p:cNvGrpSpPr>
          <p:nvPr/>
        </p:nvGrpSpPr>
        <p:grpSpPr bwMode="auto">
          <a:xfrm>
            <a:off x="-50800" y="58738"/>
            <a:ext cx="9271000" cy="6927850"/>
            <a:chOff x="-51516" y="58149"/>
            <a:chExt cx="9272124" cy="6928641"/>
          </a:xfrm>
        </p:grpSpPr>
        <p:pic>
          <p:nvPicPr>
            <p:cNvPr id="4" name="Рисунок 8" descr="school1928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9079">
              <a:off x="5739176" y="2658304"/>
              <a:ext cx="3481432" cy="429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37"/>
            <p:cNvGrpSpPr>
              <a:grpSpLocks/>
            </p:cNvGrpSpPr>
            <p:nvPr/>
          </p:nvGrpSpPr>
          <p:grpSpPr bwMode="auto">
            <a:xfrm>
              <a:off x="-51516" y="6274096"/>
              <a:ext cx="9144000" cy="712694"/>
              <a:chOff x="0" y="0"/>
              <a:chExt cx="9144000" cy="712694"/>
            </a:xfrm>
          </p:grpSpPr>
          <p:pic>
            <p:nvPicPr>
              <p:cNvPr id="18" name="Рисунок 22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3166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Рисунок 23" descr="school1915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Рисунок 24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0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Рисунок 25" descr="school1911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0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6" descr="school1917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0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27" descr="school1913.g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0"/>
                <a:ext cx="768358" cy="66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28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Рисунок 29" descr="school1910.g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0"/>
                <a:ext cx="720080" cy="71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Рисунок 30" descr="school1911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0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Рисунок 31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0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Рисунок 32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33" descr="school1917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0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Рисунок 34" descr="school1918.g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0"/>
                <a:ext cx="623832" cy="559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Рисунок 35" descr="school1910.g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6296" y="0"/>
                <a:ext cx="648072" cy="64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Рисунок 36" descr="school1915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723" y="0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54"/>
            <p:cNvGrpSpPr>
              <a:grpSpLocks/>
            </p:cNvGrpSpPr>
            <p:nvPr/>
          </p:nvGrpSpPr>
          <p:grpSpPr bwMode="auto">
            <a:xfrm>
              <a:off x="8488537" y="58149"/>
              <a:ext cx="712694" cy="6838488"/>
              <a:chOff x="8488537" y="58149"/>
              <a:chExt cx="712694" cy="6838488"/>
            </a:xfrm>
          </p:grpSpPr>
          <p:pic>
            <p:nvPicPr>
              <p:cNvPr id="7" name="Рисунок 11" descr="school1915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91263" y="6242895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Рисунок 12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507067" y="5658352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Рисунок 13" descr="school1911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4201" y="5001981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Рисунок 14" descr="school1917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77990" y="4417168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Рисунок 15" descr="school1913.g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36989" y="3696059"/>
                <a:ext cx="768358" cy="66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Рисунок 16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8456" y="3094044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Рисунок 17" descr="school1910.g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84844" y="2400338"/>
                <a:ext cx="720080" cy="71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8" descr="school1911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4201" y="1833629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19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507067" y="1337872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20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8456" y="71778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Рисунок 21" descr="school1917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77990" y="168696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3" name="Рисунок 37" descr="4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3370263"/>
            <a:ext cx="3683001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E0C6-0681-4CD5-85A9-294E8B66847F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ADF6-8AFF-4360-B313-F2EA7D188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0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9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214813"/>
            <a:ext cx="6953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0" y="6113463"/>
            <a:ext cx="8540750" cy="744537"/>
            <a:chOff x="0" y="6113420"/>
            <a:chExt cx="8540450" cy="744580"/>
          </a:xfrm>
        </p:grpSpPr>
        <p:pic>
          <p:nvPicPr>
            <p:cNvPr id="5" name="Рисунок 8" descr="school192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20"/>
              <a:ext cx="4356373" cy="74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school192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581" y="6137199"/>
              <a:ext cx="4248869" cy="694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0" descr="school19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113463"/>
            <a:ext cx="7191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school19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432425"/>
            <a:ext cx="7921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 descr="school19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-77788"/>
            <a:ext cx="744537" cy="435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 descr="school14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933825"/>
            <a:ext cx="2990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5976937" cy="460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071E-21BF-4D22-A2E9-074A15CAD039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ECAB-2746-466F-AA8E-09BEE374A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4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0400"/>
            <a:ext cx="3206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school14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740400"/>
            <a:ext cx="20050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school14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732463"/>
            <a:ext cx="30130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7899400" y="-65088"/>
            <a:ext cx="1281113" cy="6164263"/>
            <a:chOff x="7899594" y="-64395"/>
            <a:chExt cx="1280726" cy="6162957"/>
          </a:xfrm>
        </p:grpSpPr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972123" y="867761"/>
              <a:ext cx="3104033" cy="123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991785" y="3910027"/>
              <a:ext cx="3096344" cy="1280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2" descr="school14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924300"/>
            <a:ext cx="277177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B239-5280-457C-B07C-360167312747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8B4C-B114-4C85-83EC-926398762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6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-90488" y="0"/>
            <a:ext cx="9359901" cy="6858000"/>
            <a:chOff x="-90153" y="0"/>
            <a:chExt cx="9360326" cy="6858000"/>
          </a:xfrm>
        </p:grpSpPr>
        <p:grpSp>
          <p:nvGrpSpPr>
            <p:cNvPr id="4" name="Группа 22"/>
            <p:cNvGrpSpPr>
              <a:grpSpLocks/>
            </p:cNvGrpSpPr>
            <p:nvPr/>
          </p:nvGrpSpPr>
          <p:grpSpPr bwMode="auto">
            <a:xfrm>
              <a:off x="-90153" y="5950193"/>
              <a:ext cx="9360326" cy="907807"/>
              <a:chOff x="-90153" y="5950193"/>
              <a:chExt cx="9360326" cy="907807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-90153" y="5950193"/>
                <a:ext cx="6013176" cy="907807"/>
                <a:chOff x="179512" y="2865815"/>
                <a:chExt cx="6984776" cy="1339855"/>
              </a:xfrm>
            </p:grpSpPr>
            <p:pic>
              <p:nvPicPr>
                <p:cNvPr id="17" name="Рисунок 20" descr="school1404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056" y="2899186"/>
                  <a:ext cx="1134408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Рисунок 21" descr="school1404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2924944"/>
                  <a:ext cx="1080120" cy="1239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Рисунок 22" descr="school1404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924944"/>
                  <a:ext cx="1080120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Рисунок 23" descr="school1404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2924944"/>
                  <a:ext cx="1008112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Рисунок 24" descr="school1404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728" y="2924944"/>
                  <a:ext cx="1008112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Рисунок 25" descr="school1404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2899186"/>
                  <a:ext cx="1080120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Рисунок 26" descr="school1404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865815"/>
                  <a:ext cx="1080120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" name="Рисунок 16" descr="school1404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0640" y="5963751"/>
                <a:ext cx="929873" cy="83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7" descr="school1404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0300" y="5963751"/>
                <a:ext cx="929873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18" descr="school1404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521" y="5963751"/>
                <a:ext cx="867881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19" descr="school1404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4411" y="5963751"/>
                <a:ext cx="867881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Рисунок 8" descr="school140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44665" y="898188"/>
              <a:ext cx="976609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school140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91401" y="2657404"/>
              <a:ext cx="929873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65643" y="1775163"/>
              <a:ext cx="929873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78522" y="0"/>
              <a:ext cx="929873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2" descr="school140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78522" y="5157192"/>
              <a:ext cx="929873" cy="8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school14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327635" y="4352225"/>
              <a:ext cx="867881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school14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340514" y="3521500"/>
              <a:ext cx="867881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Рисунок 27" descr="school2109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744913"/>
            <a:ext cx="38290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3481-6E27-4080-A10F-20FFC2599C4E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470A-94C9-4D47-90B9-DD9FB1137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7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CC"/>
            </a:gs>
            <a:gs pos="50000">
              <a:srgbClr val="FFE2C5"/>
            </a:gs>
            <a:gs pos="100000">
              <a:srgbClr val="FFA7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DF118-0DE2-4DC8-9729-96B5A27F6FAF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5A740-F11F-4934-8564-35F6B845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xaxa-net.ru/prikoly_reklama/903-karikatury-pro-reklamu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06489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Сатирические образы</a:t>
            </a:r>
            <a:endParaRPr lang="ru-RU" sz="54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31776"/>
              </p:ext>
            </p:extLst>
          </p:nvPr>
        </p:nvGraphicFramePr>
        <p:xfrm>
          <a:off x="2483768" y="2204864"/>
          <a:ext cx="5919048" cy="1440160"/>
        </p:xfrm>
        <a:graphic>
          <a:graphicData uri="http://schemas.openxmlformats.org/drawingml/2006/table">
            <a:tbl>
              <a:tblPr/>
              <a:tblGrid>
                <a:gridCol w="5919048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Урок ИЗО в </a:t>
                      </a:r>
                      <a:r>
                        <a:rPr lang="ru-RU" sz="2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6классе</a:t>
                      </a:r>
                    </a:p>
                    <a:p>
                      <a:r>
                        <a:rPr lang="ru-RU" sz="2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Учитель: </a:t>
                      </a:r>
                      <a:r>
                        <a:rPr lang="ru-RU" sz="2800" b="1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Л.А.Сизоненко</a:t>
                      </a:r>
                      <a:endParaRPr lang="ru-RU" sz="28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eterlife.ru/picture/illusion/fru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8776"/>
            <a:ext cx="38622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38440"/>
              </p:ext>
            </p:extLst>
          </p:nvPr>
        </p:nvGraphicFramePr>
        <p:xfrm>
          <a:off x="1534160" y="335280"/>
          <a:ext cx="4754880" cy="508000"/>
        </p:xfrm>
        <a:graphic>
          <a:graphicData uri="http://schemas.openxmlformats.org/drawingml/2006/table">
            <a:tbl>
              <a:tblPr/>
              <a:tblGrid>
                <a:gridCol w="4754880"/>
              </a:tblGrid>
              <a:tr h="508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Гротеск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6" name="Picture 4" descr="http://www.peterlife.ru/picture/illusion/fr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17" y="1038776"/>
            <a:ext cx="378243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Лубок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viola.bz/wp-content/uploads/2013/07/Cat-of-Kazan-mind-of-Astrakhan-reason-of-Siberia-he-lived-sweet-ate-sweet-and-farted-sweet.-Originally-it-was-a-satire-of-Peter-the-Great-500x5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7"/>
            <a:ext cx="3517530" cy="415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ogoslovo.ru/media/pic_full/2/7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6"/>
            <a:ext cx="4993998" cy="415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Интернет ресурсы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https://yandex.ru/search/?</a:t>
            </a:r>
            <a:r>
              <a:rPr lang="ru-RU" dirty="0" smtClean="0"/>
              <a:t>text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4888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http://parodistov.net/xudozhestvennaya-satira-yumor-sharzhi/kukryniksy.html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24433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http://diletant.ru/articles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72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7633220" cy="5401146"/>
          </a:xfrm>
        </p:spPr>
        <p:txBody>
          <a:bodyPr/>
          <a:lstStyle/>
          <a:p>
            <a:r>
              <a:rPr lang="ru-RU" sz="1800" b="1" dirty="0"/>
              <a:t>Цель:</a:t>
            </a:r>
            <a:r>
              <a:rPr lang="ru-RU" sz="1800" dirty="0"/>
              <a:t> Познакомить учащихся с переплетением понятий, «правда жизни и языка искусства», приемов художественного преувеличения, сатирическими образами в искусстве, с видом изобразительного </a:t>
            </a:r>
            <a:r>
              <a:rPr lang="ru-RU" sz="1800" dirty="0" smtClean="0"/>
              <a:t>искусства </a:t>
            </a:r>
            <a:r>
              <a:rPr lang="ru-RU" sz="1800" dirty="0"/>
              <a:t>– карикатурой и ее </a:t>
            </a:r>
            <a:r>
              <a:rPr lang="ru-RU" sz="1800" dirty="0" smtClean="0"/>
              <a:t>разновидностями.</a:t>
            </a:r>
          </a:p>
          <a:p>
            <a:r>
              <a:rPr lang="ru-RU" sz="1800" b="1" dirty="0"/>
              <a:t>Задачи:</a:t>
            </a:r>
            <a:endParaRPr lang="ru-RU" sz="1800" dirty="0"/>
          </a:p>
          <a:p>
            <a:r>
              <a:rPr lang="ru-RU" sz="1800" b="1" dirty="0"/>
              <a:t>Образовательные:</a:t>
            </a:r>
            <a:endParaRPr lang="ru-RU" sz="1800" dirty="0"/>
          </a:p>
          <a:p>
            <a:r>
              <a:rPr lang="ru-RU" sz="1800" dirty="0"/>
              <a:t>учить отбирать детали и обострять образ при изображении сатирических образов или создании дружеских шаржей;</a:t>
            </a:r>
          </a:p>
          <a:p>
            <a:r>
              <a:rPr lang="ru-RU" sz="1800" b="1" dirty="0"/>
              <a:t>Развивающие:</a:t>
            </a:r>
            <a:endParaRPr lang="ru-RU" sz="1800" dirty="0"/>
          </a:p>
          <a:p>
            <a:r>
              <a:rPr lang="ru-RU" sz="1800" dirty="0"/>
              <a:t>развивать наблюдатель­ность, технику рисования карандашом;</a:t>
            </a:r>
          </a:p>
          <a:p>
            <a:r>
              <a:rPr lang="ru-RU" sz="1800" dirty="0"/>
              <a:t>формировать умение находить смешные, саркастические образы человека (литературного персонажа), тонко и тактично изображать друзей в юмористическом решении.</a:t>
            </a:r>
          </a:p>
          <a:p>
            <a:r>
              <a:rPr lang="ru-RU" sz="1800" b="1" dirty="0"/>
              <a:t>Воспитательные:</a:t>
            </a:r>
            <a:endParaRPr lang="ru-RU" sz="1800" dirty="0"/>
          </a:p>
          <a:p>
            <a:r>
              <a:rPr lang="ru-RU" sz="1800" dirty="0"/>
              <a:t>воспитывать интерес к че­ловеку, творчеству, созиданию, положительное отношение к юмо­ру; укреплять </a:t>
            </a:r>
            <a:r>
              <a:rPr lang="ru-RU" sz="1800" dirty="0" err="1"/>
              <a:t>межпредметные</a:t>
            </a:r>
            <a:r>
              <a:rPr lang="ru-RU" sz="1800" dirty="0"/>
              <a:t> связи (литература, музыка , изо­бразительное искусство);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278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.imageban.ru/out/2013/10/28/c6bfe91c6d44d70748e52a2e373a6f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Карикатура –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рисунок, комически или сатирически изображающий кого-что-нибудь. </a:t>
            </a:r>
            <a:r>
              <a:rPr lang="ru-RU" i="1" dirty="0"/>
              <a:t>(Злая карикатура; карикатура на бюрократов.);</a:t>
            </a:r>
            <a:r>
              <a:rPr lang="ru-RU" dirty="0"/>
              <a:t> 2) смешное, жалкое подобие чего-нибудь. </a:t>
            </a:r>
            <a:r>
              <a:rPr lang="ru-RU" i="1" dirty="0"/>
              <a:t>(Эта картина – карикатура на искусство.) </a:t>
            </a:r>
            <a:endParaRPr lang="ru-RU" dirty="0"/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Карикатурист</a:t>
            </a:r>
            <a:r>
              <a:rPr lang="ru-RU" b="1" i="1" dirty="0"/>
              <a:t> </a:t>
            </a:r>
            <a:r>
              <a:rPr lang="ru-RU" i="1" dirty="0"/>
              <a:t>– </a:t>
            </a:r>
            <a:r>
              <a:rPr lang="ru-RU" dirty="0"/>
              <a:t>художник, рисующий карикатуры.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Карикатурный </a:t>
            </a:r>
            <a:r>
              <a:rPr lang="ru-RU" i="1" dirty="0"/>
              <a:t>–</a:t>
            </a:r>
            <a:r>
              <a:rPr lang="ru-RU" dirty="0"/>
              <a:t> смешной, подходящий для карикатуры образ. </a:t>
            </a:r>
            <a:r>
              <a:rPr lang="ru-RU" i="1" dirty="0"/>
              <a:t>(Карикатурная фигура.) </a:t>
            </a:r>
            <a:endParaRPr lang="ru-RU" dirty="0"/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Шарж</a:t>
            </a:r>
            <a:r>
              <a:rPr lang="ru-RU" i="1" dirty="0"/>
              <a:t> –</a:t>
            </a:r>
            <a:r>
              <a:rPr lang="ru-RU" dirty="0"/>
              <a:t> шуточное или сатирическое изображение кого-нибудь с карикатурным подчёркиванием наиболее характерных внешних черт</a:t>
            </a:r>
            <a:r>
              <a:rPr lang="ru-RU" dirty="0" smtClean="0"/>
              <a:t>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Гротеск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– это художественный образ, стиль или жанр, основанный на фантастике, смехе, причудливом сочетании и контрасте фантастического и реального. Он появился в культуре Древней Греции и широко используется в различных видах искусства по настоящее </a:t>
            </a:r>
            <a:r>
              <a:rPr lang="ru-RU" dirty="0" smtClean="0"/>
              <a:t>время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Лубок</a:t>
            </a:r>
            <a:r>
              <a:rPr lang="ru-RU" dirty="0"/>
              <a:t> - это народная (фольклорная) картинка. С середины 17в. на Руси впервые появились печатные картинки, называемые «фряжскими» (иностранными). Затем эти картинки называли «потешными листами», во второй половине 19 в. их стали называть лубками.</a:t>
            </a:r>
          </a:p>
          <a:p>
            <a:r>
              <a:rPr lang="ru-RU" dirty="0"/>
              <a:t>В лубке никогда не было горя или плача. Он только радовал и веселил, да иногда обличал, но это делал с большим юмором и достоинством. Лубок вселял в людей веру в себя, в свои силы. 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7849244" cy="4608513"/>
          </a:xfrm>
        </p:spPr>
        <p:txBody>
          <a:bodyPr/>
          <a:lstStyle/>
          <a:p>
            <a:r>
              <a:rPr lang="ru-RU" sz="1800" dirty="0"/>
              <a:t>Такой жанр изобразительного искусства, как </a:t>
            </a:r>
            <a:r>
              <a:rPr lang="ru-RU" sz="1800" dirty="0">
                <a:hlinkClick r:id="rId2"/>
              </a:rPr>
              <a:t>карикатура</a:t>
            </a:r>
            <a:r>
              <a:rPr lang="ru-RU" sz="1800" dirty="0"/>
              <a:t>, является достаточно популярным уже долгое время. Смешные зарисовки то и дело появляются на страницах газет и журналов, а также в интернете. Одни карикатуры заставляют нас задуматься над какой-либо проблемой, другие -вызывают безудержные приступы смеха.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Основоположником этого жанра был английский художник по имени Уильям Хогарт (XVIII век). Он был первым художником, который придумал высмеивать в рисунках людские пороки и глупость. С помощью кисти он мог выразить дурные манеры и привычки, характер людей, их взаимоотношения. Его работы показывали бытовые проблемы, с которыми сталкивается в повседневной жизни практически каждый из нас: пьянство, детские капризы, алчность, жадность и многие другие. Именно поэтому его карикатуры находили отклик в сердцах большинства людей. </a:t>
            </a:r>
          </a:p>
        </p:txBody>
      </p:sp>
    </p:spTree>
    <p:extLst>
      <p:ext uri="{BB962C8B-B14F-4D97-AF65-F5344CB8AC3E}">
        <p14:creationId xmlns:p14="http://schemas.microsoft.com/office/powerpoint/2010/main" val="12029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7561212" cy="4969098"/>
          </a:xfrm>
        </p:spPr>
        <p:txBody>
          <a:bodyPr/>
          <a:lstStyle/>
          <a:p>
            <a:r>
              <a:rPr lang="ru-RU" sz="2000" dirty="0"/>
              <a:t>Некоторые полагают, что карикатура - это более или менее уродливый рисунок, который проще сделать, чем обыкновенный, серьезный рисунок. Это глубокое заблуждение. Сложные вопросы пространства, света и цвета, анатомии и перспективы в карикатуре, правда, решаются упрощенно и в своеобразной форме. Но это уп­рощение требует от художника серьезного владения всеми этими средствами.</a:t>
            </a:r>
          </a:p>
          <a:p>
            <a:r>
              <a:rPr lang="ru-RU" sz="2000" dirty="0"/>
              <a:t>Художник-карикатурист должен быть человеком не только остроумным, но и очень наблюдательным, уметь подмечать едва заметные для других черты, чтобы смелым, гротескным преувели­чением их вызывать смех.</a:t>
            </a:r>
          </a:p>
          <a:p>
            <a:r>
              <a:rPr lang="ru-RU" sz="2000" dirty="0"/>
              <a:t>Несмотря на тенденциозное преувеличение, карикатура не должна слишком отрываться от оригинала, который должен оста­ваться узнаваемым. За любым преувеличением должен угадываться подразумеваемый персонаж.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4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Виды карикатуры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912" y="112067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Политическая </a:t>
            </a:r>
            <a:r>
              <a:rPr lang="ru-RU" dirty="0"/>
              <a:t>– затрагивает различные стороны политической жизни общества (международные отношения, политическая обстановка, выборы, проблема демократии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http://img2.moevideo.net/thumb1/640x480/066711d6bec2259e7ed7c73f5f028f4b_81217695_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045142"/>
            <a:ext cx="3742901" cy="28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sehpozdravil.ru/res/images/postcards/1801.detai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54" y="2044006"/>
            <a:ext cx="40941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8" y="692151"/>
            <a:ext cx="7993260" cy="2448817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Бытовая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карикатура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– затрагивает социальные проблемы: культурно-бытовые условия, торговлю, воспитание </a:t>
            </a:r>
            <a:r>
              <a:rPr lang="ru-RU" sz="2400" dirty="0" smtClean="0"/>
              <a:t>детей.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Юмористическая карикатура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– отображает юмористическую обстановку, в которой отсутствует остро конфликтное содержание.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http://img3.proshkolu.ru/content/media/pic/std/2000000/1435000/1434563-560d91909ffda0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37055"/>
            <a:ext cx="2952328" cy="32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ШАРЖ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1000dosok.info/s/14-08-158373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1124744"/>
            <a:ext cx="3129908" cy="42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sentodessa.com/images/FIL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138992"/>
            <a:ext cx="3240361" cy="42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51_Sor">
  <a:themeElements>
    <a:clrScheme name="цветочная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99FF99"/>
      </a:accent3>
      <a:accent4>
        <a:srgbClr val="CC66FF"/>
      </a:accent4>
      <a:accent5>
        <a:srgbClr val="66FFCC"/>
      </a:accent5>
      <a:accent6>
        <a:srgbClr val="FFCC66"/>
      </a:accent6>
      <a:hlink>
        <a:srgbClr val="0000FF"/>
      </a:hlink>
      <a:folHlink>
        <a:srgbClr val="6666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43251_Sor</Template>
  <TotalTime>51</TotalTime>
  <Words>552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43251_Sor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карикатуры</vt:lpstr>
      <vt:lpstr>Презентация PowerPoint</vt:lpstr>
      <vt:lpstr>ШАРЖ</vt:lpstr>
      <vt:lpstr>Презентация PowerPoint</vt:lpstr>
      <vt:lpstr>Лубок</vt:lpstr>
      <vt:lpstr>Интернет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Любимая Мамочка</dc:creator>
  <cp:lastModifiedBy>Любимая Мамочка</cp:lastModifiedBy>
  <cp:revision>7</cp:revision>
  <dcterms:created xsi:type="dcterms:W3CDTF">2015-07-21T11:51:49Z</dcterms:created>
  <dcterms:modified xsi:type="dcterms:W3CDTF">2015-07-22T18:11:32Z</dcterms:modified>
</cp:coreProperties>
</file>