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5" r:id="rId3"/>
    <p:sldId id="283" r:id="rId4"/>
    <p:sldId id="284" r:id="rId5"/>
    <p:sldId id="286" r:id="rId6"/>
    <p:sldId id="287" r:id="rId7"/>
    <p:sldId id="288" r:id="rId8"/>
    <p:sldId id="277" r:id="rId9"/>
    <p:sldId id="278" r:id="rId10"/>
    <p:sldId id="290" r:id="rId11"/>
    <p:sldId id="303" r:id="rId12"/>
    <p:sldId id="312" r:id="rId13"/>
    <p:sldId id="279" r:id="rId14"/>
    <p:sldId id="305" r:id="rId15"/>
    <p:sldId id="313" r:id="rId16"/>
    <p:sldId id="306" r:id="rId17"/>
    <p:sldId id="259" r:id="rId18"/>
    <p:sldId id="308" r:id="rId19"/>
    <p:sldId id="291" r:id="rId20"/>
    <p:sldId id="309" r:id="rId21"/>
    <p:sldId id="310" r:id="rId22"/>
    <p:sldId id="262" r:id="rId23"/>
    <p:sldId id="311" r:id="rId24"/>
    <p:sldId id="292" r:id="rId25"/>
    <p:sldId id="293" r:id="rId26"/>
    <p:sldId id="294" r:id="rId27"/>
    <p:sldId id="295" r:id="rId28"/>
    <p:sldId id="296" r:id="rId29"/>
    <p:sldId id="300" r:id="rId30"/>
    <p:sldId id="297" r:id="rId31"/>
    <p:sldId id="301" r:id="rId32"/>
    <p:sldId id="29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8C4F-1306-4496-9E99-9894A49B8067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66149B-D2C2-4ED5-A693-324069E20A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8C4F-1306-4496-9E99-9894A49B8067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49B-D2C2-4ED5-A693-324069E20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8C4F-1306-4496-9E99-9894A49B8067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49B-D2C2-4ED5-A693-324069E20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C58C4F-1306-4496-9E99-9894A49B8067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66149B-D2C2-4ED5-A693-324069E20A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8C4F-1306-4496-9E99-9894A49B8067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49B-D2C2-4ED5-A693-324069E20A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8C4F-1306-4496-9E99-9894A49B8067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49B-D2C2-4ED5-A693-324069E20A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49B-D2C2-4ED5-A693-324069E20A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8C4F-1306-4496-9E99-9894A49B8067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8C4F-1306-4496-9E99-9894A49B8067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49B-D2C2-4ED5-A693-324069E20A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8C4F-1306-4496-9E99-9894A49B8067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149B-D2C2-4ED5-A693-324069E20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C58C4F-1306-4496-9E99-9894A49B8067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66149B-D2C2-4ED5-A693-324069E20A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8C4F-1306-4496-9E99-9894A49B8067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66149B-D2C2-4ED5-A693-324069E20A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C58C4F-1306-4496-9E99-9894A49B8067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66149B-D2C2-4ED5-A693-324069E20A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4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5247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01 сентября </a:t>
            </a:r>
            <a:br>
              <a:rPr lang="ru-RU" sz="31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Тема:</a:t>
            </a:r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 </a:t>
            </a:r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Россия в Первой Мировой войне</a:t>
            </a:r>
            <a:endParaRPr lang="ru-RU" sz="3100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3" name="Рисунок 12" descr="0_dfc67_325ae8bd_XX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1857364"/>
            <a:ext cx="4000528" cy="4633126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Впервые применяются Германией отравляющие вещества (газы) в районе г. Ипра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Италия из Тройственного союза переходит в Антанту и объявляет войну Австро-Венгрии</a:t>
            </a:r>
          </a:p>
          <a:p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1  9  1  5 год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2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90033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Газовая атака немцев  </a:t>
            </a:r>
            <a:br>
              <a:rPr lang="ru-RU" altLang="ru-RU" b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altLang="ru-RU" b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Ипр апрель 1915г.</a:t>
            </a:r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341438"/>
            <a:ext cx="8594725" cy="5256212"/>
          </a:xfr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60"/>
            <a:ext cx="85947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071678"/>
            <a:ext cx="82296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/>
              <a:t>Россия потеряла Польшу, части Прибалтики, Белоруссии и Украины</a:t>
            </a:r>
            <a:endParaRPr lang="ru-RU" sz="5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Итоги </a:t>
            </a:r>
            <a:b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военной кампании 1915 года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0000"/>
                </a:solidFill>
                <a:latin typeface="Arial"/>
                <a:ea typeface="Times New Roman"/>
              </a:rPr>
              <a:t>Событие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Наступление Российских войск на Кавказе</a:t>
            </a:r>
            <a:endParaRPr lang="ru-RU" sz="2800" b="1" dirty="0" smtClean="0">
              <a:latin typeface="Calibri"/>
              <a:ea typeface="Times New Roman"/>
              <a:cs typeface="Times New Roman"/>
            </a:endParaRPr>
          </a:p>
          <a:p>
            <a: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Наступление англо-французских войск под Верденом (</a:t>
            </a:r>
            <a:r>
              <a:rPr lang="ru-RU" sz="2800" b="1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Верденская</a:t>
            </a:r>
            <a: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битва) Крепость Верден считалась воротами к Парижу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Англо- французские войска на Сомме впервые  применяют танки</a:t>
            </a:r>
          </a:p>
          <a:p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Российские войска захватили турецкую крепость Эрзерум</a:t>
            </a:r>
            <a:endParaRPr lang="ru-RU" sz="4000" b="1" dirty="0" smtClean="0">
              <a:latin typeface="Calibri"/>
              <a:ea typeface="Times New Roman"/>
              <a:cs typeface="Times New Roman"/>
            </a:endParaRPr>
          </a:p>
          <a:p>
            <a:r>
              <a:rPr lang="ru-RU" sz="40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стратегическая инициатива перешла к Антанте</a:t>
            </a:r>
          </a:p>
          <a:p>
            <a:r>
              <a:rPr lang="ru-RU" sz="40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Брусиловский прорыв немецко-австрийского фронта русской армией</a:t>
            </a:r>
            <a:endParaRPr lang="ru-RU" sz="4000" b="1" dirty="0" smtClean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1 9 1 6 год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Итоги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72008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Верденская</a:t>
            </a:r>
            <a:r>
              <a:rPr lang="ru-RU" altLang="ru-RU" b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«мясорубка» 1916г.</a:t>
            </a:r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908050"/>
            <a:ext cx="5040313" cy="5641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1219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Брусиловский прорыв </a:t>
            </a:r>
            <a:br>
              <a:rPr lang="ru-RU" b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b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русской армии 1916г.</a:t>
            </a:r>
            <a:endParaRPr lang="ru-RU" b="1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862138"/>
            <a:ext cx="2592388" cy="4175125"/>
          </a:xfrm>
          <a:noFill/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565400"/>
            <a:ext cx="6011863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39750" y="6078538"/>
            <a:ext cx="19812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А.А.Брусилов</a:t>
            </a:r>
            <a:endParaRPr lang="ru-RU" sz="2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Первые  танки</a:t>
            </a:r>
          </a:p>
        </p:txBody>
      </p:sp>
      <p:pic>
        <p:nvPicPr>
          <p:cNvPr id="184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494"/>
          <a:stretch>
            <a:fillRect/>
          </a:stretch>
        </p:blipFill>
        <p:spPr>
          <a:xfrm>
            <a:off x="107950" y="1484313"/>
            <a:ext cx="8561388" cy="48244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19644"/>
          </a:xfrm>
        </p:spPr>
        <p:txBody>
          <a:bodyPr>
            <a:normAutofit fontScale="70000" lnSpcReduction="20000"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Февральская революция в России</a:t>
            </a:r>
          </a:p>
          <a:p>
            <a:endParaRPr lang="ru-RU" sz="28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Вступление США в войну на стороне Антанты</a:t>
            </a:r>
          </a:p>
          <a:p>
            <a:endParaRPr lang="ru-RU" sz="28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Крупномасштабное наступление англо-французский войск на Севере Франции</a:t>
            </a:r>
          </a:p>
          <a:p>
            <a:endParaRPr lang="ru-RU" sz="28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Наступление российской армии под командованием А.А. Брусилова. Во время «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брусиловского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прорыва» австрийские и немецкие войска понесли огромные потери.</a:t>
            </a:r>
          </a:p>
          <a:p>
            <a:pPr>
              <a:buNone/>
            </a:pPr>
            <a:endParaRPr lang="ru-RU" sz="2800" b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России к власти пришли большевики</a:t>
            </a:r>
          </a:p>
          <a:p>
            <a:pPr>
              <a:buNone/>
            </a:pPr>
            <a:endParaRPr lang="ru-RU" sz="2800" b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Вторжение войск Антанты и Германии на территорию России</a:t>
            </a:r>
            <a:endParaRPr lang="ru-RU" sz="28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endParaRPr lang="ru-RU" dirty="0" smtClean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 9 1 7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288" cy="1219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Антивоенные демонстрации </a:t>
            </a:r>
            <a:b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 России 1917г.</a:t>
            </a:r>
            <a:endParaRPr lang="ru-RU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557338"/>
            <a:ext cx="6335713" cy="5045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В России у власти большевики.</a:t>
            </a:r>
          </a:p>
          <a:p>
            <a:endParaRPr lang="ru-RU" b="1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Брестский мир - в марте Советская Россия и Германия заключили мирный договор;</a:t>
            </a:r>
          </a:p>
          <a:p>
            <a:endParaRPr lang="ru-RU" b="1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Вторжение войск Антанты и Германии на территорию России;</a:t>
            </a:r>
          </a:p>
          <a:p>
            <a:endParaRPr lang="ru-RU" b="1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11 ноября подписано в </a:t>
            </a:r>
            <a:r>
              <a:rPr lang="ru-RU" b="1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Компьенском</a:t>
            </a:r>
            <a:r>
              <a:rPr lang="ru-RU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лесу  перемирия после отречения германского кайзера  Вильгельма. Окончание Первой мировой войны.</a:t>
            </a:r>
            <a:endParaRPr lang="ru-RU" b="1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chemeClr val="tx1"/>
                </a:solidFill>
              </a:rPr>
              <a:t>1  9  1 8 год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28 июля 2014 года было 100 лет со дня начала Первой мировой войны — первого широкомасштабного вооружённого конфликта в истории человечества.</a:t>
            </a:r>
          </a:p>
          <a:p>
            <a:pPr algn="just"/>
            <a:r>
              <a:rPr lang="ru-RU" sz="32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Длилась она чуть больше 4 лет до 11 ноября 1918 года и в ней принимало участие 38 государств на всех континентах.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100- лет начала Первой мировой </a:t>
            </a:r>
            <a:r>
              <a:rPr lang="ru-RU" sz="4400" b="1" dirty="0" smtClean="0">
                <a:solidFill>
                  <a:schemeClr val="tx1"/>
                </a:solidFill>
                <a:cs typeface="Times New Roman" pitchFamily="18" charset="0"/>
              </a:rPr>
              <a:t>войны (</a:t>
            </a:r>
            <a:r>
              <a:rPr lang="ru-RU" sz="4400" dirty="0" smtClean="0">
                <a:solidFill>
                  <a:schemeClr val="tx1"/>
                </a:solidFill>
                <a:cs typeface="Times New Roman" pitchFamily="18" charset="0"/>
              </a:rPr>
              <a:t>1914-1918 </a:t>
            </a:r>
            <a:r>
              <a:rPr lang="ru-RU" sz="4400" dirty="0" err="1" smtClean="0">
                <a:solidFill>
                  <a:schemeClr val="tx1"/>
                </a:solidFill>
                <a:cs typeface="Times New Roman" pitchFamily="18" charset="0"/>
              </a:rPr>
              <a:t>гг</a:t>
            </a:r>
            <a:r>
              <a:rPr lang="ru-RU" sz="4400" dirty="0" smtClean="0">
                <a:solidFill>
                  <a:schemeClr val="tx1"/>
                </a:solidFill>
                <a:cs typeface="Times New Roman" pitchFamily="18" charset="0"/>
              </a:rPr>
              <a:t>)</a:t>
            </a:r>
            <a:endParaRPr lang="ru-RU" dirty="0"/>
          </a:p>
        </p:txBody>
      </p:sp>
    </p:spTree>
  </p:cSld>
  <p:clrMapOvr>
    <a:masterClrMapping/>
  </p:clrMapOvr>
  <p:transition>
    <p:wipe dir="r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>
              <a:defRPr/>
            </a:pPr>
            <a:r>
              <a:rPr lang="ru-RU" b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Брестский мир 3 марта 1918г.</a:t>
            </a:r>
            <a:endParaRPr lang="ru-RU" b="1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125538"/>
            <a:ext cx="8745538" cy="5327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Компьенское перемирие </a:t>
            </a:r>
            <a:br>
              <a:rPr lang="ru-RU" b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b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11 ноября 1918г.</a:t>
            </a:r>
            <a:endParaRPr lang="ru-RU" b="1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412875"/>
            <a:ext cx="7704137" cy="50911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8572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Таким образом: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1357298"/>
            <a:ext cx="4929222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Позиционная война привела к истощению воюющих государств</a:t>
            </a:r>
            <a: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:</a:t>
            </a:r>
          </a:p>
          <a:p>
            <a:pPr indent="457200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Россия понесла в войне самые большие потери – 9 млн. 347 тыс. чел.</a:t>
            </a:r>
          </a:p>
          <a:p>
            <a:pPr indent="457200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Потери Германии 7 млн. 860 тыс. чел.</a:t>
            </a:r>
          </a:p>
          <a:p>
            <a:pPr indent="457200"/>
            <a: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Австро-Венгрия – 4 млн. 880 тыс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</a:t>
            </a:r>
          </a:p>
          <a:p>
            <a:pPr indent="457200"/>
            <a:endParaRPr lang="ru-RU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3315" name="Picture 3" descr="http://www.puhonto.ru/plakat/1914.Svyashchennaya_voy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1" y="1285860"/>
            <a:ext cx="357190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036496" cy="1219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 августа – </a:t>
            </a:r>
            <a:r>
              <a:rPr lang="ru-RU" b="1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День </a:t>
            </a:r>
            <a:r>
              <a:rPr lang="ru-RU" b="1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памяти воинов, погибших в Первой мировой </a:t>
            </a:r>
            <a:r>
              <a:rPr lang="ru-RU" b="1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войне</a:t>
            </a:r>
            <a:endParaRPr lang="ru-RU" b="1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4010025"/>
            <a:ext cx="3951287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4032250"/>
            <a:ext cx="25923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90663"/>
            <a:ext cx="4175125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/>
          <a:srcRect l="5933"/>
          <a:stretch>
            <a:fillRect/>
          </a:stretch>
        </p:blipFill>
        <p:spPr bwMode="auto">
          <a:xfrm>
            <a:off x="546100" y="1562100"/>
            <a:ext cx="35845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6719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</a:rPr>
              <a:t>1914 год</a:t>
            </a:r>
          </a:p>
          <a:p>
            <a:pPr algn="ctr"/>
            <a:r>
              <a:rPr lang="ru-RU" sz="6000" dirty="0" smtClean="0">
                <a:latin typeface="Times New Roman" pitchFamily="18" charset="0"/>
              </a:rPr>
              <a:t>1905 год</a:t>
            </a:r>
          </a:p>
          <a:p>
            <a:pPr algn="ctr"/>
            <a:r>
              <a:rPr lang="ru-RU" sz="6000" dirty="0" smtClean="0">
                <a:latin typeface="Times New Roman" pitchFamily="18" charset="0"/>
              </a:rPr>
              <a:t>1917 год</a:t>
            </a:r>
          </a:p>
          <a:p>
            <a:pPr algn="ctr"/>
            <a:r>
              <a:rPr lang="ru-RU" sz="6000" dirty="0" smtClean="0">
                <a:latin typeface="Times New Roman" pitchFamily="18" charset="0"/>
              </a:rPr>
              <a:t>1812 год</a:t>
            </a:r>
            <a:endParaRPr lang="ru-RU" sz="6000" dirty="0"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Назовите  год начала Первой  мировой войны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dirty="0" smtClean="0"/>
              <a:t>а)Предательство Распутина;</a:t>
            </a:r>
          </a:p>
          <a:p>
            <a:pPr>
              <a:buNone/>
            </a:pPr>
            <a:r>
              <a:rPr lang="ru-RU" sz="4000" b="1" dirty="0" smtClean="0"/>
              <a:t>б)Убийство наследника на Австро-Венгерский престол;</a:t>
            </a:r>
          </a:p>
          <a:p>
            <a:pPr>
              <a:buNone/>
            </a:pPr>
            <a:r>
              <a:rPr lang="ru-RU" sz="4000" b="1" dirty="0" smtClean="0"/>
              <a:t>в)Измена кайзера Германии Вильгельма;</a:t>
            </a:r>
          </a:p>
          <a:p>
            <a:pPr>
              <a:buNone/>
            </a:pPr>
            <a:r>
              <a:rPr lang="ru-RU" sz="4000" b="1" dirty="0" smtClean="0"/>
              <a:t>г) Отъезд Николая </a:t>
            </a:r>
            <a:r>
              <a:rPr lang="en-US" sz="4000" b="1" dirty="0" smtClean="0"/>
              <a:t>II</a:t>
            </a:r>
            <a:r>
              <a:rPr lang="ru-RU" sz="4000" b="1" dirty="0" smtClean="0"/>
              <a:t> в ставку в Могилев</a:t>
            </a:r>
            <a:endParaRPr lang="ru-RU" sz="4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Поводом к войне послужило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1524000"/>
            <a:ext cx="7972452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dirty="0" smtClean="0"/>
              <a:t>а) Священный союз </a:t>
            </a:r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б) Тройственный союз</a:t>
            </a:r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в) Антанта </a:t>
            </a:r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г) Четверной союз</a:t>
            </a:r>
          </a:p>
          <a:p>
            <a:endParaRPr lang="ru-RU" sz="40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какой военный союз входила Россия в начале войны?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Россия</a:t>
            </a:r>
          </a:p>
          <a:p>
            <a:r>
              <a:rPr lang="ru-RU" sz="3600" b="1" dirty="0" smtClean="0"/>
              <a:t>Турция</a:t>
            </a:r>
          </a:p>
          <a:p>
            <a:r>
              <a:rPr lang="ru-RU" sz="3600" b="1" dirty="0" smtClean="0"/>
              <a:t>Италия</a:t>
            </a:r>
          </a:p>
          <a:p>
            <a:r>
              <a:rPr lang="ru-RU" sz="3600" b="1" dirty="0" smtClean="0"/>
              <a:t>Англия</a:t>
            </a:r>
          </a:p>
          <a:p>
            <a:r>
              <a:rPr lang="ru-RU" sz="3600" b="1" dirty="0" smtClean="0"/>
              <a:t>Австро-Венгрия</a:t>
            </a:r>
          </a:p>
          <a:p>
            <a:r>
              <a:rPr lang="ru-RU" sz="3600" b="1" dirty="0" smtClean="0"/>
              <a:t>Германия</a:t>
            </a:r>
          </a:p>
          <a:p>
            <a:r>
              <a:rPr lang="ru-RU" sz="3600" b="1" dirty="0" smtClean="0"/>
              <a:t>Франция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Какие страны входили в военно-политический союз Антанта ?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1. Отравляющие вещества (газ)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2. Катюши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3. Самолеты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4. Танки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5. Атомные бомбы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1"/>
                </a:solidFill>
              </a:rPr>
              <a:t>Какая новая техника была применена в этой войне?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sz="3200" b="1" dirty="0" smtClean="0"/>
              <a:t>1. Вступление России в войну</a:t>
            </a:r>
          </a:p>
          <a:p>
            <a:pPr marL="514350" indent="-514350">
              <a:buAutoNum type="arabicPeriod"/>
            </a:pPr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2. Назначение А.А. Брусилова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3. Подписание Брестского мирного договора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4. Сражение под Верденом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Расставьте  следующие события в хронологической последовательности: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>
                  <a:lumMod val="50000"/>
                </a:schemeClr>
              </a:buClr>
              <a:buFont typeface="Arial" pitchFamily="34" charset="0"/>
              <a:buChar char="•"/>
            </a:pPr>
            <a:endParaRPr lang="ru-RU" sz="2800" dirty="0" smtClean="0">
              <a:cs typeface="Times New Roman" pitchFamily="18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Arial" pitchFamily="34" charset="0"/>
              <a:buChar char="•"/>
            </a:pPr>
            <a:endParaRPr lang="ru-RU" sz="2800" dirty="0" smtClean="0">
              <a:cs typeface="Times New Roman" pitchFamily="18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4000" dirty="0" smtClean="0">
                <a:cs typeface="Times New Roman" pitchFamily="18" charset="0"/>
              </a:rPr>
              <a:t>Геополитические противоречия мировых держав;</a:t>
            </a:r>
          </a:p>
          <a:p>
            <a:pPr>
              <a:buClr>
                <a:schemeClr val="accent4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4000" dirty="0" smtClean="0">
                <a:cs typeface="Times New Roman" pitchFamily="18" charset="0"/>
              </a:rPr>
              <a:t> экономические противоречия мировых держав;</a:t>
            </a:r>
            <a:endParaRPr lang="ru-RU" sz="4000" dirty="0" smtClean="0"/>
          </a:p>
          <a:p>
            <a:pPr>
              <a:buClr>
                <a:schemeClr val="accent4">
                  <a:lumMod val="50000"/>
                </a:schemeClr>
              </a:buClr>
              <a:buFont typeface="Arial" pitchFamily="34" charset="0"/>
              <a:buChar char="•"/>
            </a:pPr>
            <a:endParaRPr lang="en-US" sz="2800" dirty="0" smtClean="0"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0503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ПРИЧИНЫ ВОЙНЫ</a:t>
            </a:r>
            <a:r>
              <a:rPr lang="ru-RU" sz="4400" b="1" u="sng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4400" b="1" u="sng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>
    <p:wedg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57224" y="2285992"/>
            <a:ext cx="7829576" cy="3810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1. Победа</a:t>
            </a:r>
          </a:p>
          <a:p>
            <a:pPr>
              <a:buNone/>
            </a:pPr>
            <a:r>
              <a:rPr lang="ru-RU" sz="4000" b="1" dirty="0" smtClean="0"/>
              <a:t>2. Поражение</a:t>
            </a:r>
          </a:p>
          <a:p>
            <a:pPr>
              <a:buNone/>
            </a:pPr>
            <a:r>
              <a:rPr lang="ru-RU" sz="4000" b="1" dirty="0" smtClean="0"/>
              <a:t>3. Начало наступления </a:t>
            </a:r>
          </a:p>
          <a:p>
            <a:pPr>
              <a:buNone/>
            </a:pPr>
            <a:r>
              <a:rPr lang="ru-RU" sz="4000" b="1" dirty="0" smtClean="0"/>
              <a:t>4. Позор русской армии</a:t>
            </a:r>
            <a:endParaRPr lang="ru-RU" sz="4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chemeClr val="tx1"/>
                </a:solidFill>
              </a:rPr>
              <a:t>Брусиловский прорыв российской армии -  это ?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10008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1)голод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2)Февральская революция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3)эпидемия чумы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4)дворцовый переворот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Какое событие произошло в  России в конце Первой мировой войны?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524000"/>
            <a:ext cx="8715436" cy="497683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1)Подписанием Брестского мирного договора между Россией и Германией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2)Подписанием  в </a:t>
            </a:r>
            <a:r>
              <a:rPr lang="ru-RU" sz="2800" b="1" dirty="0" err="1" smtClean="0"/>
              <a:t>Компьенском</a:t>
            </a:r>
            <a:r>
              <a:rPr lang="ru-RU" sz="2800" b="1" dirty="0" smtClean="0"/>
              <a:t> лесу перемирия между Германией и странами Антанты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3)Подписанием Парижского мирного договора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4)Подписанием Венского мирного договора</a:t>
            </a:r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Чем закончилась Первая мировая война для России?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dirty="0" smtClean="0"/>
              <a:t>   </a:t>
            </a:r>
            <a:r>
              <a:rPr lang="ru-RU" sz="2800" dirty="0" smtClean="0"/>
              <a:t>Оформились противоборствующие военно-политические союзы: Антанта и Тройственный союз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/>
                </a:solidFill>
              </a:rPr>
              <a:t>СТРАНЫ УЧАСТНИКИ  ВОЙНЫ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143248"/>
            <a:ext cx="3714776" cy="3000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АНТАНТА:</a:t>
            </a:r>
          </a:p>
          <a:p>
            <a:pPr algn="ctr"/>
            <a:r>
              <a:rPr lang="ru-RU" sz="3600" dirty="0" smtClean="0"/>
              <a:t>РОССИЯ</a:t>
            </a:r>
          </a:p>
          <a:p>
            <a:pPr algn="ctr"/>
            <a:r>
              <a:rPr lang="ru-RU" sz="3600" dirty="0" smtClean="0"/>
              <a:t>ФРАНЦИЯ</a:t>
            </a:r>
          </a:p>
          <a:p>
            <a:pPr algn="ctr"/>
            <a:r>
              <a:rPr lang="ru-RU" sz="3600" dirty="0" smtClean="0"/>
              <a:t>АНГЛИЯ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3000372"/>
            <a:ext cx="4000528" cy="3071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ТРОЙСТВЕННЫЙ СОЮЗ:</a:t>
            </a:r>
          </a:p>
          <a:p>
            <a:pPr algn="ctr"/>
            <a:r>
              <a:rPr lang="ru-RU" sz="3200" dirty="0" smtClean="0"/>
              <a:t>ГЕРМАНИЯ</a:t>
            </a:r>
          </a:p>
          <a:p>
            <a:pPr algn="ctr"/>
            <a:r>
              <a:rPr lang="ru-RU" sz="3200" dirty="0" smtClean="0"/>
              <a:t>АВСТРО-ВЕНГРИЯ</a:t>
            </a:r>
          </a:p>
          <a:p>
            <a:pPr algn="ctr"/>
            <a:r>
              <a:rPr lang="ru-RU" sz="3200" dirty="0" smtClean="0"/>
              <a:t>ИТАЛИЯ</a:t>
            </a:r>
          </a:p>
          <a:p>
            <a:pPr algn="ctr"/>
            <a:endParaRPr lang="ru-RU" sz="32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4000" b="1" dirty="0" smtClean="0"/>
              <a:t>Летом 1914 г. в Сербии сербским революционером были убиты племянник и наследник на  австро-венгерский престол  Франц-Фердинанд и его жена Софья. </a:t>
            </a:r>
          </a:p>
          <a:p>
            <a:pPr algn="ctr">
              <a:buNone/>
            </a:pPr>
            <a:r>
              <a:rPr lang="ru-RU" sz="4000" b="1" dirty="0" smtClean="0"/>
              <a:t>Так началась Первая мировая война.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  О  В  О  Д: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4820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600" b="1" u="sng" dirty="0" smtClean="0"/>
              <a:t>23 июл</a:t>
            </a:r>
            <a:r>
              <a:rPr lang="ru-RU" sz="3600" b="1" dirty="0" smtClean="0"/>
              <a:t>я Австро-Венгрия предъявила Сербии ультиматум с требованием допустить в страну австрийских полицейских для расследования убийства. Сербия отклонила это требование.</a:t>
            </a:r>
          </a:p>
          <a:p>
            <a:pPr algn="just"/>
            <a:endParaRPr lang="ru-RU" sz="3600" b="1" dirty="0" smtClean="0"/>
          </a:p>
          <a:p>
            <a:pPr algn="just"/>
            <a:r>
              <a:rPr lang="ru-RU" sz="3600" b="1" u="sng" dirty="0" smtClean="0"/>
              <a:t>28 июля </a:t>
            </a:r>
            <a:r>
              <a:rPr lang="ru-RU" sz="3600" b="1" dirty="0" smtClean="0"/>
              <a:t>Австро-Венгрия объявила войну Сербии.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4"/>
                </a:solidFill>
              </a:rPr>
              <a:t>Начало войны:</a:t>
            </a:r>
            <a:endParaRPr lang="ru-RU" sz="48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72000"/>
          </a:xfrm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3200" dirty="0" smtClean="0"/>
          </a:p>
          <a:p>
            <a:pPr>
              <a:buNone/>
            </a:pPr>
            <a:r>
              <a:rPr lang="ru-RU" sz="3200" b="1" dirty="0" smtClean="0"/>
              <a:t>России    Бельгии и  Франции     Англии</a:t>
            </a:r>
          </a:p>
          <a:p>
            <a:endParaRPr lang="ru-RU" sz="3200" dirty="0" smtClean="0"/>
          </a:p>
          <a:p>
            <a:endParaRPr lang="ru-RU" sz="32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Германия объявила войну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1500166" y="1500174"/>
            <a:ext cx="2643206" cy="2428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2964645" y="2750339"/>
            <a:ext cx="242889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143372" y="1571612"/>
            <a:ext cx="3857652" cy="2428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Военные действия Антанты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sz="3200" b="1" dirty="0" smtClean="0">
                <a:solidFill>
                  <a:srgbClr val="000000"/>
                </a:solidFill>
                <a:latin typeface="Arial"/>
                <a:ea typeface="Times New Roman"/>
              </a:rPr>
              <a:t>Англо-французские войска остановили наступление немецкой армии</a:t>
            </a:r>
          </a:p>
          <a:p>
            <a:pPr algn="just"/>
            <a:endParaRPr lang="ru-RU" sz="3200" b="1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algn="just"/>
            <a:r>
              <a:rPr lang="ru-RU" sz="32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Российская армия </a:t>
            </a:r>
          </a:p>
          <a:p>
            <a:pPr algn="just">
              <a:buNone/>
            </a:pPr>
            <a:r>
              <a:rPr lang="ru-RU" sz="32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    заняла Львов. </a:t>
            </a:r>
          </a:p>
          <a:p>
            <a:pPr algn="just">
              <a:buNone/>
            </a:pPr>
            <a:endParaRPr lang="ru-RU" sz="3200" b="1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algn="just"/>
            <a:r>
              <a:rPr lang="ru-RU" sz="32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Сформировался Кавказский фронт.</a:t>
            </a:r>
          </a:p>
          <a:p>
            <a:pPr algn="just"/>
            <a:endParaRPr lang="ru-RU" sz="3200" b="1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algn="just"/>
            <a:r>
              <a:rPr lang="ru-RU" sz="3200" b="1" dirty="0" smtClean="0">
                <a:solidFill>
                  <a:srgbClr val="000000"/>
                </a:solidFill>
                <a:latin typeface="Arial"/>
                <a:ea typeface="Times New Roman"/>
              </a:rPr>
              <a:t>Российская армия одержала победу над турецкой и перенесла боевые действия на территорию Турции</a:t>
            </a:r>
            <a:endParaRPr lang="ru-RU" sz="3200" b="1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Немецкие крейсеры вошли в Черное море и обстреляли Одессу, Севастополь, Новороссийск, Феодосию</a:t>
            </a:r>
            <a:endParaRPr lang="ru-RU" sz="8000" b="1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>
              <a:buNone/>
            </a:pPr>
            <a:endParaRPr lang="ru-RU" sz="8000" dirty="0" smtClean="0">
              <a:latin typeface="Calibri"/>
              <a:ea typeface="Times New Roman"/>
              <a:cs typeface="Times New Roman"/>
            </a:endParaRPr>
          </a:p>
          <a:p>
            <a:endParaRPr lang="ru-RU" sz="8000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</a:rPr>
              <a:t>1  9  1  4       ГОД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/>
              <a:t>Военные действия Германии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План молниеносной войны провалился.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  Германия ведет войну на два фронта. Не принесла успеха ни одной стороне.</a:t>
            </a:r>
          </a:p>
          <a:p>
            <a:endParaRPr lang="ru-RU" sz="2800" b="1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Война потребовала мобилизации всех экономических и людских ресурсов воюющих государств. </a:t>
            </a:r>
          </a:p>
          <a:p>
            <a:endParaRPr lang="ru-RU" sz="2800" b="1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В войну включилось 38 государств, в которых проживало примерно 75% населения, в действующих армиях сражалось более 70 млн. мужчин. </a:t>
            </a:r>
            <a:endParaRPr lang="ru-RU" sz="2800" b="1" dirty="0" smtClean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"/>
                <a:ea typeface="Times New Roman"/>
              </a:rPr>
              <a:t>Итоги военной компании 1914 года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862110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5187142</TotalTime>
  <Words>753</Words>
  <Application>Microsoft Office PowerPoint</Application>
  <PresentationFormat>Экран (4:3)</PresentationFormat>
  <Paragraphs>164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Бумажная</vt:lpstr>
      <vt:lpstr> 01 сентября  Тема:  Россия в Первой Мировой войне</vt:lpstr>
      <vt:lpstr>100- лет начала Первой мировой войны (1914-1918 гг)</vt:lpstr>
      <vt:lpstr>ПРИЧИНЫ ВОЙНЫ </vt:lpstr>
      <vt:lpstr>СТРАНЫ УЧАСТНИКИ  ВОЙНЫ</vt:lpstr>
      <vt:lpstr>П  О  В  О  Д:</vt:lpstr>
      <vt:lpstr>Начало войны:</vt:lpstr>
      <vt:lpstr>Германия объявила войну</vt:lpstr>
      <vt:lpstr> 1  9  1  4       ГОД</vt:lpstr>
      <vt:lpstr>Итоги военной компании 1914 года</vt:lpstr>
      <vt:lpstr>1  9  1  5 год</vt:lpstr>
      <vt:lpstr>Газовая атака немцев   Ипр апрель 1915г.</vt:lpstr>
      <vt:lpstr>Итоги  военной кампании 1915 года</vt:lpstr>
      <vt:lpstr>1 9 1 6 год</vt:lpstr>
      <vt:lpstr>Верденская «мясорубка» 1916г.</vt:lpstr>
      <vt:lpstr>Брусиловский прорыв  русской армии 1916г.</vt:lpstr>
      <vt:lpstr>Первые  танки</vt:lpstr>
      <vt:lpstr> 1 9 1 7 год</vt:lpstr>
      <vt:lpstr>Антивоенные демонстрации  в России 1917г.</vt:lpstr>
      <vt:lpstr> 1  9  1 8 год</vt:lpstr>
      <vt:lpstr>Брестский мир 3 марта 1918г.</vt:lpstr>
      <vt:lpstr>Компьенское перемирие  11 ноября 1918г.</vt:lpstr>
      <vt:lpstr>         Таким образом:</vt:lpstr>
      <vt:lpstr>1 августа – День памяти воинов, погибших в Первой мировой войне</vt:lpstr>
      <vt:lpstr>Назовите  год начала Первой  мировой войны</vt:lpstr>
      <vt:lpstr>Поводом к войне послужило</vt:lpstr>
      <vt:lpstr>В какой военный союз входила Россия в начале войны?</vt:lpstr>
      <vt:lpstr>Какие страны входили в военно-политический союз Антанта ?</vt:lpstr>
      <vt:lpstr>    . Какая новая техника была применена в этой войне?</vt:lpstr>
      <vt:lpstr>Расставьте  следующие события в хронологической последовательности:</vt:lpstr>
      <vt:lpstr>   Брусиловский прорыв российской армии -  это ?</vt:lpstr>
      <vt:lpstr>  Какое событие произошло в  России в конце Первой мировой войны?</vt:lpstr>
      <vt:lpstr>Чем закончилась Первая мировая война для России?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руководство системой школьного образования, в 1946-1958 гг. (на материалах Костромской области)</dc:title>
  <dc:creator>User</dc:creator>
  <cp:lastModifiedBy>User</cp:lastModifiedBy>
  <cp:revision>153</cp:revision>
  <dcterms:created xsi:type="dcterms:W3CDTF">2009-07-09T21:09:31Z</dcterms:created>
  <dcterms:modified xsi:type="dcterms:W3CDTF">2015-09-15T08:24:46Z</dcterms:modified>
</cp:coreProperties>
</file>