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3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8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2;&#1072;&#1088;&#1090;&#1080;&#1085;&#1082;&#1080;%20&#1085;&#1072;%20&#1076;&#1080;&#1087;&#1083;&#1086;&#1084;\&#1076;&#1080;&#1072;&#1075;&#1088;&#1072;&#1084;&#1084;&#109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2;&#1072;&#1088;&#1090;&#1080;&#1085;&#1082;&#1080;%20&#1085;&#1072;%20&#1076;&#1080;&#1087;&#1083;&#1086;&#1084;\&#1076;&#1080;&#1072;&#1075;&#1088;&#1072;&#1084;&#1084;&#1099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2;&#1072;&#1088;&#1090;&#1080;&#1085;&#1082;&#1080;%20&#1085;&#1072;%20&#1076;&#1080;&#1087;&#1083;&#1086;&#1084;\&#1076;&#1080;&#1072;&#1075;&#1088;&#1072;&#1084;&#1084;&#1099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2;&#1072;&#1088;&#1090;&#1080;&#1085;&#1082;&#1080;%20&#1085;&#1072;%20&#1076;&#1080;&#1087;&#1083;&#1086;&#1084;\&#1076;&#1080;&#1072;&#1075;&#1088;&#1072;&#1084;&#1084;&#1099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2;&#1072;&#1088;&#1090;&#1080;&#1085;&#1082;&#1080;%20&#1085;&#1072;%20&#1076;&#1080;&#1087;&#1083;&#1086;&#1084;\&#1076;&#1080;&#1072;&#1075;&#1088;&#1072;&#1084;&#1084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1945/46 г.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5.3870805958172417E-2"/>
                  <c:y val="5.746937370533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7268669441797505E-2"/>
                  <c:y val="1.6947881514810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99004975124377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4196465887623919E-2"/>
                  <c:y val="-2.1857923497267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Число школ всех типов  </c:v>
                </c:pt>
                <c:pt idx="1">
                  <c:v>В том числе:</c:v>
                </c:pt>
                <c:pt idx="2">
                  <c:v>начальных</c:v>
                </c:pt>
                <c:pt idx="3">
                  <c:v>семилетних</c:v>
                </c:pt>
                <c:pt idx="4">
                  <c:v>средних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#,##0">
                  <c:v>186853</c:v>
                </c:pt>
                <c:pt idx="2" formatCode="#,##0">
                  <c:v>131625</c:v>
                </c:pt>
                <c:pt idx="3" formatCode="#,##0">
                  <c:v>41687</c:v>
                </c:pt>
                <c:pt idx="4" formatCode="#,##0">
                  <c:v>12836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1950/51 г.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3354564755838615E-2"/>
                  <c:y val="-1.249024199843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9800995024875656E-2"/>
                  <c:y val="-1.3157890192744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880597014925398E-2"/>
                  <c:y val="-1.3157890192744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4278215223097114E-3"/>
                  <c:y val="-5.8716922679747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Число школ всех типов  </c:v>
                </c:pt>
                <c:pt idx="1">
                  <c:v>В том числе:</c:v>
                </c:pt>
                <c:pt idx="2">
                  <c:v>начальных</c:v>
                </c:pt>
                <c:pt idx="3">
                  <c:v>семилетних</c:v>
                </c:pt>
                <c:pt idx="4">
                  <c:v>средних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 formatCode="#,##0">
                  <c:v>201628</c:v>
                </c:pt>
                <c:pt idx="2" formatCode="#,##0">
                  <c:v>126426</c:v>
                </c:pt>
                <c:pt idx="3" formatCode="#,##0">
                  <c:v>59640</c:v>
                </c:pt>
                <c:pt idx="4" formatCode="#,##0">
                  <c:v>14961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1955/56 г.</c:v>
                </c:pt>
              </c:strCache>
            </c:strRef>
          </c:tx>
          <c:spPr>
            <a:solidFill>
              <a:srgbClr val="612F71"/>
            </a:solidFill>
          </c:spPr>
          <c:invertIfNegative val="0"/>
          <c:dLbls>
            <c:dLbl>
              <c:idx val="0"/>
              <c:layout>
                <c:manualLayout>
                  <c:x val="7.6686560676730714E-2"/>
                  <c:y val="4.6838407494145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5771144278606964E-2"/>
                  <c:y val="4.38596339758137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5145527191266692E-2"/>
                  <c:y val="1.0035221007210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7711442786069669E-2"/>
                  <c:y val="9.16343889260885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Число школ всех типов  </c:v>
                </c:pt>
                <c:pt idx="1">
                  <c:v>В том числе:</c:v>
                </c:pt>
                <c:pt idx="2">
                  <c:v>начальных</c:v>
                </c:pt>
                <c:pt idx="3">
                  <c:v>семилетних</c:v>
                </c:pt>
                <c:pt idx="4">
                  <c:v>средних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 formatCode="#,##0">
                  <c:v>195271</c:v>
                </c:pt>
                <c:pt idx="2" formatCode="#,##0">
                  <c:v>108756</c:v>
                </c:pt>
                <c:pt idx="3" formatCode="#,##0">
                  <c:v>58739</c:v>
                </c:pt>
                <c:pt idx="4" formatCode="#,##0">
                  <c:v>26863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4317312"/>
        <c:axId val="64318848"/>
        <c:axId val="0"/>
      </c:bar3DChart>
      <c:catAx>
        <c:axId val="64317312"/>
        <c:scaling>
          <c:orientation val="minMax"/>
        </c:scaling>
        <c:delete val="0"/>
        <c:axPos val="b"/>
        <c:majorTickMark val="out"/>
        <c:minorTickMark val="none"/>
        <c:tickLblPos val="nextTo"/>
        <c:crossAx val="64318848"/>
        <c:crosses val="autoZero"/>
        <c:auto val="1"/>
        <c:lblAlgn val="ctr"/>
        <c:lblOffset val="100"/>
        <c:noMultiLvlLbl val="0"/>
      </c:catAx>
      <c:valAx>
        <c:axId val="6431884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643173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Лист3!$A$2</c:f>
              <c:strCache>
                <c:ptCount val="1"/>
                <c:pt idx="0">
                  <c:v>1-4 кл.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7.6820428696412951E-2"/>
                  <c:y val="-0.105973315835520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983617672790907E-2"/>
                  <c:y val="-6.55621172353456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2711067366579206E-2"/>
                  <c:y val="8.58522892971711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0897769028871396"/>
                  <c:y val="-3.6528871391076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Лист3!$B$1:$E$1</c:f>
              <c:strCache>
                <c:ptCount val="4"/>
                <c:pt idx="0">
                  <c:v>Высшее</c:v>
                </c:pt>
                <c:pt idx="1">
                  <c:v>В объеме учительских институтов и приравн. к ним</c:v>
                </c:pt>
                <c:pt idx="2">
                  <c:v>Среднее</c:v>
                </c:pt>
                <c:pt idx="3">
                  <c:v>Неполное среднее</c:v>
                </c:pt>
              </c:strCache>
            </c:strRef>
          </c:cat>
          <c:val>
            <c:numRef>
              <c:f>Лист3!$B$2:$E$2</c:f>
              <c:numCache>
                <c:formatCode>General</c:formatCode>
                <c:ptCount val="4"/>
                <c:pt idx="0">
                  <c:v>1</c:v>
                </c:pt>
                <c:pt idx="1">
                  <c:v>3.3</c:v>
                </c:pt>
                <c:pt idx="2">
                  <c:v>93.6</c:v>
                </c:pt>
                <c:pt idx="3">
                  <c:v>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Лист4!$A$2</c:f>
              <c:strCache>
                <c:ptCount val="1"/>
                <c:pt idx="0">
                  <c:v>5-7 кл.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5.9299540682414685E-2"/>
                  <c:y val="-6.3553149606299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7548118985126863E-2"/>
                  <c:y val="3.4495844269466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415244969378821E-2"/>
                  <c:y val="-0.121864246135899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068372703412067E-2"/>
                  <c:y val="-0.120219451735199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Лист4!$B$1:$E$1</c:f>
              <c:strCache>
                <c:ptCount val="4"/>
                <c:pt idx="0">
                  <c:v>Высшее</c:v>
                </c:pt>
                <c:pt idx="1">
                  <c:v>В объеме учительских институтов и приравн. к ним</c:v>
                </c:pt>
                <c:pt idx="2">
                  <c:v>Среднее</c:v>
                </c:pt>
                <c:pt idx="3">
                  <c:v>Неполное среднее</c:v>
                </c:pt>
              </c:strCache>
            </c:strRef>
          </c:cat>
          <c:val>
            <c:numRef>
              <c:f>Лист4!$B$2:$E$2</c:f>
              <c:numCache>
                <c:formatCode>General</c:formatCode>
                <c:ptCount val="4"/>
                <c:pt idx="0">
                  <c:v>17.3</c:v>
                </c:pt>
                <c:pt idx="1">
                  <c:v>53.6</c:v>
                </c:pt>
                <c:pt idx="2">
                  <c:v>28.6</c:v>
                </c:pt>
                <c:pt idx="3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Лист5!$A$2</c:f>
              <c:strCache>
                <c:ptCount val="1"/>
                <c:pt idx="0">
                  <c:v>8-10 кл.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2.3280183727034137E-2"/>
                  <c:y val="0.116513196267133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1494313210848654E-2"/>
                  <c:y val="-0.11832932341790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7115704286964107E-2"/>
                  <c:y val="-0.112117599883347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0238013998250219"/>
                  <c:y val="-6.6978710994459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Лист5!$B$1:$E$1</c:f>
              <c:strCache>
                <c:ptCount val="4"/>
                <c:pt idx="0">
                  <c:v>Высшее</c:v>
                </c:pt>
                <c:pt idx="1">
                  <c:v>В объеме учительских институтов и приравн. к ним</c:v>
                </c:pt>
                <c:pt idx="2">
                  <c:v>Среднее</c:v>
                </c:pt>
                <c:pt idx="3">
                  <c:v>Неполное среднее</c:v>
                </c:pt>
              </c:strCache>
            </c:strRef>
          </c:cat>
          <c:val>
            <c:numRef>
              <c:f>Лист5!$B$2:$E$2</c:f>
              <c:numCache>
                <c:formatCode>General</c:formatCode>
                <c:ptCount val="4"/>
                <c:pt idx="0">
                  <c:v>77.400000000000006</c:v>
                </c:pt>
                <c:pt idx="1">
                  <c:v>18.8</c:v>
                </c:pt>
                <c:pt idx="2">
                  <c:v>3.7</c:v>
                </c:pt>
                <c:pt idx="3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[диаграммы.xlsx]Лист6!$A$3</c:f>
              <c:strCache>
                <c:ptCount val="1"/>
                <c:pt idx="0">
                  <c:v>Учительский институт, чел.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2.7777777777777822E-3"/>
                  <c:y val="-3.7037037037037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77777777777822E-3"/>
                  <c:y val="-6.0185185185185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777777777777822E-3"/>
                  <c:y val="-5.5555555555555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[диаграммы.xlsx]Лист6!$B$2:$C$2</c:f>
              <c:strCache>
                <c:ptCount val="2"/>
                <c:pt idx="0">
                  <c:v>1957 г.</c:v>
                </c:pt>
                <c:pt idx="1">
                  <c:v>1958 г.</c:v>
                </c:pt>
              </c:strCache>
            </c:strRef>
          </c:cat>
          <c:val>
            <c:numRef>
              <c:f>[диаграммы.xlsx]Лист6!$B$3:$C$3</c:f>
              <c:numCache>
                <c:formatCode>General</c:formatCode>
                <c:ptCount val="2"/>
                <c:pt idx="0">
                  <c:v>106</c:v>
                </c:pt>
                <c:pt idx="1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0630016"/>
        <c:axId val="70631808"/>
        <c:axId val="0"/>
      </c:bar3DChart>
      <c:catAx>
        <c:axId val="70630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0631808"/>
        <c:crosses val="autoZero"/>
        <c:auto val="1"/>
        <c:lblAlgn val="ctr"/>
        <c:lblOffset val="100"/>
        <c:noMultiLvlLbl val="0"/>
      </c:catAx>
      <c:valAx>
        <c:axId val="70631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06300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1" i="0" baseline="0" dirty="0" smtClean="0"/>
              <a:t>Педагогический институт, чел.</a:t>
            </a:r>
            <a:endParaRPr lang="ru-RU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1"/>
          <c:tx>
            <c:strRef>
              <c:f>Лист7!$A$2</c:f>
            </c:strRef>
          </c:tx>
          <c:spPr>
            <a:solidFill>
              <a:srgbClr val="C0504D">
                <a:lumMod val="60000"/>
                <a:lumOff val="40000"/>
              </a:srgbClr>
            </a:solidFill>
          </c:spPr>
          <c:invertIfNegative val="0"/>
          <c:cat>
            <c:multiLvlStrRef>
              <c:f>Лист7!$B$1:$D$1</c:f>
            </c:multiLvlStrRef>
          </c:cat>
          <c:val>
            <c:numRef>
              <c:f>Лист7!$B$2:$D$2</c:f>
            </c:numRef>
          </c:val>
        </c:ser>
        <c:ser>
          <c:idx val="0"/>
          <c:order val="0"/>
          <c:tx>
            <c:strRef>
              <c:f>[диаграммы.xlsx]Лист7!$A$2</c:f>
              <c:strCache>
                <c:ptCount val="1"/>
                <c:pt idx="0">
                  <c:v>Педагогический институт, чел.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-1.944444444444442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333333333333381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333333333333343E-2"/>
                  <c:y val="-3.7037037037037056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[диаграммы.xlsx]Лист7!$B$1:$D$1</c:f>
              <c:strCache>
                <c:ptCount val="3"/>
                <c:pt idx="0">
                  <c:v>1957 г.</c:v>
                </c:pt>
                <c:pt idx="1">
                  <c:v>1958 г.</c:v>
                </c:pt>
                <c:pt idx="2">
                  <c:v>1959 г.</c:v>
                </c:pt>
              </c:strCache>
            </c:strRef>
          </c:cat>
          <c:val>
            <c:numRef>
              <c:f>[диаграммы.xlsx]Лист7!$B$2:$D$2</c:f>
              <c:numCache>
                <c:formatCode>General</c:formatCode>
                <c:ptCount val="3"/>
                <c:pt idx="0">
                  <c:v>88</c:v>
                </c:pt>
                <c:pt idx="1">
                  <c:v>222</c:v>
                </c:pt>
                <c:pt idx="2">
                  <c:v>189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0667264"/>
        <c:axId val="70677248"/>
        <c:axId val="0"/>
      </c:bar3DChart>
      <c:catAx>
        <c:axId val="70667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0677248"/>
        <c:crosses val="autoZero"/>
        <c:auto val="1"/>
        <c:lblAlgn val="ctr"/>
        <c:lblOffset val="100"/>
        <c:noMultiLvlLbl val="0"/>
      </c:catAx>
      <c:valAx>
        <c:axId val="70677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06672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8C4F-1306-4496-9E99-9894A49B8067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66149B-D2C2-4ED5-A693-324069E20A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8C4F-1306-4496-9E99-9894A49B8067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149B-D2C2-4ED5-A693-324069E20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8C4F-1306-4496-9E99-9894A49B8067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149B-D2C2-4ED5-A693-324069E20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C58C4F-1306-4496-9E99-9894A49B8067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66149B-D2C2-4ED5-A693-324069E20A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8C4F-1306-4496-9E99-9894A49B8067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149B-D2C2-4ED5-A693-324069E20A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8C4F-1306-4496-9E99-9894A49B8067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149B-D2C2-4ED5-A693-324069E20A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149B-D2C2-4ED5-A693-324069E20A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8C4F-1306-4496-9E99-9894A49B8067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8C4F-1306-4496-9E99-9894A49B8067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149B-D2C2-4ED5-A693-324069E20A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8C4F-1306-4496-9E99-9894A49B8067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149B-D2C2-4ED5-A693-324069E20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C58C4F-1306-4496-9E99-9894A49B8067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66149B-D2C2-4ED5-A693-324069E20A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8C4F-1306-4496-9E99-9894A49B8067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66149B-D2C2-4ED5-A693-324069E20A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6C58C4F-1306-4496-9E99-9894A49B8067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66149B-D2C2-4ED5-A693-324069E20A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4010218"/>
          </a:xfrm>
        </p:spPr>
        <p:txBody>
          <a:bodyPr>
            <a:normAutofit/>
          </a:bodyPr>
          <a:lstStyle/>
          <a:p>
            <a:pPr algn="ctr"/>
            <a:r>
              <a:rPr lang="ru-RU" sz="4000" b="1" cap="all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Развитие системы 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4000" b="1" cap="all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школьного образования, в 1946-1958 гг.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4000" b="1" cap="all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(на материалах Костромской области</a:t>
            </a:r>
            <a:r>
              <a:rPr lang="ru-RU" sz="1800" b="1" cap="all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)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</a:br>
            <a:endParaRPr lang="ru-RU" sz="1800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500042"/>
            <a:ext cx="4286280" cy="5551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  <a:spcAft>
                <a:spcPts val="1000"/>
              </a:spcAft>
              <a:buClr>
                <a:schemeClr val="accent4">
                  <a:lumMod val="50000"/>
                </a:schemeClr>
              </a:buClr>
              <a:buSzPct val="85000"/>
            </a:pPr>
            <a:r>
              <a:rPr lang="ru-RU" sz="2500" dirty="0">
                <a:latin typeface="+mj-lt"/>
                <a:cs typeface="Times New Roman" pitchFamily="18" charset="0"/>
              </a:rPr>
              <a:t>Строительство школ осуществлялось в большом количестве, план по контингенту выполнялся, все учащиеся были обеспечены учебниками и </a:t>
            </a:r>
            <a:r>
              <a:rPr lang="ru-RU" sz="2500" dirty="0" smtClean="0">
                <a:latin typeface="+mj-lt"/>
                <a:cs typeface="Times New Roman" pitchFamily="18" charset="0"/>
              </a:rPr>
              <a:t>тетрадями, </a:t>
            </a:r>
            <a:r>
              <a:rPr lang="ru-RU" sz="2500" dirty="0">
                <a:latin typeface="+mj-lt"/>
                <a:cs typeface="Times New Roman" pitchFamily="18" charset="0"/>
              </a:rPr>
              <a:t>но к 1958 г </a:t>
            </a:r>
            <a:r>
              <a:rPr lang="ru-RU" sz="2500" dirty="0" smtClean="0">
                <a:latin typeface="+mj-lt"/>
                <a:cs typeface="Times New Roman" pitchFamily="18" charset="0"/>
              </a:rPr>
              <a:t>так </a:t>
            </a:r>
            <a:r>
              <a:rPr lang="ru-RU" sz="2500" dirty="0">
                <a:latin typeface="+mj-lt"/>
                <a:cs typeface="Times New Roman" pitchFamily="18" charset="0"/>
              </a:rPr>
              <a:t>и не удалось выполнить план по всеобщему семилетнему обучению.</a:t>
            </a:r>
          </a:p>
        </p:txBody>
      </p:sp>
      <p:pic>
        <p:nvPicPr>
          <p:cNvPr id="5" name="Рисунок 4" descr="769bae27d5a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1142984"/>
            <a:ext cx="4418987" cy="4043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cs typeface="Times New Roman" pitchFamily="18" charset="0"/>
              </a:rPr>
              <a:t>Подготовка учительских кадров в послевоенный период</a:t>
            </a:r>
          </a:p>
        </p:txBody>
      </p:sp>
      <p:pic>
        <p:nvPicPr>
          <p:cNvPr id="4" name="Рисунок 3" descr="1281909248_sovpolpost_001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1000108"/>
            <a:ext cx="3461640" cy="55524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1500174"/>
            <a:ext cx="4572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accent4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2100" dirty="0" smtClean="0"/>
              <a:t>После </a:t>
            </a:r>
            <a:r>
              <a:rPr lang="ru-RU" sz="2100" dirty="0"/>
              <a:t>войны происходит развитие системы подготовки учительского </a:t>
            </a:r>
            <a:r>
              <a:rPr lang="ru-RU" sz="2100" dirty="0" smtClean="0"/>
              <a:t>состава. </a:t>
            </a:r>
          </a:p>
          <a:p>
            <a:pPr>
              <a:buFont typeface="Arial" pitchFamily="34" charset="0"/>
              <a:buChar char="•"/>
            </a:pPr>
            <a:r>
              <a:rPr lang="ru-RU" sz="2100" dirty="0" smtClean="0"/>
              <a:t>Педагогические </a:t>
            </a:r>
            <a:r>
              <a:rPr lang="ru-RU" sz="2100" dirty="0"/>
              <a:t>училища </a:t>
            </a:r>
            <a:r>
              <a:rPr lang="ru-RU" sz="2100" dirty="0" smtClean="0"/>
              <a:t>выпускают значительное </a:t>
            </a:r>
            <a:r>
              <a:rPr lang="ru-RU" sz="2100" dirty="0"/>
              <a:t>количество учителей 1- 4 классов, что </a:t>
            </a:r>
            <a:r>
              <a:rPr lang="ru-RU" sz="2100" dirty="0" smtClean="0"/>
              <a:t>позволяет </a:t>
            </a:r>
            <a:r>
              <a:rPr lang="ru-RU" sz="2100" dirty="0"/>
              <a:t>устранить дефицит кадров в школе. </a:t>
            </a:r>
            <a:endParaRPr lang="ru-RU" sz="2100" dirty="0" smtClean="0"/>
          </a:p>
          <a:p>
            <a:pPr>
              <a:buFont typeface="Arial" pitchFamily="34" charset="0"/>
              <a:buChar char="•"/>
            </a:pPr>
            <a:r>
              <a:rPr lang="ru-RU" sz="2100" dirty="0" smtClean="0"/>
              <a:t>С </a:t>
            </a:r>
            <a:r>
              <a:rPr lang="ru-RU" sz="2100" dirty="0"/>
              <a:t>1956 года учительские институты (дававшие неполное высшее образование) преобразованы в педагогические вузы или училища.</a:t>
            </a:r>
            <a:r>
              <a:rPr lang="ru-RU" sz="21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100" dirty="0" smtClean="0"/>
              <a:t>К 1956 г. всего учителей 1,26 млн. против 592 тыс. человек в 1946г.</a:t>
            </a:r>
            <a:endParaRPr lang="ru-RU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Показатель повышения образовательного уровня учителей</a:t>
            </a: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0" y="1714488"/>
          <a:ext cx="3286148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3071802" y="1714488"/>
          <a:ext cx="3143272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6072198" y="1714488"/>
          <a:ext cx="3071802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Динамика выпуска из заочного отделения Костромского вуза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57158" y="1500174"/>
          <a:ext cx="3357586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3714744" y="1571612"/>
          <a:ext cx="5214942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log_entry_3012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785794"/>
            <a:ext cx="4083209" cy="52864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500042"/>
            <a:ext cx="4572000" cy="558742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>
              <a:lnSpc>
                <a:spcPct val="125000"/>
              </a:lnSpc>
              <a:spcBef>
                <a:spcPts val="600"/>
              </a:spcBef>
              <a:spcAft>
                <a:spcPts val="1000"/>
              </a:spcAft>
              <a:buClr>
                <a:schemeClr val="accent4">
                  <a:lumMod val="50000"/>
                </a:schemeClr>
              </a:buClr>
              <a:buSzPct val="85000"/>
            </a:pPr>
            <a:r>
              <a:rPr lang="ru-RU" sz="2500" dirty="0">
                <a:latin typeface="+mj-lt"/>
                <a:cs typeface="Times New Roman" pitchFamily="18" charset="0"/>
              </a:rPr>
              <a:t>Таким образом сложную ситуацию с учителями в стране в том числе в Костромской области удалось устранить. Число студентов выросло в 2-3 раза.</a:t>
            </a:r>
          </a:p>
          <a:p>
            <a:pPr indent="457200">
              <a:lnSpc>
                <a:spcPct val="125000"/>
              </a:lnSpc>
              <a:spcBef>
                <a:spcPts val="600"/>
              </a:spcBef>
              <a:spcAft>
                <a:spcPts val="1000"/>
              </a:spcAft>
              <a:buClr>
                <a:schemeClr val="accent4">
                  <a:lumMod val="50000"/>
                </a:schemeClr>
              </a:buClr>
              <a:buSzPct val="85000"/>
            </a:pPr>
            <a:r>
              <a:rPr lang="ru-RU" sz="2500" dirty="0">
                <a:latin typeface="+mj-lt"/>
                <a:cs typeface="Times New Roman" pitchFamily="18" charset="0"/>
              </a:rPr>
              <a:t>Однако количественные показатели опережали качественные, что создавало серьезные проблемы для деятельности школы.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Учебно-воспитательная работа школьного учителя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428736"/>
            <a:ext cx="4714908" cy="3395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1000"/>
              </a:spcAft>
              <a:buClr>
                <a:schemeClr val="accent4">
                  <a:lumMod val="50000"/>
                </a:schemeClr>
              </a:buClr>
              <a:buSzPct val="85000"/>
            </a:pPr>
            <a:r>
              <a:rPr lang="ru-RU" dirty="0" smtClean="0"/>
              <a:t>Основной задачей, стоящей перед  школой в послевоенные годы, являлось повышение качества учебно-воспитательной работы. </a:t>
            </a:r>
          </a:p>
          <a:p>
            <a:pPr indent="457200">
              <a:spcAft>
                <a:spcPts val="1000"/>
              </a:spcAft>
              <a:buClr>
                <a:schemeClr val="accent4">
                  <a:lumMod val="50000"/>
                </a:schemeClr>
              </a:buClr>
              <a:buSzPct val="85000"/>
            </a:pPr>
            <a:r>
              <a:rPr lang="ru-RU" dirty="0" smtClean="0"/>
              <a:t>В 1949-м году в СССР не успевало 77,5% учащихся, в частности в Костромской области не успевало 83,2 %.</a:t>
            </a:r>
          </a:p>
          <a:p>
            <a:pPr indent="457200">
              <a:spcAft>
                <a:spcPts val="1000"/>
              </a:spcAft>
              <a:buClr>
                <a:schemeClr val="accent4">
                  <a:lumMod val="50000"/>
                </a:schemeClr>
              </a:buClr>
              <a:buSzPct val="85000"/>
            </a:pPr>
            <a:r>
              <a:rPr lang="ru-RU" dirty="0" smtClean="0"/>
              <a:t> На разрешение этих задач была направлена деятельность учителей, руководителей школ и органов народного образования  с 1946 – 1958 года. 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6" name="Рисунок 5" descr="91691861_large_2823348_St_0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1071546"/>
            <a:ext cx="3583330" cy="542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357166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Times New Roman" pitchFamily="18" charset="0"/>
              </a:rPr>
              <a:t>Динамика успеваемости учащихся школ Костромской области за 1954-1958 годах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4" y="1500172"/>
          <a:ext cx="7715303" cy="4429158"/>
        </p:xfrm>
        <a:graphic>
          <a:graphicData uri="http://schemas.openxmlformats.org/drawingml/2006/table">
            <a:tbl>
              <a:tblPr/>
              <a:tblGrid>
                <a:gridCol w="2352237"/>
                <a:gridCol w="2042689"/>
                <a:gridCol w="1667040"/>
                <a:gridCol w="1653337"/>
              </a:tblGrid>
              <a:tr h="12654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  <a:cs typeface="Times New Roman"/>
                        </a:rPr>
                        <a:t>Учебный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  <a:cs typeface="Times New Roman"/>
                        </a:rPr>
                        <a:t>Всего учащихся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  <a:cs typeface="Times New Roman"/>
                        </a:rPr>
                        <a:t>Не успевают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  <a:cs typeface="Times New Roman"/>
                        </a:rPr>
                        <a:t>% успеваемости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7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  <a:cs typeface="Times New Roman"/>
                        </a:rPr>
                        <a:t>1953/54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  <a:cs typeface="Times New Roman"/>
                        </a:rPr>
                        <a:t>116653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  <a:cs typeface="Times New Roman"/>
                        </a:rPr>
                        <a:t>22950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  <a:cs typeface="Times New Roman"/>
                        </a:rPr>
                        <a:t>80,4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7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  <a:cs typeface="Times New Roman"/>
                        </a:rPr>
                        <a:t>1954/55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  <a:cs typeface="Times New Roman"/>
                        </a:rPr>
                        <a:t>110745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  <a:cs typeface="Times New Roman"/>
                        </a:rPr>
                        <a:t>93073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  <a:cs typeface="Times New Roman"/>
                        </a:rPr>
                        <a:t>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7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  <a:cs typeface="Times New Roman"/>
                        </a:rPr>
                        <a:t>1955/56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  <a:cs typeface="Times New Roman"/>
                        </a:rPr>
                        <a:t>101020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  <a:cs typeface="Times New Roman"/>
                        </a:rPr>
                        <a:t>86671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  <a:cs typeface="Times New Roman"/>
                        </a:rPr>
                        <a:t>85,8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7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  <a:cs typeface="Times New Roman"/>
                        </a:rPr>
                        <a:t>1956/57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  <a:cs typeface="Times New Roman"/>
                        </a:rPr>
                        <a:t>103937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  <a:cs typeface="Times New Roman"/>
                        </a:rPr>
                        <a:t>92858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  <a:cs typeface="Times New Roman"/>
                        </a:rPr>
                        <a:t>89,3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7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  <a:cs typeface="Times New Roman"/>
                        </a:rPr>
                        <a:t>1957/58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  <a:cs typeface="Times New Roman"/>
                        </a:rPr>
                        <a:t>108819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  <a:cs typeface="Times New Roman"/>
                        </a:rPr>
                        <a:t>99395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  <a:cs typeface="Times New Roman"/>
                        </a:rPr>
                        <a:t>91,4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71668" y="-214338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Всеобуч</a:t>
            </a:r>
          </a:p>
        </p:txBody>
      </p:sp>
      <p:pic>
        <p:nvPicPr>
          <p:cNvPr id="3" name="Рисунок 2" descr="0_5606e_65cce8a5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500042"/>
            <a:ext cx="3987474" cy="59293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20" y="1071546"/>
            <a:ext cx="4572000" cy="396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25000"/>
              </a:lnSpc>
              <a:spcBef>
                <a:spcPts val="600"/>
              </a:spcBef>
              <a:spcAft>
                <a:spcPts val="1000"/>
              </a:spcAft>
              <a:buClr>
                <a:schemeClr val="accent4">
                  <a:lumMod val="50000"/>
                </a:schemeClr>
              </a:buClr>
              <a:buSzPct val="85000"/>
            </a:pPr>
            <a:r>
              <a:rPr lang="ru-RU" sz="2000" dirty="0" smtClean="0">
                <a:latin typeface="+mj-lt"/>
                <a:cs typeface="Times New Roman" pitchFamily="18" charset="0"/>
              </a:rPr>
              <a:t>В Костроме, согласно отчета о работе школ в Костромской области за 1945-1946 учебный год, из 142 тысяч учеников в 1945/46 учебных годах подлежало всеобучу  118 тысяч человек.</a:t>
            </a:r>
          </a:p>
          <a:p>
            <a:pPr indent="457200">
              <a:lnSpc>
                <a:spcPct val="125000"/>
              </a:lnSpc>
              <a:spcBef>
                <a:spcPts val="600"/>
              </a:spcBef>
              <a:spcAft>
                <a:spcPts val="1000"/>
              </a:spcAft>
              <a:buClr>
                <a:schemeClr val="accent4">
                  <a:lumMod val="50000"/>
                </a:schemeClr>
              </a:buClr>
              <a:buSzPct val="85000"/>
            </a:pPr>
            <a:r>
              <a:rPr lang="ru-RU" sz="2000" dirty="0" smtClean="0">
                <a:latin typeface="+mj-lt"/>
                <a:cs typeface="Times New Roman" pitchFamily="18" charset="0"/>
              </a:rPr>
              <a:t>В итоге к концу 1958 г. вопрос о всеобуче на и не был решен.</a:t>
            </a:r>
          </a:p>
          <a:p>
            <a:pPr indent="457200">
              <a:lnSpc>
                <a:spcPct val="125000"/>
              </a:lnSpc>
              <a:spcBef>
                <a:spcPts val="600"/>
              </a:spcBef>
              <a:spcAft>
                <a:spcPts val="1000"/>
              </a:spcAft>
              <a:buClr>
                <a:schemeClr val="accent4">
                  <a:lumMod val="50000"/>
                </a:schemeClr>
              </a:buClr>
              <a:buSzPct val="85000"/>
            </a:pPr>
            <a:endParaRPr lang="ru-RU" sz="2000" dirty="0" smtClean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571480"/>
            <a:ext cx="3857652" cy="5860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25000"/>
              </a:lnSpc>
              <a:spcBef>
                <a:spcPts val="600"/>
              </a:spcBef>
              <a:spcAft>
                <a:spcPts val="1000"/>
              </a:spcAft>
              <a:buClr>
                <a:schemeClr val="accent4">
                  <a:lumMod val="50000"/>
                </a:schemeClr>
              </a:buClr>
              <a:buSzPct val="85000"/>
            </a:pPr>
            <a:r>
              <a:rPr lang="ru-RU" sz="2000" dirty="0" smtClean="0">
                <a:latin typeface="+mj-lt"/>
                <a:cs typeface="Times New Roman" pitchFamily="18" charset="0"/>
              </a:rPr>
              <a:t>Качество воспитания обсуждалось на всех уровнях власти. </a:t>
            </a:r>
          </a:p>
          <a:p>
            <a:pPr indent="457200">
              <a:lnSpc>
                <a:spcPct val="125000"/>
              </a:lnSpc>
              <a:spcBef>
                <a:spcPts val="600"/>
              </a:spcBef>
              <a:spcAft>
                <a:spcPts val="1000"/>
              </a:spcAft>
              <a:buClr>
                <a:schemeClr val="accent4">
                  <a:lumMod val="50000"/>
                </a:schemeClr>
              </a:buClr>
              <a:buSzPct val="85000"/>
            </a:pPr>
            <a:r>
              <a:rPr lang="ru-RU" sz="2000" dirty="0" smtClean="0">
                <a:latin typeface="+mj-lt"/>
                <a:cs typeface="Times New Roman" pitchFamily="18" charset="0"/>
              </a:rPr>
              <a:t>Помощь в воспитании учащихся оказывали различные общественно-политические организации: партийные, комсомольские, пионерские.</a:t>
            </a:r>
          </a:p>
          <a:p>
            <a:pPr indent="457200">
              <a:lnSpc>
                <a:spcPct val="125000"/>
              </a:lnSpc>
              <a:spcBef>
                <a:spcPts val="600"/>
              </a:spcBef>
              <a:spcAft>
                <a:spcPts val="1000"/>
              </a:spcAft>
              <a:buClr>
                <a:schemeClr val="accent4">
                  <a:lumMod val="50000"/>
                </a:schemeClr>
              </a:buClr>
              <a:buSzPct val="85000"/>
            </a:pPr>
            <a:r>
              <a:rPr lang="ru-RU" sz="2000" dirty="0" smtClean="0">
                <a:latin typeface="+mj-lt"/>
                <a:cs typeface="Times New Roman" pitchFamily="18" charset="0"/>
              </a:rPr>
              <a:t>В итоге даже склонные к </a:t>
            </a:r>
            <a:r>
              <a:rPr lang="ru-RU" sz="2000" dirty="0" err="1" smtClean="0">
                <a:latin typeface="+mj-lt"/>
                <a:cs typeface="Times New Roman" pitchFamily="18" charset="0"/>
              </a:rPr>
              <a:t>дивиантному</a:t>
            </a:r>
            <a:r>
              <a:rPr lang="ru-RU" sz="2000" dirty="0" smtClean="0">
                <a:latin typeface="+mj-lt"/>
                <a:cs typeface="Times New Roman" pitchFamily="18" charset="0"/>
              </a:rPr>
              <a:t> поведению дети чувствовали свою значимость в деле построения коммунистического общества.</a:t>
            </a:r>
          </a:p>
        </p:txBody>
      </p:sp>
      <p:pic>
        <p:nvPicPr>
          <p:cNvPr id="5" name="Рисунок 4" descr="7938561xe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571480"/>
            <a:ext cx="4436492" cy="5786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b6395-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940122"/>
            <a:ext cx="3642266" cy="5560712"/>
          </a:xfrm>
          <a:prstGeom prst="rect">
            <a:avLst/>
          </a:prstGeom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142976" y="0"/>
            <a:ext cx="6911636" cy="116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Times New Roman" pitchFamily="18" charset="0"/>
              </a:rPr>
              <a:t>Внешкольная  деятельность учительства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accent4">
                  <a:lumMod val="5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000108"/>
            <a:ext cx="4572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Учитель был:</a:t>
            </a:r>
          </a:p>
          <a:p>
            <a:pPr>
              <a:buClr>
                <a:schemeClr val="accent4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2600" dirty="0" smtClean="0"/>
              <a:t> ликвидатором неграмотности;</a:t>
            </a:r>
          </a:p>
          <a:p>
            <a:pPr>
              <a:buClr>
                <a:schemeClr val="accent4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2600" dirty="0" smtClean="0"/>
              <a:t> председателем или членом избирательной комиссии;</a:t>
            </a:r>
          </a:p>
          <a:p>
            <a:pPr>
              <a:buClr>
                <a:schemeClr val="accent4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2600" dirty="0" smtClean="0"/>
              <a:t> пропагандистом;</a:t>
            </a:r>
          </a:p>
          <a:p>
            <a:pPr>
              <a:buClr>
                <a:schemeClr val="accent4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2600" dirty="0" smtClean="0"/>
              <a:t> руководителем агрономического кружка;</a:t>
            </a:r>
          </a:p>
          <a:p>
            <a:pPr>
              <a:buClr>
                <a:schemeClr val="accent4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2600" dirty="0" smtClean="0"/>
              <a:t> участником кампаний по уборке урожая и др. 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285860"/>
            <a:ext cx="8501122" cy="1547810"/>
          </a:xfrm>
        </p:spPr>
        <p:txBody>
          <a:bodyPr>
            <a:normAutofit/>
          </a:bodyPr>
          <a:lstStyle/>
          <a:p>
            <a:pPr indent="274320" algn="just">
              <a:buNone/>
            </a:pPr>
            <a:r>
              <a:rPr lang="ru-RU" dirty="0" smtClean="0">
                <a:latin typeface="+mj-lt"/>
                <a:cs typeface="Times New Roman" pitchFamily="18" charset="0"/>
              </a:rPr>
              <a:t>Возрастает потребность современного общества в развитии и укреплении интеллектуального потенциала страны</a:t>
            </a:r>
            <a:r>
              <a:rPr lang="en-US" dirty="0" smtClean="0">
                <a:latin typeface="+mj-lt"/>
                <a:cs typeface="Times New Roman" pitchFamily="18" charset="0"/>
              </a:rPr>
              <a:t>.</a:t>
            </a:r>
            <a:endParaRPr lang="ru-RU" dirty="0">
              <a:latin typeface="+mj-lt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Актуальность</a:t>
            </a:r>
            <a:endParaRPr 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5" name="Рисунок 4" descr="13186210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2571744"/>
            <a:ext cx="5715040" cy="4014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357214"/>
            <a:ext cx="8229600" cy="1219200"/>
          </a:xfrm>
        </p:spPr>
        <p:txBody>
          <a:bodyPr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Заключение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071546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>
              <a:lnSpc>
                <a:spcPct val="125000"/>
              </a:lnSpc>
              <a:buClr>
                <a:schemeClr val="accent4">
                  <a:lumMod val="50000"/>
                </a:schemeClr>
              </a:buClr>
              <a:buSzPct val="85000"/>
              <a:buFont typeface="+mj-lt"/>
              <a:buAutoNum type="arabicPeriod"/>
            </a:pPr>
            <a:r>
              <a:rPr lang="ru-RU" dirty="0" smtClean="0">
                <a:cs typeface="Times New Roman" pitchFamily="18" charset="0"/>
              </a:rPr>
              <a:t>По строительству школ к 1958 г. план был выполнен.</a:t>
            </a:r>
          </a:p>
          <a:p>
            <a:pPr indent="457200">
              <a:lnSpc>
                <a:spcPct val="125000"/>
              </a:lnSpc>
              <a:buClr>
                <a:schemeClr val="accent4">
                  <a:lumMod val="50000"/>
                </a:schemeClr>
              </a:buClr>
              <a:buSzPct val="85000"/>
              <a:buFont typeface="+mj-lt"/>
              <a:buAutoNum type="arabicPeriod"/>
            </a:pPr>
            <a:r>
              <a:rPr lang="ru-RU" dirty="0" smtClean="0">
                <a:cs typeface="Times New Roman" pitchFamily="18" charset="0"/>
              </a:rPr>
              <a:t>Вопрос об обеспеченности учебниками был полностью решен.</a:t>
            </a:r>
          </a:p>
          <a:p>
            <a:pPr indent="457200">
              <a:lnSpc>
                <a:spcPct val="125000"/>
              </a:lnSpc>
              <a:buClr>
                <a:schemeClr val="accent4">
                  <a:lumMod val="50000"/>
                </a:schemeClr>
              </a:buClr>
              <a:buSzPct val="85000"/>
              <a:buFont typeface="+mj-lt"/>
              <a:buAutoNum type="arabicPeriod"/>
            </a:pPr>
            <a:r>
              <a:rPr lang="ru-RU" dirty="0" smtClean="0">
                <a:cs typeface="Times New Roman" pitchFamily="18" charset="0"/>
              </a:rPr>
              <a:t>Кадровый дефицит удалось устранить: педучилища выполняли план на 100%, педвузы на 91%.</a:t>
            </a:r>
          </a:p>
          <a:p>
            <a:pPr indent="457200">
              <a:lnSpc>
                <a:spcPct val="125000"/>
              </a:lnSpc>
              <a:buClr>
                <a:schemeClr val="accent4">
                  <a:lumMod val="50000"/>
                </a:schemeClr>
              </a:buClr>
              <a:buSzPct val="95000"/>
              <a:buFont typeface="+mj-lt"/>
              <a:buAutoNum type="arabicPeriod"/>
            </a:pPr>
            <a:r>
              <a:rPr lang="ru-RU" dirty="0" smtClean="0">
                <a:cs typeface="Times New Roman" pitchFamily="18" charset="0"/>
              </a:rPr>
              <a:t>Качество образование улучшилось несущественно из-за перегруженности в том числе общественной работой учителей.</a:t>
            </a:r>
          </a:p>
          <a:p>
            <a:pPr indent="457200">
              <a:lnSpc>
                <a:spcPct val="125000"/>
              </a:lnSpc>
              <a:buClr>
                <a:schemeClr val="accent4">
                  <a:lumMod val="50000"/>
                </a:schemeClr>
              </a:buClr>
              <a:buSzPct val="95000"/>
              <a:buFont typeface="+mj-lt"/>
              <a:buAutoNum type="arabicPeriod"/>
            </a:pPr>
            <a:r>
              <a:rPr lang="ru-RU" dirty="0" smtClean="0">
                <a:cs typeface="Times New Roman" pitchFamily="18" charset="0"/>
              </a:rPr>
              <a:t>Проблема всеобуча осталась.</a:t>
            </a:r>
          </a:p>
          <a:p>
            <a:pPr indent="457200">
              <a:lnSpc>
                <a:spcPct val="125000"/>
              </a:lnSpc>
              <a:buClr>
                <a:schemeClr val="accent4">
                  <a:lumMod val="50000"/>
                </a:schemeClr>
              </a:buClr>
              <a:buSzPct val="85000"/>
              <a:buFont typeface="+mj-lt"/>
              <a:buAutoNum type="arabicPeriod"/>
            </a:pPr>
            <a:r>
              <a:rPr lang="ru-RU" dirty="0" smtClean="0">
                <a:cs typeface="Times New Roman" pitchFamily="18" charset="0"/>
              </a:rPr>
              <a:t>Наблюдается увеличение авторитета учительства в обществе, повышение статуса.</a:t>
            </a:r>
          </a:p>
          <a:p>
            <a:pPr indent="457200">
              <a:lnSpc>
                <a:spcPct val="125000"/>
              </a:lnSpc>
              <a:buClr>
                <a:schemeClr val="accent4">
                  <a:lumMod val="50000"/>
                </a:schemeClr>
              </a:buClr>
              <a:buSzPct val="85000"/>
            </a:pPr>
            <a:endParaRPr lang="ru-RU" dirty="0" smtClean="0">
              <a:cs typeface="Times New Roman" pitchFamily="18" charset="0"/>
            </a:endParaRPr>
          </a:p>
        </p:txBody>
      </p:sp>
      <p:pic>
        <p:nvPicPr>
          <p:cNvPr id="4" name="Рисунок 3" descr="sa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1142984"/>
            <a:ext cx="3779359" cy="542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6YXcl0Z3z5VIg0wAESf7joMlobZ5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714876" y="500042"/>
            <a:ext cx="4034676" cy="5715000"/>
          </a:xfrm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57158" y="785794"/>
            <a:ext cx="4214842" cy="5715040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4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2500" b="1" u="sng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Объект:</a:t>
            </a:r>
            <a:r>
              <a:rPr lang="en-US" sz="2500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  </a:t>
            </a:r>
            <a:r>
              <a:rPr lang="ru-RU" sz="25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учительская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интеллигенция-особая</a:t>
            </a:r>
            <a:r>
              <a:rPr lang="ru-RU" sz="25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культурная группа.</a:t>
            </a:r>
            <a:endParaRPr lang="en-US" sz="25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2500" b="1" u="sng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Предмет:</a:t>
            </a:r>
            <a:r>
              <a:rPr lang="ru-RU" sz="2500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  </a:t>
            </a:r>
            <a:r>
              <a:rPr lang="ru-RU" sz="25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государственная политика по развитию советской школы, формирования педагогических коллективов, повышения качества образования и внешкольная деятельность учителей</a:t>
            </a:r>
            <a:r>
              <a:rPr lang="ru-RU" sz="2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>
                  <a:lumMod val="50000"/>
                </a:schemeClr>
              </a:buClr>
            </a:pPr>
            <a:r>
              <a:rPr lang="ru-RU" dirty="0" smtClean="0"/>
              <a:t>раскрыть значимость исторического опыта государственного руководства общеобразовательной школой в послевоенные годы;</a:t>
            </a:r>
          </a:p>
          <a:p>
            <a:pPr>
              <a:buClr>
                <a:schemeClr val="accent4">
                  <a:lumMod val="50000"/>
                </a:schemeClr>
              </a:buClr>
            </a:pPr>
            <a:r>
              <a:rPr lang="ru-RU" dirty="0" smtClean="0"/>
              <a:t> охарактеризовать место учительства в осуществлении государственной политики  по восстановлению и развитию школьной системы в 1946-1958 гг.</a:t>
            </a: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 rot="10800000" flipV="1">
            <a:off x="1571604" y="1857364"/>
            <a:ext cx="1714512" cy="928694"/>
          </a:xfrm>
          <a:prstGeom prst="straightConnector1">
            <a:avLst/>
          </a:prstGeom>
          <a:ln w="38100">
            <a:gradFill>
              <a:gsLst>
                <a:gs pos="0">
                  <a:schemeClr val="accent4">
                    <a:lumMod val="50000"/>
                  </a:schemeClr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0800000" flipH="1" flipV="1">
            <a:off x="5643570" y="1857364"/>
            <a:ext cx="1714512" cy="928694"/>
          </a:xfrm>
          <a:prstGeom prst="straightConnector1">
            <a:avLst/>
          </a:prstGeom>
          <a:ln w="38100">
            <a:gradFill>
              <a:gsLst>
                <a:gs pos="0">
                  <a:schemeClr val="accent4">
                    <a:lumMod val="50000"/>
                  </a:schemeClr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00034" y="714356"/>
            <a:ext cx="8143932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Периоды изучения проблемы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786058"/>
            <a:ext cx="285752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Советский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86380" y="2786058"/>
            <a:ext cx="350046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Постсоветский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678629" y="3893347"/>
            <a:ext cx="1214446" cy="142876"/>
          </a:xfrm>
          <a:prstGeom prst="straightConnector1">
            <a:avLst/>
          </a:prstGeom>
          <a:ln w="38100">
            <a:gradFill>
              <a:gsLst>
                <a:gs pos="0">
                  <a:schemeClr val="accent4">
                    <a:lumMod val="50000"/>
                  </a:schemeClr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215340" y="3358356"/>
            <a:ext cx="3071040" cy="2070908"/>
          </a:xfrm>
          <a:prstGeom prst="straightConnector1">
            <a:avLst/>
          </a:prstGeom>
          <a:ln w="38100">
            <a:gradFill>
              <a:gsLst>
                <a:gs pos="0">
                  <a:schemeClr val="accent4">
                    <a:lumMod val="50000"/>
                  </a:schemeClr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857488" y="3214686"/>
            <a:ext cx="3286148" cy="1000132"/>
          </a:xfrm>
          <a:prstGeom prst="straightConnector1">
            <a:avLst/>
          </a:prstGeom>
          <a:ln w="38100">
            <a:gradFill>
              <a:gsLst>
                <a:gs pos="0">
                  <a:schemeClr val="accent4">
                    <a:lumMod val="50000"/>
                  </a:schemeClr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0" y="4500570"/>
            <a:ext cx="407193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I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- 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1945-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втор. половина 1950 гг.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857488" y="5500702"/>
            <a:ext cx="5500726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II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-втор. половина 1950 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–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сер. 1980-х гг.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714876" y="4286256"/>
            <a:ext cx="407193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III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– сер. 1980-х  - начало 1991 г.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2192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Проблемы развития учебной и материально-технической базы  школьных  учреждений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201102334865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072066" y="1142984"/>
            <a:ext cx="3778250" cy="5345112"/>
          </a:xfrm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7158" y="1357298"/>
            <a:ext cx="4929222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/>
            <a:r>
              <a:rPr lang="ru-RU" sz="2200" dirty="0">
                <a:latin typeface="+mj-lt"/>
                <a:cs typeface="Times New Roman" pitchFamily="18" charset="0"/>
              </a:rPr>
              <a:t>После окончания Великой Отечественной войны руководством страны  был разработан послевоенный пятилетний план восстановления и развития народного хозяйства СССР на 1946-1950 годы.  Предусматривалось по закону «…довести количество начальных, семилетних и средних школ в 1950 г. до 193 тысяч и количество учащихся в них до 31,8 млн., обеспечив общее обязательное обучение детей с семилетнего возраста, как в городе, так и в деревне…».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52400"/>
            <a:ext cx="8715404" cy="12192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Основные показатели развития </a:t>
            </a:r>
            <a:r>
              <a:rPr lang="ru-RU" sz="2800" b="1" dirty="0" err="1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обще-образовательных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школ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План выполнения по контингенту в школах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Костромской области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2000240"/>
          <a:ext cx="8072494" cy="3643339"/>
        </p:xfrm>
        <a:graphic>
          <a:graphicData uri="http://schemas.openxmlformats.org/drawingml/2006/table">
            <a:tbl>
              <a:tblPr/>
              <a:tblGrid>
                <a:gridCol w="960910"/>
                <a:gridCol w="662523"/>
                <a:gridCol w="1413010"/>
                <a:gridCol w="678332"/>
                <a:gridCol w="1357322"/>
                <a:gridCol w="642942"/>
                <a:gridCol w="1428760"/>
                <a:gridCol w="928695"/>
              </a:tblGrid>
              <a:tr h="1147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  <a:cs typeface="Times New Roman"/>
                        </a:rPr>
                        <a:t>город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  <a:cs typeface="Times New Roman"/>
                        </a:rPr>
                        <a:t>село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  <a:cs typeface="Times New Roman"/>
                        </a:rPr>
                        <a:t>итого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  <a:cs typeface="Times New Roman"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  <a:cs typeface="Times New Roman"/>
                        </a:rPr>
                        <a:t>выпол-нения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81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  <a:cs typeface="Times New Roman"/>
                        </a:rPr>
                        <a:t>классы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  <a:cs typeface="Times New Roman"/>
                        </a:rPr>
                        <a:t>выполнено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  <a:cs typeface="Times New Roman"/>
                        </a:rPr>
                        <a:t>выполнено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  <a:cs typeface="Times New Roman"/>
                        </a:rPr>
                        <a:t>выполнено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0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  <a:cs typeface="Times New Roman"/>
                        </a:rPr>
                        <a:t> 1-4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  <a:cs typeface="Times New Roman"/>
                        </a:rPr>
                        <a:t>22,3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  <a:cs typeface="Times New Roman"/>
                        </a:rPr>
                        <a:t>20391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  <a:cs typeface="Times New Roman"/>
                        </a:rPr>
                        <a:t>74,2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  <a:cs typeface="Times New Roman"/>
                        </a:rPr>
                        <a:t>71 904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  <a:cs typeface="Times New Roman"/>
                        </a:rPr>
                        <a:t>96,5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  <a:cs typeface="Times New Roman"/>
                        </a:rPr>
                        <a:t>92 295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  <a:cs typeface="Times New Roman"/>
                        </a:rPr>
                        <a:t>95,4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0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  <a:cs typeface="Times New Roman"/>
                        </a:rPr>
                        <a:t>5-7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  <a:cs typeface="Times New Roman"/>
                        </a:rPr>
                        <a:t>18,1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  <a:cs typeface="Times New Roman"/>
                        </a:rPr>
                        <a:t>18207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  <a:cs typeface="Times New Roman"/>
                        </a:rPr>
                        <a:t>43,0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  <a:cs typeface="Times New Roman"/>
                        </a:rPr>
                        <a:t>39605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  <a:cs typeface="Times New Roman"/>
                        </a:rPr>
                        <a:t>61,1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  <a:cs typeface="Times New Roman"/>
                        </a:rPr>
                        <a:t>57 812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  <a:cs typeface="Times New Roman"/>
                        </a:rPr>
                        <a:t>94,6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0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  <a:cs typeface="Times New Roman"/>
                        </a:rPr>
                        <a:t>8-10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  <a:cs typeface="Times New Roman"/>
                        </a:rPr>
                        <a:t>4,6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  <a:cs typeface="Times New Roman"/>
                        </a:rPr>
                        <a:t>2896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  <a:cs typeface="Times New Roman"/>
                        </a:rPr>
                        <a:t>2,9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  <a:cs typeface="Times New Roman"/>
                        </a:rPr>
                        <a:t>2308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  <a:cs typeface="Times New Roman"/>
                        </a:rPr>
                        <a:t>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  <a:cs typeface="Times New Roman"/>
                        </a:rPr>
                        <a:t>5 204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  <a:cs typeface="Times New Roman"/>
                        </a:rPr>
                        <a:t>70,0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Обеспечение учебной литературой учащихся Буйского района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14348" y="1690116"/>
          <a:ext cx="7429552" cy="4667842"/>
        </p:xfrm>
        <a:graphic>
          <a:graphicData uri="http://schemas.openxmlformats.org/drawingml/2006/table">
            <a:tbl>
              <a:tblPr/>
              <a:tblGrid>
                <a:gridCol w="2647484"/>
                <a:gridCol w="1069554"/>
                <a:gridCol w="993373"/>
                <a:gridCol w="993373"/>
                <a:gridCol w="862884"/>
                <a:gridCol w="862884"/>
              </a:tblGrid>
              <a:tr h="429556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Название учеб.</a:t>
                      </a:r>
                      <a:endParaRPr lang="ru-RU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Требова-лось</a:t>
                      </a:r>
                      <a:endParaRPr lang="ru-RU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Фактически  </a:t>
                      </a:r>
                      <a:endParaRPr lang="ru-RU" sz="15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95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 кл.</a:t>
                      </a:r>
                      <a:endParaRPr lang="ru-RU" sz="15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 кл.</a:t>
                      </a:r>
                      <a:endParaRPr lang="ru-RU" sz="15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 кл.</a:t>
                      </a:r>
                      <a:endParaRPr lang="ru-RU" sz="15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 кл</a:t>
                      </a:r>
                      <a:endParaRPr lang="ru-RU" sz="15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5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5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15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6</a:t>
                      </a:r>
                      <a:endParaRPr lang="ru-RU" sz="15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5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Родная речь</a:t>
                      </a:r>
                      <a:endParaRPr lang="ru-RU" sz="15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1527</a:t>
                      </a:r>
                      <a:endParaRPr lang="ru-RU" sz="15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5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5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5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5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Букварь</a:t>
                      </a:r>
                      <a:endParaRPr lang="ru-RU" sz="15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1527</a:t>
                      </a:r>
                      <a:endParaRPr lang="ru-RU" sz="15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605</a:t>
                      </a:r>
                      <a:endParaRPr lang="ru-RU" sz="15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102</a:t>
                      </a:r>
                      <a:endParaRPr lang="ru-RU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5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5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5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Книга для чтения</a:t>
                      </a:r>
                      <a:endParaRPr lang="ru-RU" sz="15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1479</a:t>
                      </a:r>
                      <a:endParaRPr lang="ru-RU" sz="15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5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124</a:t>
                      </a:r>
                      <a:endParaRPr lang="ru-RU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5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7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latin typeface="+mj-lt"/>
                          <a:ea typeface="Times New Roman"/>
                          <a:cs typeface="Times New Roman"/>
                        </a:rPr>
                        <a:t>Сб-к</a:t>
                      </a:r>
                      <a:r>
                        <a:rPr lang="ru-RU" sz="1500" dirty="0">
                          <a:latin typeface="+mj-lt"/>
                          <a:ea typeface="Times New Roman"/>
                          <a:cs typeface="Times New Roman"/>
                        </a:rPr>
                        <a:t> арифметических задач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1479</a:t>
                      </a:r>
                      <a:endParaRPr lang="ru-RU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5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5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5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Уч-к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. русск. яз. для 3-4 </a:t>
                      </a:r>
                      <a:r>
                        <a:rPr lang="ru-RU" sz="1500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кл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.</a:t>
                      </a:r>
                      <a:endParaRPr lang="ru-RU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1911</a:t>
                      </a:r>
                      <a:endParaRPr lang="ru-RU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653"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География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801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5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Естествознание</a:t>
                      </a:r>
                      <a:endParaRPr lang="ru-RU" sz="15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801</a:t>
                      </a:r>
                      <a:endParaRPr lang="ru-RU" sz="15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5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5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5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57</a:t>
                      </a:r>
                      <a:endParaRPr lang="ru-RU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2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862110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2590395</TotalTime>
  <Words>819</Words>
  <Application>Microsoft Office PowerPoint</Application>
  <PresentationFormat>Экран (4:3)</PresentationFormat>
  <Paragraphs>203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Развитие системы  школьного образования, в 1946-1958 гг. (на материалах Костромской области) </vt:lpstr>
      <vt:lpstr>Актуальность</vt:lpstr>
      <vt:lpstr>Презентация PowerPoint</vt:lpstr>
      <vt:lpstr>Цель:</vt:lpstr>
      <vt:lpstr>Презентация PowerPoint</vt:lpstr>
      <vt:lpstr>Проблемы развития учебной и материально-технической базы  школьных  учреждений </vt:lpstr>
      <vt:lpstr>Основные показатели развития обще-образовательных школ</vt:lpstr>
      <vt:lpstr>План выполнения по контингенту в школах  Костромской области</vt:lpstr>
      <vt:lpstr>Обеспечение учебной литературой учащихся Буйского района</vt:lpstr>
      <vt:lpstr>Презентация PowerPoint</vt:lpstr>
      <vt:lpstr>Подготовка учительских кадров в послевоенный период</vt:lpstr>
      <vt:lpstr>Показатель повышения образовательного уровня учителей</vt:lpstr>
      <vt:lpstr>Динамика выпуска из заочного отделения Костромского вуза</vt:lpstr>
      <vt:lpstr>Презентация PowerPoint</vt:lpstr>
      <vt:lpstr>Учебно-воспитательная работа школьного учителя  </vt:lpstr>
      <vt:lpstr>Презентация PowerPoint</vt:lpstr>
      <vt:lpstr>Всеобуч</vt:lpstr>
      <vt:lpstr>Презентация PowerPoint</vt:lpstr>
      <vt:lpstr>Презентация PowerPoint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руководство системой школьного образования, в 1946-1958 гг. (на материалах Костромской области)</dc:title>
  <dc:creator>User</dc:creator>
  <cp:lastModifiedBy>User</cp:lastModifiedBy>
  <cp:revision>64</cp:revision>
  <dcterms:created xsi:type="dcterms:W3CDTF">2009-07-09T21:09:31Z</dcterms:created>
  <dcterms:modified xsi:type="dcterms:W3CDTF">2015-09-15T08:42:34Z</dcterms:modified>
</cp:coreProperties>
</file>