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80" r:id="rId26"/>
    <p:sldId id="281" r:id="rId27"/>
    <p:sldId id="282" r:id="rId28"/>
    <p:sldId id="288" r:id="rId29"/>
    <p:sldId id="289" r:id="rId30"/>
    <p:sldId id="290" r:id="rId31"/>
    <p:sldId id="291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023197-9F1A-4E80-B7A4-EB4A44523E30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C7798D-B03D-46D4-9A41-0E355E2653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484313"/>
            <a:ext cx="8229600" cy="452596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endParaRPr lang="ru-RU" sz="1200" b="1" dirty="0" smtClean="0"/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Презентации к урокам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 разделу: </a:t>
            </a:r>
          </a:p>
          <a:p>
            <a:pPr algn="ctr" eaLnBrk="1" hangingPunct="1">
              <a:buFontTx/>
              <a:buNone/>
              <a:defRPr/>
            </a:pPr>
            <a:r>
              <a:rPr lang="ru-RU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«Киевская Русь»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резентации к урокам истории, 10 класс</a:t>
            </a:r>
          </a:p>
          <a:p>
            <a:pPr algn="ctr" eaLnBrk="1" hangingPunct="1">
              <a:buFontTx/>
              <a:buNone/>
              <a:defRPr/>
            </a:pP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ru-RU" sz="1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000" b="1" kern="1200" dirty="0" smtClean="0"/>
              <a:t>                                                               Автор</a:t>
            </a:r>
            <a:r>
              <a:rPr lang="ru-RU" sz="2000" b="1" kern="1200" dirty="0"/>
              <a:t>: учитель истории </a:t>
            </a:r>
            <a:r>
              <a:rPr lang="ru-RU" sz="2000" b="1" kern="1200" dirty="0" smtClean="0"/>
              <a:t>             </a:t>
            </a:r>
          </a:p>
          <a:p>
            <a:pPr algn="ctr" eaLnBrk="1" hangingPunct="1">
              <a:buFontTx/>
              <a:buNone/>
              <a:defRPr/>
            </a:pPr>
            <a:r>
              <a:rPr lang="ru-RU" sz="2000" b="1" kern="1200" dirty="0"/>
              <a:t> </a:t>
            </a:r>
            <a:r>
              <a:rPr lang="ru-RU" sz="2000" b="1" kern="1200" dirty="0" smtClean="0"/>
              <a:t>                                                                  </a:t>
            </a:r>
            <a:r>
              <a:rPr lang="ru-RU" sz="2000" b="1" kern="1200" dirty="0" err="1" smtClean="0"/>
              <a:t>Капошко</a:t>
            </a:r>
            <a:r>
              <a:rPr lang="ru-RU" sz="2000" b="1" kern="1200" dirty="0" smtClean="0"/>
              <a:t> Ольга Николаевна</a:t>
            </a:r>
            <a:endParaRPr lang="ru-RU" sz="2000" b="1" kern="1200" dirty="0"/>
          </a:p>
          <a:p>
            <a:pPr algn="ctr" eaLnBrk="1" hangingPunct="1">
              <a:buFontTx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716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8900" tIns="25400" rIns="88900" bIns="50800" anchor="ctr" anchorCtr="1"/>
          <a:lstStyle/>
          <a:p>
            <a:pPr algn="ctr">
              <a:defRPr/>
            </a:pPr>
            <a:r>
              <a:rPr lang="en-US" sz="2000" u="sng">
                <a:solidFill>
                  <a:srgbClr val="3333CC"/>
                </a:solidFill>
              </a:rPr>
              <a:t>5klass.net</a:t>
            </a:r>
            <a:endParaRPr lang="ru-RU" sz="2000" u="sng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Смерды</a:t>
            </a:r>
            <a:r>
              <a:rPr lang="ru-RU" smtClean="0"/>
              <a:t> — общее название сельского населения Древней Руси. </a:t>
            </a:r>
          </a:p>
          <a:p>
            <a:pPr eaLnBrk="1" hangingPunct="1"/>
            <a:r>
              <a:rPr lang="ru-RU" b="1" smtClean="0"/>
              <a:t>Наймиты</a:t>
            </a:r>
            <a:r>
              <a:rPr lang="ru-RU" smtClean="0"/>
              <a:t>- свободные общинники работающие за плату.</a:t>
            </a:r>
          </a:p>
          <a:p>
            <a:pPr eaLnBrk="1" hangingPunct="1"/>
            <a:endParaRPr lang="ru-RU" smtClean="0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06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/>
              <a:t>Свободные общинники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Самостоятельная работа по учебнику  стр. 26-36.</a:t>
            </a:r>
            <a:br>
              <a:rPr lang="ru-RU" sz="3100" dirty="0" smtClean="0"/>
            </a:br>
            <a:r>
              <a:rPr lang="ru-RU" sz="3100" dirty="0" smtClean="0"/>
              <a:t>составить таблицу</a:t>
            </a:r>
            <a:br>
              <a:rPr lang="ru-RU" sz="3100" dirty="0" smtClean="0"/>
            </a:br>
            <a:r>
              <a:rPr lang="ru-RU" sz="3100" dirty="0" smtClean="0"/>
              <a:t>Первые русские князья</a:t>
            </a:r>
            <a:endParaRPr lang="ru-RU" sz="31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05" y="3214686"/>
          <a:ext cx="6143667" cy="207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889"/>
                <a:gridCol w="2047889"/>
                <a:gridCol w="2047889"/>
              </a:tblGrid>
              <a:tr h="733259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Годы 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Проводимая политика</a:t>
                      </a:r>
                      <a:endParaRPr lang="ru-RU" dirty="0"/>
                    </a:p>
                  </a:txBody>
                  <a:tcPr/>
                </a:tc>
              </a:tr>
              <a:tr h="1338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15888"/>
            <a:ext cx="5651500" cy="6742112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</a:pPr>
            <a:r>
              <a:rPr lang="ru-RU" b="1" smtClean="0"/>
              <a:t>862 г.</a:t>
            </a:r>
            <a:r>
              <a:rPr lang="ru-RU" smtClean="0"/>
              <a:t> – </a:t>
            </a:r>
            <a:r>
              <a:rPr lang="ru-RU" b="1" smtClean="0"/>
              <a:t>Рюрик</a:t>
            </a:r>
            <a:r>
              <a:rPr lang="ru-RU" smtClean="0"/>
              <a:t> с дружиной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smtClean="0"/>
              <a:t>(Синеус, Трувор) были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smtClean="0"/>
              <a:t>приглашены на княжение в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b="1" smtClean="0"/>
              <a:t>Новгород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ru-RU" b="1" smtClean="0"/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b="1" smtClean="0"/>
              <a:t>866 г. – </a:t>
            </a:r>
            <a:r>
              <a:rPr lang="ru-RU" smtClean="0"/>
              <a:t>новгородская знать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smtClean="0"/>
              <a:t>во главе с мятежным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smtClean="0"/>
              <a:t>дружинником </a:t>
            </a:r>
            <a:r>
              <a:rPr lang="ru-RU" b="1" smtClean="0"/>
              <a:t>Вадимом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b="1" smtClean="0"/>
              <a:t>Храбрым</a:t>
            </a:r>
            <a:r>
              <a:rPr lang="ru-RU" smtClean="0"/>
              <a:t> попыталась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smtClean="0"/>
              <a:t>избавится от опеки Рюрика,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smtClean="0"/>
              <a:t>восстание было жестоко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smtClean="0"/>
              <a:t>подавлено варягами </a:t>
            </a:r>
          </a:p>
        </p:txBody>
      </p:sp>
      <p:pic>
        <p:nvPicPr>
          <p:cNvPr id="9219" name="Picture 3" descr="Рюр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332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0"/>
            <a:ext cx="4392612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Олег Вещий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(879-912 гг.)</a:t>
            </a:r>
          </a:p>
          <a:p>
            <a:pPr algn="ctr" eaLnBrk="1" hangingPunct="1">
              <a:buFontTx/>
              <a:buNone/>
            </a:pPr>
            <a:r>
              <a:rPr lang="ru-RU" sz="2800" smtClean="0"/>
              <a:t>(шурин Рюрика)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882 г</a:t>
            </a:r>
            <a:r>
              <a:rPr lang="ru-RU" sz="2800" smtClean="0"/>
              <a:t>. –убил полянского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кн. Дира и в. Аскольда</a:t>
            </a:r>
            <a:r>
              <a:rPr lang="ru-RU" sz="2800" smtClean="0"/>
              <a:t>,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объединил</a:t>
            </a:r>
            <a:r>
              <a:rPr lang="ru-RU" sz="2800" smtClean="0"/>
              <a:t> </a:t>
            </a:r>
            <a:r>
              <a:rPr lang="ru-RU" sz="2800" b="1" smtClean="0"/>
              <a:t>Новгород</a:t>
            </a:r>
            <a:r>
              <a:rPr lang="ru-RU" sz="2800" smtClean="0"/>
              <a:t> и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Киев</a:t>
            </a:r>
            <a:r>
              <a:rPr lang="ru-RU" sz="2800" smtClean="0"/>
              <a:t> под своей властью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Покорил: древлян, северян, радимичей, дулебов, харватов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911 г.</a:t>
            </a:r>
            <a:r>
              <a:rPr lang="ru-RU" sz="2800" smtClean="0"/>
              <a:t> – выгодный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торговый договор с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Византией</a:t>
            </a:r>
          </a:p>
        </p:txBody>
      </p:sp>
      <p:pic>
        <p:nvPicPr>
          <p:cNvPr id="10243" name="Picture 5" descr="Оле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400050"/>
            <a:ext cx="51022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930775" y="71438"/>
            <a:ext cx="4321175" cy="67421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Игорь Старый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(912-945 гг.)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(сын</a:t>
            </a:r>
            <a:r>
              <a:rPr lang="en-US" b="1" smtClean="0"/>
              <a:t>(?)</a:t>
            </a:r>
            <a:r>
              <a:rPr lang="ru-RU" b="1" smtClean="0"/>
              <a:t> Рюрика)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915 г. – </a:t>
            </a:r>
            <a:r>
              <a:rPr lang="ru-RU" sz="2800" smtClean="0"/>
              <a:t>впервые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встретился с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печенегами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941 г, 944 г. – </a:t>
            </a:r>
            <a:r>
              <a:rPr lang="ru-RU" sz="2800" smtClean="0"/>
              <a:t>походы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на Константинополь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(945 г. – мир. договор)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945 г. – </a:t>
            </a:r>
            <a:r>
              <a:rPr lang="ru-RU" sz="2800" smtClean="0"/>
              <a:t>повторно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собирая дань с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древлян был убит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князем </a:t>
            </a:r>
            <a:r>
              <a:rPr lang="ru-RU" sz="2800" b="1" smtClean="0"/>
              <a:t>Малом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b="1" smtClean="0"/>
          </a:p>
        </p:txBody>
      </p:sp>
      <p:pic>
        <p:nvPicPr>
          <p:cNvPr id="11267" name="Picture 5" descr="Оле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333375"/>
            <a:ext cx="53213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857750" y="188913"/>
            <a:ext cx="4286250" cy="66690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Ольга Мудрая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(жена Игоря)</a:t>
            </a:r>
            <a:endParaRPr lang="ru-RU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(регентша с 945 – 964 г,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умерла 969 г.)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946 г. </a:t>
            </a:r>
            <a:r>
              <a:rPr lang="ru-RU" sz="2800" smtClean="0"/>
              <a:t>– карательный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поход на </a:t>
            </a:r>
            <a:r>
              <a:rPr lang="ru-RU" sz="2800" b="1" smtClean="0"/>
              <a:t>древлян,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взят</a:t>
            </a:r>
            <a:r>
              <a:rPr lang="ru-RU" sz="2800" b="1" smtClean="0"/>
              <a:t> Искоростень.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Ольга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провела реформу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налогообложения,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учредила </a:t>
            </a:r>
            <a:r>
              <a:rPr lang="ru-RU" sz="2800" b="1" smtClean="0"/>
              <a:t>погосты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957 г. – крестилась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под именем Елена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</p:txBody>
      </p:sp>
      <p:pic>
        <p:nvPicPr>
          <p:cNvPr id="12291" name="Picture 5" descr="Оль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4719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Ольг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5057775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148263" y="188913"/>
            <a:ext cx="3995737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Полюдье</a:t>
            </a:r>
            <a:r>
              <a:rPr lang="ru-RU" sz="2000"/>
              <a:t> – объезд князей с дружиной подвластных земель, племен для сбора дани.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Погосты</a:t>
            </a:r>
            <a:r>
              <a:rPr lang="ru-RU" sz="2000"/>
              <a:t> – административные центры, созданные для сбора дани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Уроки</a:t>
            </a:r>
            <a:r>
              <a:rPr lang="ru-RU" sz="2000"/>
              <a:t> – нормы определяющие размер дани</a:t>
            </a:r>
          </a:p>
          <a:p>
            <a:pPr>
              <a:spcBef>
                <a:spcPct val="50000"/>
              </a:spcBef>
            </a:pPr>
            <a:endParaRPr lang="ru-RU" sz="2000"/>
          </a:p>
          <a:p>
            <a:pPr>
              <a:spcBef>
                <a:spcPct val="50000"/>
              </a:spcBef>
            </a:pPr>
            <a:r>
              <a:rPr lang="ru-RU" sz="2000"/>
              <a:t>Заслуга княгини Ольги заключается в том, что она нормировала сбор дани (уроки) и заменила полюдье погостом.</a:t>
            </a:r>
          </a:p>
          <a:p>
            <a:pPr>
              <a:spcBef>
                <a:spcPct val="50000"/>
              </a:spcBef>
            </a:pPr>
            <a:r>
              <a:rPr lang="ru-RU" sz="2000"/>
              <a:t>Ольга – первая княгиня- христианка, после смерти Ольга (Елена) была канонизирована православной церковью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Святослав"/>
          <p:cNvPicPr>
            <a:picLocks noChangeAspect="1" noChangeArrowheads="1"/>
          </p:cNvPicPr>
          <p:nvPr/>
        </p:nvPicPr>
        <p:blipFill>
          <a:blip r:embed="rId2">
            <a:lum bright="-44000"/>
          </a:blip>
          <a:srcRect/>
          <a:stretch>
            <a:fillRect/>
          </a:stretch>
        </p:blipFill>
        <p:spPr bwMode="auto">
          <a:xfrm>
            <a:off x="0" y="0"/>
            <a:ext cx="5286375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219700" y="0"/>
            <a:ext cx="392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148263" y="-1588"/>
            <a:ext cx="3995737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700" b="1"/>
              <a:t>Святослав Игоревич (Воитель)</a:t>
            </a:r>
          </a:p>
          <a:p>
            <a:pPr algn="ctr">
              <a:spcBef>
                <a:spcPct val="50000"/>
              </a:spcBef>
            </a:pPr>
            <a:r>
              <a:rPr lang="ru-RU" sz="2700" b="1"/>
              <a:t>(945 – 972 г.)</a:t>
            </a:r>
          </a:p>
          <a:p>
            <a:pPr>
              <a:spcBef>
                <a:spcPct val="50000"/>
              </a:spcBef>
            </a:pPr>
            <a:r>
              <a:rPr lang="ru-RU" sz="2200" b="1"/>
              <a:t>964-966 г.</a:t>
            </a:r>
            <a:r>
              <a:rPr lang="ru-RU" sz="2200"/>
              <a:t> – походы на </a:t>
            </a:r>
            <a:r>
              <a:rPr lang="ru-RU" sz="2200" b="1"/>
              <a:t>хазар</a:t>
            </a:r>
            <a:r>
              <a:rPr lang="ru-RU" sz="2200"/>
              <a:t>, взял </a:t>
            </a:r>
            <a:r>
              <a:rPr lang="ru-RU" sz="2200" b="1"/>
              <a:t>Итиль </a:t>
            </a:r>
            <a:r>
              <a:rPr lang="ru-RU" sz="2200"/>
              <a:t>и </a:t>
            </a:r>
            <a:r>
              <a:rPr lang="ru-RU" sz="2200" b="1"/>
              <a:t>Саркел, Хазарский </a:t>
            </a:r>
            <a:r>
              <a:rPr lang="ru-RU" sz="2200"/>
              <a:t>каганат после этого удара не смог оправиться</a:t>
            </a:r>
          </a:p>
          <a:p>
            <a:pPr>
              <a:spcBef>
                <a:spcPct val="50000"/>
              </a:spcBef>
            </a:pPr>
            <a:r>
              <a:rPr lang="ru-RU" sz="2200" b="1"/>
              <a:t>968 г.</a:t>
            </a:r>
            <a:r>
              <a:rPr lang="ru-RU" sz="2200"/>
              <a:t> – вторжение в </a:t>
            </a:r>
            <a:r>
              <a:rPr lang="ru-RU" sz="2200" b="1"/>
              <a:t>Дунайскую Болгарию</a:t>
            </a:r>
            <a:r>
              <a:rPr lang="ru-RU" sz="2200"/>
              <a:t>, взял </a:t>
            </a:r>
            <a:r>
              <a:rPr lang="ru-RU" sz="2200" b="1"/>
              <a:t>Переяславец</a:t>
            </a:r>
            <a:r>
              <a:rPr lang="ru-RU" sz="2200"/>
              <a:t> и объявил его </a:t>
            </a:r>
            <a:r>
              <a:rPr lang="en-US" sz="2200"/>
              <a:t>“</a:t>
            </a:r>
            <a:r>
              <a:rPr lang="ru-RU" sz="2200"/>
              <a:t>серединой своей земли</a:t>
            </a:r>
            <a:r>
              <a:rPr lang="en-US" sz="2200"/>
              <a:t>”</a:t>
            </a:r>
            <a:endParaRPr lang="ru-RU" sz="2200"/>
          </a:p>
          <a:p>
            <a:pPr>
              <a:spcBef>
                <a:spcPct val="50000"/>
              </a:spcBef>
            </a:pPr>
            <a:r>
              <a:rPr lang="ru-RU" sz="2200" b="1"/>
              <a:t>971 г.</a:t>
            </a:r>
            <a:r>
              <a:rPr lang="ru-RU" sz="2200"/>
              <a:t> – мирный договор с Византией, русские ушли из Болгарии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972 г.</a:t>
            </a:r>
            <a:r>
              <a:rPr lang="ru-RU" sz="2000"/>
              <a:t> – попал в печенежскую засаду, убит (</a:t>
            </a:r>
            <a:r>
              <a:rPr lang="ru-RU" sz="2000" b="1"/>
              <a:t>Куря</a:t>
            </a:r>
            <a:r>
              <a:rPr lang="ru-RU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148263" y="188913"/>
            <a:ext cx="4176712" cy="64087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Владимир </a:t>
            </a:r>
            <a:r>
              <a:rPr lang="en-US" sz="2400" b="1" smtClean="0"/>
              <a:t>I</a:t>
            </a:r>
            <a:r>
              <a:rPr lang="ru-RU" sz="2400" b="1" smtClean="0"/>
              <a:t> Святославич (Святой,Красно Солнышко)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(980 - 1015)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В результате усобиц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между сыновьям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Святослава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Ярополком был убит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Олег (Древлянская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земля), Владимир бежал к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варягам. Вернувшись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Владимир захватил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Новгород, договорившись 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Переговорах, хитростью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убил Ярополка, захватил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власть в Киеве.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В 980 г. – утвердился 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киевском престоле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</p:txBody>
      </p:sp>
      <p:pic>
        <p:nvPicPr>
          <p:cNvPr id="18435" name="Picture 6" descr="Владимир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250825" y="188913"/>
            <a:ext cx="48434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5148263" y="188913"/>
            <a:ext cx="4176712" cy="64087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/>
              <a:t>980 г.– религиозная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реформа.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Владимир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пытается создать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общерусский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языческий пантеон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богов во главе с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Перуном.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В пантеон также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входили: </a:t>
            </a:r>
            <a:r>
              <a:rPr lang="ru-RU" sz="2800" b="1" i="1" smtClean="0"/>
              <a:t>Даждьбог, </a:t>
            </a:r>
          </a:p>
          <a:p>
            <a:pPr eaLnBrk="1" hangingPunct="1">
              <a:buFontTx/>
              <a:buNone/>
            </a:pPr>
            <a:r>
              <a:rPr lang="ru-RU" sz="2800" b="1" i="1" smtClean="0"/>
              <a:t>Стрибог, Велес.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Провал реформы</a:t>
            </a:r>
          </a:p>
          <a:p>
            <a:pPr algn="ctr" eaLnBrk="1" hangingPunct="1">
              <a:buFontTx/>
              <a:buNone/>
            </a:pPr>
            <a:endParaRPr lang="ru-RU" sz="2800" b="1" smtClean="0"/>
          </a:p>
        </p:txBody>
      </p:sp>
      <p:pic>
        <p:nvPicPr>
          <p:cNvPr id="19459" name="Picture 3" descr="Владимир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250825" y="188913"/>
            <a:ext cx="48434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Киевская Русь представляла собой раннефеодальное государство формируется </a:t>
            </a:r>
            <a:r>
              <a:rPr lang="ru-RU" b="1" dirty="0" smtClean="0"/>
              <a:t>феодальная структура</a:t>
            </a:r>
            <a:r>
              <a:rPr lang="ru-RU" dirty="0" smtClean="0"/>
              <a:t>, схожая с </a:t>
            </a:r>
            <a:r>
              <a:rPr lang="ru-RU" b="1" dirty="0" smtClean="0"/>
              <a:t>вассально-сеньориальной системой Европы </a:t>
            </a:r>
            <a:r>
              <a:rPr lang="ru-RU" dirty="0" smtClean="0"/>
              <a:t>– соподчинение феодалов различного ранга, </a:t>
            </a:r>
            <a:r>
              <a:rPr lang="ru-RU" dirty="0" err="1" smtClean="0"/>
              <a:t>взаимообязательства</a:t>
            </a:r>
            <a:r>
              <a:rPr lang="ru-RU" dirty="0" smtClean="0"/>
              <a:t> сеньора и вассала. Однако Русь не знала столь четкой феодальной иерархии как в Европе.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5148263" y="188913"/>
            <a:ext cx="4176712" cy="6408737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Причины религиозных реформ: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ru-RU" sz="2400" b="1" smtClean="0"/>
              <a:t>Идеологические пережитки язычества не могли быть совместимы с централизованной властью и порождали сепаратизм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ru-RU" sz="2400" b="1" smtClean="0"/>
              <a:t>Язычество мешало стабилизации феодальных отношений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ru-RU" sz="2400" b="1" smtClean="0"/>
              <a:t>Язычество приводило к изоляции Руси от христианского мира Европы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</p:txBody>
      </p:sp>
      <p:pic>
        <p:nvPicPr>
          <p:cNvPr id="20483" name="Picture 3" descr="Владимир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250825" y="188913"/>
            <a:ext cx="48434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148263" y="188913"/>
            <a:ext cx="4176712" cy="6408737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400" b="1" smtClean="0"/>
              <a:t>Причины религиозных реформ: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/>
              <a:t>4) Требовалась новая 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/>
              <a:t>идеология, 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/>
              <a:t>утверждающая 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/>
              <a:t>отношения 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/>
              <a:t>господства и подчинения</a:t>
            </a:r>
          </a:p>
          <a:p>
            <a:pPr marL="609600" indent="-609600" eaLnBrk="1" hangingPunct="1">
              <a:buFontTx/>
              <a:buNone/>
            </a:pPr>
            <a:endParaRPr lang="ru-RU" sz="2400" b="1" smtClean="0"/>
          </a:p>
          <a:p>
            <a:pPr marL="609600" indent="-609600" eaLnBrk="1" hangingPunct="1">
              <a:buFontTx/>
              <a:buNone/>
            </a:pPr>
            <a:r>
              <a:rPr lang="ru-RU" sz="2400" b="1" smtClean="0"/>
              <a:t>5) Монотеизм укреплял 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/>
              <a:t>авторитет личной 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/>
              <a:t>княжеской власти</a:t>
            </a:r>
          </a:p>
        </p:txBody>
      </p:sp>
      <p:pic>
        <p:nvPicPr>
          <p:cNvPr id="21507" name="Picture 3" descr="Владимир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250825" y="188913"/>
            <a:ext cx="48434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148263" y="188913"/>
            <a:ext cx="4248150" cy="6408737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988 г. – Русь перенимает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христианскую религию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от Византии в форме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православия.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Владимир: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smtClean="0"/>
              <a:t>“</a:t>
            </a:r>
            <a:r>
              <a:rPr lang="ru-RU" sz="2400" b="1" i="1" smtClean="0"/>
              <a:t>Кто не со мной, тот против меня</a:t>
            </a:r>
            <a:r>
              <a:rPr lang="en-US" sz="2400" b="1" i="1" smtClean="0"/>
              <a:t>”</a:t>
            </a:r>
            <a:endParaRPr lang="ru-RU" sz="2400" b="1" i="1" smtClean="0"/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ru-RU" sz="2400" b="1" i="1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Первыми приняли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крещение киевляне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(вошли в Днепр),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новгородцев пришлось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крестить силой с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особыми усилиями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989 г – первая церковь св. Георгия</a:t>
            </a:r>
          </a:p>
        </p:txBody>
      </p:sp>
      <p:pic>
        <p:nvPicPr>
          <p:cNvPr id="22531" name="Picture 3" descr="Владимир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250825" y="188913"/>
            <a:ext cx="48434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Святополк Ярополчич – </a:t>
            </a:r>
            <a:r>
              <a:rPr lang="ru-RU" sz="2800" smtClean="0"/>
              <a:t>приемный сын (племянник) </a:t>
            </a:r>
            <a:r>
              <a:rPr lang="ru-RU" sz="2800" b="1" smtClean="0"/>
              <a:t>Владимира Святославича</a:t>
            </a:r>
            <a:r>
              <a:rPr lang="ru-RU" sz="28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Захватил великокняжеский престол.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24 июля 1015 г. – </a:t>
            </a:r>
            <a:r>
              <a:rPr lang="ru-RU" sz="2800" smtClean="0"/>
              <a:t>вероломно убил брата </a:t>
            </a:r>
            <a:r>
              <a:rPr lang="ru-RU" sz="2800" b="1" smtClean="0"/>
              <a:t>Бориса </a:t>
            </a:r>
            <a:r>
              <a:rPr lang="ru-RU" sz="2800" smtClean="0"/>
              <a:t>(канонизирован православной церковью, храм Св. Василия в Вышгороде)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5 сентября 1015 г. – </a:t>
            </a:r>
            <a:r>
              <a:rPr lang="ru-RU" sz="2800" smtClean="0"/>
              <a:t>обманом убил </a:t>
            </a:r>
            <a:r>
              <a:rPr lang="ru-RU" sz="2800" b="1" smtClean="0"/>
              <a:t>Глеба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(канонизирован православной церковью, храм Св. Василия в Вышгороде)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Святополк за свою подлость получил прозвище </a:t>
            </a:r>
            <a:r>
              <a:rPr lang="en-US" sz="2800" b="1" smtClean="0"/>
              <a:t>“</a:t>
            </a:r>
            <a:r>
              <a:rPr lang="ru-RU" sz="2800" b="1" smtClean="0"/>
              <a:t>Окаянный</a:t>
            </a:r>
            <a:r>
              <a:rPr lang="en-US" sz="2800" b="1" smtClean="0"/>
              <a:t>”</a:t>
            </a:r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785225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Против </a:t>
            </a:r>
            <a:r>
              <a:rPr lang="ru-RU" sz="2800" b="1" smtClean="0"/>
              <a:t>Святополка Ярополчича </a:t>
            </a:r>
            <a:r>
              <a:rPr lang="ru-RU" sz="2800" smtClean="0"/>
              <a:t>выступил новгородский князь </a:t>
            </a:r>
            <a:r>
              <a:rPr lang="ru-RU" sz="2800" b="1" smtClean="0"/>
              <a:t>Ярослав Владимирович (сын Владимира Святославича).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1016 г. </a:t>
            </a:r>
            <a:r>
              <a:rPr lang="ru-RU" sz="2800" smtClean="0"/>
              <a:t>– </a:t>
            </a:r>
            <a:r>
              <a:rPr lang="ru-RU" sz="2800" b="1" smtClean="0"/>
              <a:t>Святополк</a:t>
            </a:r>
            <a:r>
              <a:rPr lang="ru-RU" sz="2800" smtClean="0"/>
              <a:t> потерпел поражение при </a:t>
            </a:r>
            <a:r>
              <a:rPr lang="ru-RU" sz="2800" b="1" smtClean="0"/>
              <a:t>Любече, </a:t>
            </a:r>
            <a:r>
              <a:rPr lang="ru-RU" sz="2800" smtClean="0"/>
              <a:t>бежал в Польшу.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1018 г. – Святополк </a:t>
            </a:r>
            <a:r>
              <a:rPr lang="ru-RU" sz="2800" smtClean="0"/>
              <a:t>разбил </a:t>
            </a:r>
            <a:r>
              <a:rPr lang="ru-RU" sz="2800" b="1" smtClean="0"/>
              <a:t>Ярослава</a:t>
            </a:r>
            <a:r>
              <a:rPr lang="ru-RU" sz="2800" smtClean="0"/>
              <a:t> на </a:t>
            </a:r>
            <a:r>
              <a:rPr lang="ru-RU" sz="2800" b="1" smtClean="0"/>
              <a:t>р. Буг,</a:t>
            </a:r>
            <a:r>
              <a:rPr lang="ru-RU" sz="2800" smtClean="0"/>
              <a:t> </a:t>
            </a:r>
            <a:r>
              <a:rPr lang="ru-RU" sz="2800" b="1" smtClean="0"/>
              <a:t>княжил в Киеве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1019 г. </a:t>
            </a:r>
            <a:r>
              <a:rPr lang="ru-RU" sz="2800" smtClean="0"/>
              <a:t>– </a:t>
            </a:r>
            <a:r>
              <a:rPr lang="ru-RU" sz="2800" b="1" smtClean="0"/>
              <a:t>Ярослав разбил Святополка</a:t>
            </a:r>
            <a:r>
              <a:rPr lang="ru-RU" sz="2800" smtClean="0"/>
              <a:t>, на           </a:t>
            </a:r>
            <a:r>
              <a:rPr lang="ru-RU" sz="2800" b="1" smtClean="0"/>
              <a:t>р. Альта Святополк </a:t>
            </a:r>
            <a:r>
              <a:rPr lang="ru-RU" sz="2800" smtClean="0"/>
              <a:t>был повторно разбит, бежал.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333375"/>
            <a:ext cx="4186237" cy="57927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Ярослав Мудрый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(1019-1054 г.)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/>
              <a:t>Владимиром </a:t>
            </a:r>
            <a:r>
              <a:rPr lang="ru-RU" sz="2000" b="1" dirty="0" err="1" smtClean="0"/>
              <a:t>Святославичем</a:t>
            </a:r>
            <a:endParaRPr lang="ru-RU" sz="2000" b="1" dirty="0" smtClean="0"/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был посажен на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великокняжеский стол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новгородский, но ещё при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жизни отца отказался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платить дань </a:t>
            </a:r>
            <a:r>
              <a:rPr lang="ru-RU" sz="2000" b="1" dirty="0" smtClean="0"/>
              <a:t>Киеву</a:t>
            </a:r>
            <a:r>
              <a:rPr lang="ru-RU" sz="2000" dirty="0" smtClean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После смерти </a:t>
            </a:r>
            <a:r>
              <a:rPr lang="ru-RU" sz="2000" b="1" dirty="0" smtClean="0"/>
              <a:t>Владимира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участвовал в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междоусобной борьбе с 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/>
              <a:t>Святополком</a:t>
            </a:r>
            <a:r>
              <a:rPr lang="ru-RU" sz="2000" dirty="0" smtClean="0"/>
              <a:t>, одолев его стал 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/>
              <a:t>великим князем Киевским</a:t>
            </a:r>
            <a:r>
              <a:rPr lang="ru-RU" sz="2000" dirty="0" smtClean="0"/>
              <a:t>.</a:t>
            </a:r>
          </a:p>
        </p:txBody>
      </p:sp>
      <p:pic>
        <p:nvPicPr>
          <p:cNvPr id="28675" name="Picture 5" descr="yar_mu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412908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115888"/>
            <a:ext cx="4392612" cy="579278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Ярослав Мудрый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(1019-1054 г.)</a:t>
            </a:r>
          </a:p>
          <a:p>
            <a:pPr algn="ctr" eaLnBrk="1" hangingPunct="1">
              <a:buFontTx/>
              <a:buNone/>
              <a:defRPr/>
            </a:pPr>
            <a:endParaRPr lang="ru-RU" sz="1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000" b="1" dirty="0" smtClean="0"/>
              <a:t>Ярослав</a:t>
            </a:r>
            <a:r>
              <a:rPr lang="ru-RU" sz="2000" dirty="0" smtClean="0"/>
              <a:t> соперничал с </a:t>
            </a:r>
            <a:r>
              <a:rPr lang="ru-RU" sz="2000" b="1" dirty="0" err="1" smtClean="0"/>
              <a:t>тмутараканским</a:t>
            </a:r>
            <a:r>
              <a:rPr lang="ru-RU" sz="2000" b="1" dirty="0" smtClean="0"/>
              <a:t> князем Мстиславом Храбрым</a:t>
            </a:r>
            <a:r>
              <a:rPr lang="ru-RU" sz="2000" dirty="0" smtClean="0"/>
              <a:t> (брат) за Русскую землю.</a:t>
            </a:r>
          </a:p>
          <a:p>
            <a:pPr algn="ctr" eaLnBrk="1" hangingPunct="1">
              <a:buFontTx/>
              <a:buNone/>
              <a:defRPr/>
            </a:pPr>
            <a:r>
              <a:rPr lang="ru-RU" sz="2000" dirty="0" smtClean="0"/>
              <a:t>Потерпел поражение, братья поделили земли.</a:t>
            </a:r>
          </a:p>
          <a:p>
            <a:pPr algn="ctr" eaLnBrk="1" hangingPunct="1">
              <a:buFontTx/>
              <a:buNone/>
              <a:defRPr/>
            </a:pPr>
            <a:r>
              <a:rPr lang="ru-RU" sz="2000" dirty="0" smtClean="0"/>
              <a:t>Границей был Днепр: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2000" b="1" i="1" dirty="0" smtClean="0"/>
              <a:t>земли по левому берегу – Мстислав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2000" b="1" i="1" dirty="0" smtClean="0"/>
              <a:t>Земли по правому берегу (вместе с Киевом) – Ярослав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1200" b="1" i="1" dirty="0" smtClean="0"/>
          </a:p>
          <a:p>
            <a:pPr algn="ctr" eaLnBrk="1" hangingPunct="1">
              <a:buFontTx/>
              <a:buNone/>
              <a:defRPr/>
            </a:pPr>
            <a:r>
              <a:rPr lang="ru-RU" sz="2000" b="1" dirty="0" smtClean="0"/>
              <a:t>1036 г. – Мстислав умер, Ярослав стал единоличным правителем Руси.</a:t>
            </a:r>
          </a:p>
        </p:txBody>
      </p:sp>
      <p:pic>
        <p:nvPicPr>
          <p:cNvPr id="29699" name="Picture 4" descr="yar_mu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412908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333375"/>
            <a:ext cx="4186237" cy="57927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Ярослав Мудрый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(1019-1054 г.)</a:t>
            </a:r>
          </a:p>
          <a:p>
            <a:pPr eaLnBrk="1" hangingPunct="1">
              <a:defRPr/>
            </a:pPr>
            <a:r>
              <a:rPr lang="ru-RU" sz="2400" b="1" dirty="0" smtClean="0"/>
              <a:t>Ярослав Мудрый установил принцип наследования великокняжеского стола старшему в роду</a:t>
            </a:r>
          </a:p>
          <a:p>
            <a:pPr eaLnBrk="1" hangingPunct="1">
              <a:defRPr/>
            </a:pPr>
            <a:r>
              <a:rPr lang="ru-RU" sz="2400" b="1" dirty="0" smtClean="0"/>
              <a:t>Положил начало русскому письменному законодательству – Русская Правда</a:t>
            </a:r>
          </a:p>
          <a:p>
            <a:pPr eaLnBrk="1" hangingPunct="1">
              <a:defRPr/>
            </a:pPr>
            <a:r>
              <a:rPr lang="ru-RU" sz="2400" b="1" dirty="0" smtClean="0"/>
              <a:t>Возвел храм Святой Софии в Киеве</a:t>
            </a:r>
          </a:p>
        </p:txBody>
      </p:sp>
      <p:pic>
        <p:nvPicPr>
          <p:cNvPr id="30723" name="Picture 4" descr="yar_mu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412908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333375"/>
            <a:ext cx="8447087" cy="57927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До </a:t>
            </a:r>
            <a:r>
              <a:rPr lang="ru-RU" sz="2800" b="1" smtClean="0"/>
              <a:t>1068 г.</a:t>
            </a:r>
            <a:r>
              <a:rPr lang="ru-RU" sz="2800" smtClean="0"/>
              <a:t> </a:t>
            </a:r>
            <a:r>
              <a:rPr lang="ru-RU" sz="2800" b="1" smtClean="0"/>
              <a:t>Ярославичи </a:t>
            </a:r>
            <a:r>
              <a:rPr lang="ru-RU" sz="2800" smtClean="0"/>
              <a:t>правили Русской землей совместно.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1068 г.</a:t>
            </a:r>
            <a:r>
              <a:rPr lang="ru-RU" sz="2800" smtClean="0"/>
              <a:t> – </a:t>
            </a:r>
            <a:r>
              <a:rPr lang="ru-RU" sz="2800" b="1" smtClean="0"/>
              <a:t>половцы</a:t>
            </a:r>
            <a:r>
              <a:rPr lang="ru-RU" sz="2800" smtClean="0"/>
              <a:t> нанесли серьезное поражение русским князьям.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Изяслав </a:t>
            </a:r>
            <a:r>
              <a:rPr lang="ru-RU" sz="2800" smtClean="0"/>
              <a:t>отказался вооружить киевлян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</a:t>
            </a:r>
            <a:r>
              <a:rPr lang="ru-RU" sz="2800" b="1" smtClean="0"/>
              <a:t>восстание в Киеве </a:t>
            </a:r>
            <a:r>
              <a:rPr lang="ru-RU" sz="2800" smtClean="0"/>
              <a:t>      великий князь </a:t>
            </a:r>
            <a:r>
              <a:rPr lang="ru-RU" sz="2800" b="1" smtClean="0"/>
              <a:t>Всеслав</a:t>
            </a:r>
            <a:r>
              <a:rPr lang="ru-RU" sz="2800" smtClean="0"/>
              <a:t>, полоцкий князь. </a:t>
            </a:r>
            <a:r>
              <a:rPr lang="ru-RU" sz="2800" b="1" smtClean="0"/>
              <a:t>Изяслав</a:t>
            </a:r>
            <a:r>
              <a:rPr lang="ru-RU" sz="2800" smtClean="0"/>
              <a:t> предпринял попытку захватить власть, недолго княжил в Киеве.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1073 г.</a:t>
            </a:r>
            <a:r>
              <a:rPr lang="ru-RU" sz="2800" smtClean="0"/>
              <a:t> – великий князь </a:t>
            </a:r>
            <a:r>
              <a:rPr lang="ru-RU" sz="2800" b="1" smtClean="0"/>
              <a:t>Святослав</a:t>
            </a:r>
            <a:r>
              <a:rPr lang="ru-RU" sz="2800" smtClean="0"/>
              <a:t> (вскоре умер). </a:t>
            </a:r>
            <a:r>
              <a:rPr lang="ru-RU" sz="2800" b="1" smtClean="0"/>
              <a:t>Изяслав</a:t>
            </a:r>
            <a:r>
              <a:rPr lang="ru-RU" sz="2800" smtClean="0"/>
              <a:t> вернулся,</a:t>
            </a:r>
            <a:r>
              <a:rPr lang="ru-RU" sz="2800" b="1" smtClean="0"/>
              <a:t> 1078 г. </a:t>
            </a:r>
            <a:r>
              <a:rPr lang="ru-RU" sz="2800" smtClean="0"/>
              <a:t>погиб от руки </a:t>
            </a:r>
            <a:r>
              <a:rPr lang="ru-RU" sz="2800" b="1" smtClean="0"/>
              <a:t>Олега Святославича</a:t>
            </a:r>
            <a:r>
              <a:rPr lang="ru-RU" sz="28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1078 – 1093 гг. </a:t>
            </a:r>
            <a:r>
              <a:rPr lang="ru-RU" sz="2800" smtClean="0"/>
              <a:t>– великий князь </a:t>
            </a:r>
            <a:r>
              <a:rPr lang="ru-RU" sz="2800" b="1" smtClean="0"/>
              <a:t>Всеволод </a:t>
            </a:r>
            <a:r>
              <a:rPr lang="ru-RU" sz="2800" smtClean="0"/>
              <a:t>(младший сын Ярослава Мудрого), период его правления отличался относительной стабильностью на Руси.</a:t>
            </a:r>
          </a:p>
        </p:txBody>
      </p:sp>
      <p:sp>
        <p:nvSpPr>
          <p:cNvPr id="46083" name="AutoShape 4"/>
          <p:cNvSpPr>
            <a:spLocks noChangeArrowheads="1"/>
          </p:cNvSpPr>
          <p:nvPr/>
        </p:nvSpPr>
        <p:spPr bwMode="auto">
          <a:xfrm>
            <a:off x="7596188" y="2205038"/>
            <a:ext cx="504825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AutoShape 5"/>
          <p:cNvSpPr>
            <a:spLocks noChangeArrowheads="1"/>
          </p:cNvSpPr>
          <p:nvPr/>
        </p:nvSpPr>
        <p:spPr bwMode="auto">
          <a:xfrm>
            <a:off x="3995738" y="2636838"/>
            <a:ext cx="504825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ru-RU" b="1" smtClean="0"/>
              <a:t>1093 г</a:t>
            </a:r>
            <a:r>
              <a:rPr lang="ru-RU" smtClean="0"/>
              <a:t>. – сын </a:t>
            </a:r>
            <a:r>
              <a:rPr lang="ru-RU" b="1" smtClean="0"/>
              <a:t>Всеволода Владимир Мономах</a:t>
            </a:r>
            <a:r>
              <a:rPr lang="ru-RU" smtClean="0"/>
              <a:t> уступил </a:t>
            </a:r>
            <a:r>
              <a:rPr lang="ru-RU" b="1" smtClean="0"/>
              <a:t>Киев </a:t>
            </a:r>
            <a:r>
              <a:rPr lang="ru-RU" smtClean="0"/>
              <a:t>двоюродному брату </a:t>
            </a:r>
            <a:r>
              <a:rPr lang="ru-RU" b="1" smtClean="0"/>
              <a:t>Святополку Изяславичу </a:t>
            </a:r>
            <a:r>
              <a:rPr lang="ru-RU" smtClean="0"/>
              <a:t>и отправился в </a:t>
            </a:r>
            <a:r>
              <a:rPr lang="ru-RU" b="1" smtClean="0"/>
              <a:t>Чернигов</a:t>
            </a:r>
            <a:r>
              <a:rPr lang="ru-RU" smtClean="0"/>
              <a:t> (</a:t>
            </a:r>
            <a:r>
              <a:rPr lang="ru-RU" b="1" smtClean="0"/>
              <a:t>Изяслав</a:t>
            </a:r>
            <a:r>
              <a:rPr lang="ru-RU" smtClean="0"/>
              <a:t> – старший </a:t>
            </a:r>
            <a:r>
              <a:rPr lang="ru-RU" b="1" smtClean="0"/>
              <a:t>Ярославич</a:t>
            </a:r>
            <a:r>
              <a:rPr lang="ru-RU" smtClean="0"/>
              <a:t>)</a:t>
            </a:r>
          </a:p>
          <a:p>
            <a:pPr eaLnBrk="1" hangingPunct="1"/>
            <a:r>
              <a:rPr lang="ru-RU" smtClean="0"/>
              <a:t>Усилилась междоусобная борьба  между князьями – черниговским </a:t>
            </a:r>
            <a:r>
              <a:rPr lang="ru-RU" b="1" smtClean="0"/>
              <a:t>Олегом</a:t>
            </a:r>
            <a:r>
              <a:rPr lang="ru-RU" smtClean="0"/>
              <a:t> (сочувствовал половцам) и переяславским </a:t>
            </a:r>
            <a:r>
              <a:rPr lang="ru-RU" b="1" smtClean="0"/>
              <a:t>Владимиром</a:t>
            </a:r>
            <a:r>
              <a:rPr lang="ru-RU" smtClean="0"/>
              <a:t> </a:t>
            </a:r>
            <a:r>
              <a:rPr lang="ru-RU" b="1" smtClean="0"/>
              <a:t>Мономахом</a:t>
            </a:r>
            <a:r>
              <a:rPr lang="ru-RU" smtClean="0"/>
              <a:t>. </a:t>
            </a:r>
            <a:r>
              <a:rPr lang="ru-RU" b="1" smtClean="0"/>
              <a:t>Олег</a:t>
            </a:r>
            <a:r>
              <a:rPr lang="ru-RU" smtClean="0"/>
              <a:t> был разбит, клялся в повиновении.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Вотчина</a:t>
            </a:r>
            <a:r>
              <a:rPr lang="ru-RU" dirty="0" smtClean="0"/>
              <a:t> </a:t>
            </a:r>
            <a:r>
              <a:rPr lang="ru-RU" i="1" dirty="0" smtClean="0"/>
              <a:t>(отчина — перешедшая от отца, иногда от деда)</a:t>
            </a:r>
            <a:r>
              <a:rPr lang="ru-RU" dirty="0" smtClean="0"/>
              <a:t> — древнейший вид феодальной земельной собственности, принадлежащей владельцу на правах полной наследственной собственности</a:t>
            </a:r>
            <a:r>
              <a:rPr lang="ru-RU" dirty="0" smtClean="0"/>
              <a:t>.</a:t>
            </a:r>
          </a:p>
          <a:p>
            <a:pPr eaLnBrk="1" hangingPunct="1"/>
            <a:r>
              <a:rPr lang="ru-RU" dirty="0" smtClean="0"/>
              <a:t>Земледельцы платили феодальную ренту: денежную, натуральную, отработочную.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1097</a:t>
            </a:r>
            <a:r>
              <a:rPr lang="ru-RU" smtClean="0"/>
              <a:t> г. в </a:t>
            </a:r>
            <a:r>
              <a:rPr lang="ru-RU" b="1" smtClean="0"/>
              <a:t>Любече</a:t>
            </a:r>
            <a:r>
              <a:rPr lang="ru-RU" smtClean="0"/>
              <a:t> собрался княжеский съезд.</a:t>
            </a:r>
          </a:p>
          <a:p>
            <a:pPr eaLnBrk="1" hangingPunct="1">
              <a:buFontTx/>
              <a:buNone/>
            </a:pPr>
            <a:r>
              <a:rPr lang="ru-RU" b="1" smtClean="0"/>
              <a:t>Инициатор</a:t>
            </a:r>
            <a:r>
              <a:rPr lang="ru-RU" smtClean="0"/>
              <a:t> – </a:t>
            </a:r>
            <a:r>
              <a:rPr lang="ru-RU" b="1" smtClean="0"/>
              <a:t>Владимир</a:t>
            </a:r>
            <a:r>
              <a:rPr lang="ru-RU" smtClean="0"/>
              <a:t> </a:t>
            </a:r>
            <a:r>
              <a:rPr lang="ru-RU" b="1" smtClean="0"/>
              <a:t>Мономах</a:t>
            </a:r>
            <a:r>
              <a:rPr lang="ru-RU" smtClean="0"/>
              <a:t> (переяславский князь)</a:t>
            </a:r>
          </a:p>
          <a:p>
            <a:pPr eaLnBrk="1" hangingPunct="1">
              <a:buFontTx/>
              <a:buNone/>
            </a:pPr>
            <a:r>
              <a:rPr lang="ru-RU" b="1" smtClean="0"/>
              <a:t>Состав: </a:t>
            </a:r>
            <a:r>
              <a:rPr lang="ru-RU" b="1" i="1" smtClean="0"/>
              <a:t>Святополк Изяславич (Киев), Давыд Игоревич (Волынь), Василько Ростиславич (Теребовль, Галицкая земля), Олег Святославич</a:t>
            </a:r>
          </a:p>
          <a:p>
            <a:pPr eaLnBrk="1" hangingPunct="1">
              <a:buFontTx/>
              <a:buNone/>
            </a:pPr>
            <a:r>
              <a:rPr lang="ru-RU" b="1" smtClean="0"/>
              <a:t>Цель: предотвращение усобиц, ослабляющих Землю русскую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Значение съезда в Любече (1097 г):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smtClean="0"/>
              <a:t>Пытаясь прекратить междоусобицы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smtClean="0"/>
              <a:t>князья приняли решение об окончательном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smtClean="0"/>
              <a:t>распределении земель между наследниками,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smtClean="0"/>
              <a:t>тем самым </a:t>
            </a:r>
            <a:r>
              <a:rPr lang="en-US" sz="2800" i="1" smtClean="0"/>
              <a:t>“</a:t>
            </a:r>
            <a:r>
              <a:rPr lang="ru-RU" sz="2800" i="1" smtClean="0"/>
              <a:t>официально</a:t>
            </a:r>
            <a:r>
              <a:rPr lang="en-US" sz="2800" i="1" smtClean="0"/>
              <a:t>”</a:t>
            </a:r>
            <a:r>
              <a:rPr lang="ru-RU" sz="2800" i="1" smtClean="0"/>
              <a:t> закрепили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smtClean="0"/>
              <a:t>состояние феодальной раздробленности 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smtClean="0"/>
              <a:t>Руси.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РУСЬ СЧИТАЕТСЯ УЖЕ НЕ ЕДИНЫМ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ГОСУДАРСТВОМ, А СОВОКУПНОСТЬЮ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“</a:t>
            </a:r>
            <a:r>
              <a:rPr lang="ru-RU" sz="2800" smtClean="0"/>
              <a:t>ОТЧИН</a:t>
            </a:r>
            <a:r>
              <a:rPr lang="en-US" sz="2800" smtClean="0"/>
              <a:t>”</a:t>
            </a:r>
            <a:r>
              <a:rPr lang="ru-RU" sz="2800" smtClean="0"/>
              <a:t>, КОТОРЫМИ НАСЛЕДСТВЕННО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ВЛАДЕЛИ РАЗЛИЧНЫЕ ВЕТВИ КНЯЖЕСКОЙ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ДИНАСТИИ – </a:t>
            </a:r>
            <a:r>
              <a:rPr lang="ru-RU" sz="2800" b="1" i="1" smtClean="0"/>
              <a:t>РУСЬ УДЕЛЬНАЯ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Владимир Всеволодович Мономах (1113-1125 гг.)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Старший сын киевского князя </a:t>
            </a:r>
            <a:r>
              <a:rPr lang="ru-RU" b="1" smtClean="0"/>
              <a:t>Всеволода </a:t>
            </a:r>
          </a:p>
          <a:p>
            <a:pPr eaLnBrk="1" hangingPunct="1">
              <a:buFontTx/>
              <a:buNone/>
            </a:pPr>
            <a:r>
              <a:rPr lang="ru-RU" b="1" smtClean="0"/>
              <a:t>Ярославича</a:t>
            </a:r>
            <a:r>
              <a:rPr lang="ru-RU" smtClean="0"/>
              <a:t>, прозвище </a:t>
            </a:r>
            <a:r>
              <a:rPr lang="en-US" b="1" smtClean="0"/>
              <a:t>“</a:t>
            </a:r>
            <a:r>
              <a:rPr lang="ru-RU" b="1" smtClean="0"/>
              <a:t>Мономах</a:t>
            </a:r>
            <a:r>
              <a:rPr lang="en-US" b="1" smtClean="0"/>
              <a:t>”</a:t>
            </a:r>
            <a:r>
              <a:rPr lang="ru-RU" b="1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получил по линии матери, дочери </a:t>
            </a:r>
          </a:p>
          <a:p>
            <a:pPr eaLnBrk="1" hangingPunct="1">
              <a:buFontTx/>
              <a:buNone/>
            </a:pPr>
            <a:r>
              <a:rPr lang="ru-RU" b="1" smtClean="0"/>
              <a:t>Константина Мономаха (Византия)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По оценкам современников: мудр, умен, грамотен, удачлив в бою, красив.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ru-RU" sz="3000" b="1" smtClean="0"/>
              <a:t>Реформы Владимира Мономаха (1113-1125 гг.)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836613"/>
            <a:ext cx="9109075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smtClean="0"/>
              <a:t>1) </a:t>
            </a:r>
            <a:r>
              <a:rPr lang="en-US" sz="2700" b="1" smtClean="0"/>
              <a:t>“</a:t>
            </a:r>
            <a:r>
              <a:rPr lang="ru-RU" sz="2700" b="1" smtClean="0"/>
              <a:t>Устав Владимира Всеволодовича</a:t>
            </a:r>
            <a:r>
              <a:rPr lang="en-US" sz="2700" b="1" smtClean="0"/>
              <a:t>”</a:t>
            </a:r>
            <a:endParaRPr lang="ru-RU" sz="2700" b="1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700" smtClean="0"/>
              <a:t>улучшил положение простого народа, полузависимого населения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700" smtClean="0"/>
              <a:t>Ограничил произвол ростовщиков (не более 20 % в год)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smtClean="0"/>
              <a:t>2) Возглавил борьбу с половцами, обезопасив границы Руси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smtClean="0"/>
              <a:t>3) При Владимире Мономахе временно было восстановлено единство Руси и влияние киевского великокняжеского стола </a:t>
            </a:r>
            <a:r>
              <a:rPr lang="ru-RU" sz="2700" smtClean="0"/>
              <a:t>(грубой силой и хитростью)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smtClean="0"/>
              <a:t>4) Первый реформатор в истории Руси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smtClean="0"/>
              <a:t>5) Нарушив указ Ярослава Мудрого наследовал власть сыну Мстиславу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700" b="1" smtClean="0"/>
              <a:t>6) Автор </a:t>
            </a:r>
            <a:r>
              <a:rPr lang="en-US" sz="2700" b="1" smtClean="0"/>
              <a:t>“</a:t>
            </a:r>
            <a:r>
              <a:rPr lang="ru-RU" sz="2700" b="1" smtClean="0"/>
              <a:t>Поучения Владимира Мономаха своим детям</a:t>
            </a:r>
            <a:r>
              <a:rPr lang="en-US" sz="2700" b="1" smtClean="0"/>
              <a:t>”</a:t>
            </a:r>
            <a:endParaRPr lang="ru-RU" sz="27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Мстислав Великий (1125-1132 гг.)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Сын </a:t>
            </a:r>
            <a:r>
              <a:rPr lang="ru-RU" b="1" smtClean="0"/>
              <a:t>Владимира Мономаха</a:t>
            </a:r>
            <a:r>
              <a:rPr lang="ru-RU" smtClean="0"/>
              <a:t>, продолжатель политики отца</a:t>
            </a:r>
          </a:p>
          <a:p>
            <a:pPr eaLnBrk="1" hangingPunct="1"/>
            <a:r>
              <a:rPr lang="ru-RU" smtClean="0"/>
              <a:t>Продолжил борьбу с </a:t>
            </a:r>
            <a:r>
              <a:rPr lang="ru-RU" b="1" smtClean="0"/>
              <a:t>половцами</a:t>
            </a:r>
          </a:p>
          <a:p>
            <a:pPr eaLnBrk="1" hangingPunct="1"/>
            <a:r>
              <a:rPr lang="ru-RU" b="1" smtClean="0"/>
              <a:t>Мстислав Великий </a:t>
            </a:r>
            <a:r>
              <a:rPr lang="ru-RU" smtClean="0"/>
              <a:t>– </a:t>
            </a:r>
            <a:r>
              <a:rPr lang="ru-RU" b="1" smtClean="0"/>
              <a:t>последний великий князь Древнерусского государства Киевская Русь</a:t>
            </a:r>
          </a:p>
          <a:p>
            <a:pPr eaLnBrk="1" hangingPunct="1"/>
            <a:r>
              <a:rPr lang="ru-RU" b="1" smtClean="0"/>
              <a:t> с 30-х гг. </a:t>
            </a:r>
            <a:r>
              <a:rPr lang="en-US" b="1" smtClean="0"/>
              <a:t>XII</a:t>
            </a:r>
            <a:r>
              <a:rPr lang="ru-RU" b="1" smtClean="0"/>
              <a:t> в. Русь  вступила в стадию феодальной раздробленности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Кормление</a:t>
            </a:r>
            <a:r>
              <a:rPr lang="ru-RU" smtClean="0"/>
              <a:t>   — система содержания должностных лиц за счет местного населения, наместник (местный князь, боярин) получал право взимать налог с определенных земель, часть которого присваивал себе за службу.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492500" y="260350"/>
            <a:ext cx="18002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Великий князь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403350" y="1412875"/>
            <a:ext cx="18002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Дружина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23850" y="2420938"/>
            <a:ext cx="18002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Старшая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2411413" y="2420938"/>
            <a:ext cx="18002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Младшая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6084888" y="1341438"/>
            <a:ext cx="18002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Светлые князья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6084888" y="2420938"/>
            <a:ext cx="180022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Местные дружины, 500-3000 чел.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924300" y="3860800"/>
            <a:ext cx="180022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Ополчение, до 50 тыс. человек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6011863" y="3860800"/>
            <a:ext cx="18002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Наемники, до 1 тыс. чел.</a:t>
            </a:r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2916238" y="5157788"/>
            <a:ext cx="18002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Пехота</a:t>
            </a:r>
          </a:p>
        </p:txBody>
      </p:sp>
      <p:sp>
        <p:nvSpPr>
          <p:cNvPr id="36875" name="Text Box 13"/>
          <p:cNvSpPr txBox="1">
            <a:spLocks noChangeArrowheads="1"/>
          </p:cNvSpPr>
          <p:nvPr/>
        </p:nvSpPr>
        <p:spPr bwMode="auto">
          <a:xfrm>
            <a:off x="5148263" y="5157788"/>
            <a:ext cx="18002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Конница</a:t>
            </a:r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 flipH="1">
            <a:off x="2268538" y="404813"/>
            <a:ext cx="12239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 flipH="1">
            <a:off x="1116013" y="1773238"/>
            <a:ext cx="11525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2268538" y="1773238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9" name="Line 17"/>
          <p:cNvSpPr>
            <a:spLocks noChangeShapeType="1"/>
          </p:cNvSpPr>
          <p:nvPr/>
        </p:nvSpPr>
        <p:spPr bwMode="auto">
          <a:xfrm>
            <a:off x="4427538" y="620713"/>
            <a:ext cx="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0" name="Line 18"/>
          <p:cNvSpPr>
            <a:spLocks noChangeShapeType="1"/>
          </p:cNvSpPr>
          <p:nvPr/>
        </p:nvSpPr>
        <p:spPr bwMode="auto">
          <a:xfrm>
            <a:off x="4427538" y="620713"/>
            <a:ext cx="187325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1" name="Line 19"/>
          <p:cNvSpPr>
            <a:spLocks noChangeShapeType="1"/>
          </p:cNvSpPr>
          <p:nvPr/>
        </p:nvSpPr>
        <p:spPr bwMode="auto">
          <a:xfrm>
            <a:off x="5292725" y="404813"/>
            <a:ext cx="18716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2" name="Line 20"/>
          <p:cNvSpPr>
            <a:spLocks noChangeShapeType="1"/>
          </p:cNvSpPr>
          <p:nvPr/>
        </p:nvSpPr>
        <p:spPr bwMode="auto">
          <a:xfrm>
            <a:off x="7235825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3" name="Line 21"/>
          <p:cNvSpPr>
            <a:spLocks noChangeShapeType="1"/>
          </p:cNvSpPr>
          <p:nvPr/>
        </p:nvSpPr>
        <p:spPr bwMode="auto">
          <a:xfrm flipH="1">
            <a:off x="3924300" y="4797425"/>
            <a:ext cx="8636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4" name="Line 22"/>
          <p:cNvSpPr>
            <a:spLocks noChangeShapeType="1"/>
          </p:cNvSpPr>
          <p:nvPr/>
        </p:nvSpPr>
        <p:spPr bwMode="auto">
          <a:xfrm>
            <a:off x="4787900" y="4797425"/>
            <a:ext cx="11525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5" name="Text Box 23"/>
          <p:cNvSpPr txBox="1">
            <a:spLocks noChangeArrowheads="1"/>
          </p:cNvSpPr>
          <p:nvPr/>
        </p:nvSpPr>
        <p:spPr bwMode="auto">
          <a:xfrm>
            <a:off x="539750" y="5734050"/>
            <a:ext cx="8135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Структура вооруженных сил Древнерусского государства (</a:t>
            </a:r>
            <a:r>
              <a:rPr lang="en-US" sz="2800" b="1"/>
              <a:t>X-XII</a:t>
            </a:r>
            <a:r>
              <a:rPr lang="ru-RU" sz="2800" b="1"/>
              <a:t> вв.)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ревнерусское государство, система власти, управл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786742" cy="4957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усская правда, свод зако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143800" cy="4214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Полузависимое население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Рядовичи </a:t>
            </a:r>
            <a:r>
              <a:rPr lang="ru-RU" smtClean="0"/>
              <a:t>— человек, заключивший определенный договор — ряд и обязанный выполнять работу по этому договору. </a:t>
            </a:r>
          </a:p>
          <a:p>
            <a:pPr eaLnBrk="1" hangingPunct="1"/>
            <a:r>
              <a:rPr lang="ru-RU" b="1" smtClean="0"/>
              <a:t>Закупы </a:t>
            </a:r>
            <a:r>
              <a:rPr lang="ru-RU" smtClean="0"/>
              <a:t>—работавшие в хозяйстве феодала за «купу» — заем, имели свое хозяйство. Отработав долг, освобождались.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Зависимое население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eaLnBrk="1" hangingPunct="1"/>
            <a:r>
              <a:rPr lang="ru-RU" b="1" smtClean="0"/>
              <a:t>Холопы</a:t>
            </a:r>
            <a:r>
              <a:rPr lang="ru-RU" smtClean="0"/>
              <a:t>   — категория зависимого населения в Древней Руси, известная с X в. Холопы были близки по положению к рабам. В XVII в. постепенно слились с крепостным крестьянством.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/>
              <a:t>Киевская Русь (</a:t>
            </a:r>
            <a:r>
              <a:rPr lang="en-US" b="1" smtClean="0"/>
              <a:t>IX-</a:t>
            </a:r>
            <a:r>
              <a:rPr lang="ru-RU" b="1" smtClean="0"/>
              <a:t> сер.</a:t>
            </a:r>
            <a:r>
              <a:rPr lang="en-US" b="1" smtClean="0"/>
              <a:t>XII</a:t>
            </a:r>
            <a:r>
              <a:rPr lang="ru-RU" b="1" smtClean="0"/>
              <a:t> в.) не </a:t>
            </a:r>
          </a:p>
          <a:p>
            <a:pPr eaLnBrk="1" hangingPunct="1">
              <a:buFontTx/>
              <a:buNone/>
            </a:pPr>
            <a:r>
              <a:rPr lang="ru-RU" b="1" smtClean="0"/>
              <a:t>знала крепостной зависимости  крестьян!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1505</Words>
  <Application>Microsoft Office PowerPoint</Application>
  <PresentationFormat>Экран (4:3)</PresentationFormat>
  <Paragraphs>249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Полузависимое население</vt:lpstr>
      <vt:lpstr>Зависимое население</vt:lpstr>
      <vt:lpstr>Слайд 10</vt:lpstr>
      <vt:lpstr>Самостоятельная работа по учебнику  стр. 26-36. составить таблицу Первые русские князья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Владимир Всеволодович Мономах (1113-1125 гг.)</vt:lpstr>
      <vt:lpstr>Реформы Владимира Мономаха (1113-1125 гг.)</vt:lpstr>
      <vt:lpstr>Мстислав Великий (1125-1132 гг.)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2015-09-11T04:53:56Z</dcterms:created>
  <dcterms:modified xsi:type="dcterms:W3CDTF">2015-09-11T05:47:08Z</dcterms:modified>
</cp:coreProperties>
</file>