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0CF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124C-FB6D-4022-87AF-359BDC669C84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EF7282A-8E88-4721-B0BE-37232E317E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124C-FB6D-4022-87AF-359BDC669C84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282A-8E88-4721-B0BE-37232E317E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124C-FB6D-4022-87AF-359BDC669C84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282A-8E88-4721-B0BE-37232E317E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124C-FB6D-4022-87AF-359BDC669C84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EF7282A-8E88-4721-B0BE-37232E317E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124C-FB6D-4022-87AF-359BDC669C84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282A-8E88-4721-B0BE-37232E317E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124C-FB6D-4022-87AF-359BDC669C84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282A-8E88-4721-B0BE-37232E317E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124C-FB6D-4022-87AF-359BDC669C84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EF7282A-8E88-4721-B0BE-37232E317E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124C-FB6D-4022-87AF-359BDC669C84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282A-8E88-4721-B0BE-37232E317E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124C-FB6D-4022-87AF-359BDC669C84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282A-8E88-4721-B0BE-37232E317E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124C-FB6D-4022-87AF-359BDC669C84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282A-8E88-4721-B0BE-37232E317E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124C-FB6D-4022-87AF-359BDC669C84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282A-8E88-4721-B0BE-37232E317E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A70124C-FB6D-4022-87AF-359BDC669C84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EF7282A-8E88-4721-B0BE-37232E317E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500034" y="1071546"/>
            <a:ext cx="8429652" cy="4627037"/>
            <a:chOff x="500034" y="1071546"/>
            <a:chExt cx="8429652" cy="4627037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500034" y="2428868"/>
              <a:ext cx="3918701" cy="175432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5400" b="1" cap="none" spc="0" dirty="0" smtClean="0">
                  <a:ln w="17780" cmpd="sng">
                    <a:solidFill>
                      <a:schemeClr val="accent1">
                        <a:tint val="3000"/>
                      </a:schemeClr>
                    </a:solidFill>
                    <a:prstDash val="solid"/>
                    <a:miter lim="800000"/>
                  </a:ln>
                  <a:solidFill>
                    <a:srgbClr val="2D0CF4"/>
                  </a:solidFill>
                  <a:effectLst>
                    <a:outerShdw blurRad="55000" dist="50800" dir="5400000" algn="tl">
                      <a:srgbClr val="000000">
                        <a:alpha val="33000"/>
                      </a:srgbClr>
                    </a:outerShdw>
                  </a:effectLst>
                </a:rPr>
                <a:t>Н. С. Лесков</a:t>
              </a:r>
            </a:p>
            <a:p>
              <a:pPr algn="ctr"/>
              <a:r>
                <a:rPr lang="ru-RU" sz="5400" b="1" dirty="0" smtClean="0">
                  <a:ln w="17780" cmpd="sng">
                    <a:solidFill>
                      <a:schemeClr val="accent1">
                        <a:tint val="3000"/>
                      </a:schemeClr>
                    </a:solidFill>
                    <a:prstDash val="solid"/>
                    <a:miter lim="800000"/>
                  </a:ln>
                  <a:solidFill>
                    <a:srgbClr val="2D0CF4"/>
                  </a:solidFill>
                  <a:effectLst>
                    <a:outerShdw blurRad="55000" dist="50800" dir="5400000" algn="tl">
                      <a:srgbClr val="000000">
                        <a:alpha val="33000"/>
                      </a:srgbClr>
                    </a:outerShdw>
                  </a:effectLst>
                </a:rPr>
                <a:t>1831 - 1895</a:t>
              </a:r>
              <a:endParaRPr lang="ru-RU" sz="5400" b="1" cap="none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2D0CF4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endParaRPr>
            </a:p>
          </p:txBody>
        </p:sp>
        <p:pic>
          <p:nvPicPr>
            <p:cNvPr id="10242" name="Picture 2" descr="http://www.knigamira.com/wa-data/public/blog/img/%D0%9B%D0%B5%D1%81%D0%BA%D0%BE%D0%B2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714876" y="1071546"/>
              <a:ext cx="4214810" cy="4627037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3042" y="1357298"/>
            <a:ext cx="66437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«Неполная </a:t>
            </a:r>
            <a:r>
              <a:rPr lang="ru-RU" sz="3200" dirty="0" smtClean="0"/>
              <a:t>истина не есть </a:t>
            </a:r>
            <a:r>
              <a:rPr lang="ru-RU" sz="3200" dirty="0" smtClean="0"/>
              <a:t>ложь».</a:t>
            </a:r>
            <a:endParaRPr lang="ru-RU" dirty="0"/>
          </a:p>
        </p:txBody>
      </p:sp>
      <p:pic>
        <p:nvPicPr>
          <p:cNvPr id="3" name="Picture 4" descr="00407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2214554"/>
            <a:ext cx="3286148" cy="4402519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214678" y="357166"/>
            <a:ext cx="27603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2D0CF4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Владыко</a:t>
            </a:r>
            <a:endParaRPr lang="ru-RU" sz="5400" b="1" cap="none" spc="0" dirty="0" smtClean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2D0CF4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www.artmuseum.lg.ua/pics/catalog/3352gr-s.jpg"/>
          <p:cNvPicPr>
            <a:picLocks noChangeAspect="1" noChangeArrowheads="1"/>
          </p:cNvPicPr>
          <p:nvPr/>
        </p:nvPicPr>
        <p:blipFill>
          <a:blip r:embed="rId2"/>
          <a:srcRect t="8949" b="11629"/>
          <a:stretch>
            <a:fillRect/>
          </a:stretch>
        </p:blipFill>
        <p:spPr bwMode="auto">
          <a:xfrm>
            <a:off x="1500166" y="571480"/>
            <a:ext cx="6072230" cy="58260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50" y="1142984"/>
            <a:ext cx="8929750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2D0CF4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«Я всегда люблю основывать</a:t>
            </a:r>
          </a:p>
          <a:p>
            <a:pPr algn="ctr"/>
            <a:r>
              <a:rPr lang="ru-RU" sz="6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2D0CF4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д</a:t>
            </a:r>
            <a:r>
              <a:rPr lang="ru-RU" sz="60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2D0CF4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ело на живом событии, а не на вымысле», - </a:t>
            </a:r>
          </a:p>
          <a:p>
            <a:pPr algn="ctr"/>
            <a:r>
              <a:rPr lang="ru-RU" sz="60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2D0CF4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Н. С. Лесков</a:t>
            </a:r>
            <a:endParaRPr lang="ru-RU" sz="60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2D0CF4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57422" y="285728"/>
            <a:ext cx="46808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2D0CF4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Место события</a:t>
            </a:r>
            <a:endParaRPr lang="ru-RU" sz="5400" b="1" cap="none" spc="0" dirty="0" smtClean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2D0CF4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1071538" y="1285860"/>
            <a:ext cx="7215238" cy="5235247"/>
            <a:chOff x="1071538" y="1285860"/>
            <a:chExt cx="7215238" cy="5235247"/>
          </a:xfrm>
        </p:grpSpPr>
        <p:sp>
          <p:nvSpPr>
            <p:cNvPr id="3" name="TextBox 2"/>
            <p:cNvSpPr txBox="1"/>
            <p:nvPr/>
          </p:nvSpPr>
          <p:spPr>
            <a:xfrm>
              <a:off x="1071538" y="1285860"/>
              <a:ext cx="7215238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dirty="0" smtClean="0"/>
                <a:t>1839 год, зима, Нева. Зимний  дворец, рота Измайловского полка, дворцовый караул. (гл. 2)</a:t>
              </a:r>
              <a:endParaRPr lang="ru-RU" sz="3200" dirty="0"/>
            </a:p>
          </p:txBody>
        </p:sp>
        <p:pic>
          <p:nvPicPr>
            <p:cNvPr id="5" name="Picture 4" descr="i_gogol_3"/>
            <p:cNvPicPr>
              <a:picLocks noChangeAspect="1" noChangeArrowheads="1"/>
            </p:cNvPicPr>
            <p:nvPr/>
          </p:nvPicPr>
          <p:blipFill>
            <a:blip r:embed="rId2"/>
            <a:srcRect l="6961" t="11889" r="7192" b="15587"/>
            <a:stretch>
              <a:fillRect/>
            </a:stretch>
          </p:blipFill>
          <p:spPr bwMode="auto">
            <a:xfrm>
              <a:off x="2143108" y="2928934"/>
              <a:ext cx="5214974" cy="3592173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1357298"/>
            <a:ext cx="81439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Из </a:t>
            </a:r>
            <a:r>
              <a:rPr lang="ru-RU" sz="2400" dirty="0" smtClean="0"/>
              <a:t>дворовых господских людей, человек очень нервный и очень чувствительный, умный и исправный, с рассудком ясным.</a:t>
            </a:r>
            <a:endParaRPr lang="ru-RU" sz="2400" dirty="0"/>
          </a:p>
        </p:txBody>
      </p:sp>
      <p:grpSp>
        <p:nvGrpSpPr>
          <p:cNvPr id="6" name="Группа 5"/>
          <p:cNvGrpSpPr/>
          <p:nvPr/>
        </p:nvGrpSpPr>
        <p:grpSpPr>
          <a:xfrm>
            <a:off x="500034" y="2643182"/>
            <a:ext cx="8429684" cy="3571900"/>
            <a:chOff x="500034" y="2643182"/>
            <a:chExt cx="8429684" cy="3571900"/>
          </a:xfrm>
        </p:grpSpPr>
        <p:sp>
          <p:nvSpPr>
            <p:cNvPr id="3" name="TextBox 2"/>
            <p:cNvSpPr txBox="1"/>
            <p:nvPr/>
          </p:nvSpPr>
          <p:spPr>
            <a:xfrm>
              <a:off x="4429124" y="2643182"/>
              <a:ext cx="4500594" cy="3046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Как быть: поступиться выполнением долга, оставить будку, где он нёс караульную службу, и спасти утопающего, страстно молящего о помощи, или неукоснительно выполнить долг часового и оставить человека без помощи?</a:t>
              </a:r>
              <a:endParaRPr lang="ru-RU" sz="2400" dirty="0"/>
            </a:p>
          </p:txBody>
        </p:sp>
        <p:pic>
          <p:nvPicPr>
            <p:cNvPr id="6146" name="Picture 2" descr="Проблема: Как поступить? Спасти человека и нарушить воинскую присягу. Или. Остаться верным воинскому долгу, избегнуть наказания, но тогда погибнет тонущий человек."/>
            <p:cNvPicPr>
              <a:picLocks noChangeAspect="1" noChangeArrowheads="1"/>
            </p:cNvPicPr>
            <p:nvPr/>
          </p:nvPicPr>
          <p:blipFill>
            <a:blip r:embed="rId2"/>
            <a:srcRect l="3906" t="43750" r="56250" b="4166"/>
            <a:stretch>
              <a:fillRect/>
            </a:stretch>
          </p:blipFill>
          <p:spPr bwMode="auto">
            <a:xfrm>
              <a:off x="500034" y="2643182"/>
              <a:ext cx="3643338" cy="3571900"/>
            </a:xfrm>
            <a:prstGeom prst="rect">
              <a:avLst/>
            </a:prstGeom>
            <a:noFill/>
          </p:spPr>
        </p:pic>
      </p:grpSp>
      <p:sp>
        <p:nvSpPr>
          <p:cNvPr id="5" name="Прямоугольник 4"/>
          <p:cNvSpPr/>
          <p:nvPr/>
        </p:nvSpPr>
        <p:spPr>
          <a:xfrm>
            <a:off x="2071670" y="285728"/>
            <a:ext cx="55002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2D0CF4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Солдат</a:t>
            </a:r>
            <a:r>
              <a:rPr lang="ru-RU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ru-RU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2D0CF4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Постников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2D0CF4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5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1571612"/>
            <a:ext cx="392909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Блестяще </a:t>
            </a:r>
            <a:r>
              <a:rPr lang="ru-RU" sz="3200" dirty="0" smtClean="0"/>
              <a:t>образованный и очень хорошо поставленный в обществе молодой офицер.</a:t>
            </a:r>
          </a:p>
          <a:p>
            <a:r>
              <a:rPr lang="ru-RU" sz="3200" dirty="0" smtClean="0"/>
              <a:t>Это  человек с так называемым «гуманным» направлением.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642918"/>
            <a:ext cx="83193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2D0CF4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Николай Иванович Миллер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2D0CF4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4" name="Picture 4" descr="75_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1714488"/>
            <a:ext cx="3823810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414" y="1500174"/>
            <a:ext cx="70009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Человек </a:t>
            </a:r>
            <a:r>
              <a:rPr lang="ru-RU" sz="3600" dirty="0" smtClean="0"/>
              <a:t>очень легкомысленного характера, и притом немножко бестолковый, и изрядный наглец</a:t>
            </a:r>
            <a:r>
              <a:rPr lang="ru-RU" sz="3600" dirty="0" smtClean="0"/>
              <a:t>.</a:t>
            </a:r>
            <a:endParaRPr lang="ru-RU" sz="3600" dirty="0" smtClean="0"/>
          </a:p>
        </p:txBody>
      </p:sp>
      <p:sp>
        <p:nvSpPr>
          <p:cNvPr id="3" name="Прямоугольник 2"/>
          <p:cNvSpPr/>
          <p:nvPr/>
        </p:nvSpPr>
        <p:spPr>
          <a:xfrm>
            <a:off x="8486" y="428604"/>
            <a:ext cx="91355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2D0CF4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Офицер инвалидной команды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2D0CF4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4" name="Picture 4" descr="000010769"/>
          <p:cNvPicPr>
            <a:picLocks noChangeAspect="1" noChangeArrowheads="1"/>
          </p:cNvPicPr>
          <p:nvPr/>
        </p:nvPicPr>
        <p:blipFill>
          <a:blip r:embed="rId2"/>
          <a:srcRect l="12019" r="12660" b="5579"/>
          <a:stretch>
            <a:fillRect/>
          </a:stretch>
        </p:blipFill>
        <p:spPr bwMode="auto">
          <a:xfrm>
            <a:off x="2143108" y="3500438"/>
            <a:ext cx="4886406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2500306"/>
            <a:ext cx="7429552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Отличался </a:t>
            </a:r>
            <a:r>
              <a:rPr lang="ru-RU" sz="3200" dirty="0" smtClean="0"/>
              <a:t>строгостью, имел хорошо начатую служебную карьеру, которую тщательно оберегал, и заботился только о том, чтобы на его служебную карьеру «ни одна пылинка не села»</a:t>
            </a:r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28662" y="428604"/>
            <a:ext cx="776475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2D0CF4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Подполковник Свиньин –</a:t>
            </a:r>
          </a:p>
          <a:p>
            <a:pPr algn="ctr"/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2D0CF4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б</a:t>
            </a:r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2D0CF4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атальонный командир</a:t>
            </a:r>
            <a:endParaRPr lang="ru-RU" sz="54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2D0CF4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 uiExpand="1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2714620"/>
            <a:ext cx="7643866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Обладает </a:t>
            </a:r>
            <a:r>
              <a:rPr lang="ru-RU" sz="3200" dirty="0" smtClean="0"/>
              <a:t>удивительным многосторонним тактом и при содействии этого такта не только «умеет сделать из мухи слона, но так же легко умеет сделать из слона муху».</a:t>
            </a:r>
          </a:p>
          <a:p>
            <a:endParaRPr lang="ru-RU" b="1" dirty="0"/>
          </a:p>
          <a:p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71538" y="214290"/>
            <a:ext cx="706353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2D0CF4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Обер-полицеймейстер</a:t>
            </a:r>
            <a:r>
              <a:rPr lang="ru-RU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2D0CF4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ru-RU" sz="5400" b="1" cap="none" spc="0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2D0CF4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Кокошкин</a:t>
            </a:r>
            <a:endParaRPr lang="ru-RU" sz="5400" b="1" cap="none" spc="0" dirty="0" smtClean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2D0CF4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 build="allAtOnce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260</TotalTime>
  <Words>226</Words>
  <Application>Microsoft Office PowerPoint</Application>
  <PresentationFormat>Экран (4:3)</PresentationFormat>
  <Paragraphs>23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Боговик</dc:creator>
  <cp:lastModifiedBy>Боговик</cp:lastModifiedBy>
  <cp:revision>30</cp:revision>
  <dcterms:created xsi:type="dcterms:W3CDTF">2013-12-01T10:31:25Z</dcterms:created>
  <dcterms:modified xsi:type="dcterms:W3CDTF">2013-12-01T16:37:17Z</dcterms:modified>
</cp:coreProperties>
</file>