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C35CC2-727A-4826-A432-4BDFC8F60C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FA9F4C-A3B0-4DFE-82FC-5FBF5C07B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8.jpeg"/><Relationship Id="rId9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fu.ru/lomonosov/about/images/biography/4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571636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 Васильевич Ломоносов</a:t>
            </a:r>
            <a:r>
              <a:rPr lang="ru-RU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5016"/>
            <a:ext cx="8358246" cy="928694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к 300-летию со дня рождения  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1O69L1CAX82BMJCAEYD0MQCA4C40Z1CAOQ5FQWCAQXCE7LCALD2PMXCAKUJRB3CAJH3CICCABRWH4KCAXTHKGECADXCGBBCA3F1NINCAD7MDIWCAKF5M6TCA79A1S4CAK0PQIRCAWUHTUKCAWZR9R8CAC5QES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V="1">
            <a:off x="5857884" y="4156761"/>
            <a:ext cx="71438" cy="558124"/>
          </a:xfrm>
          <a:prstGeom prst="rect">
            <a:avLst/>
          </a:prstGeom>
        </p:spPr>
      </p:pic>
      <p:pic>
        <p:nvPicPr>
          <p:cNvPr id="6146" name="Picture 2" descr="C:\Documents and Settings\ADMIN\Мои документы\Мои рисунки\lomonosovbust_metro_origina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57422" y="2071678"/>
            <a:ext cx="4286281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«Везде исследуйте всечасно, что есть велико и прекрасно»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557213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   В 1748 г. была построена химическая лаборатория — первая в России научно-исследовательская и учебная лаборатория. На основе опытов Ломоносов написал работу «Физические размышления о причине теплоты и холода». Ломоносов начал опыты по изготовлению цветных стёкол, нужных ему для экспериментального подтверждения создаваемой им теории света и цветов, разрабатывал рецептуру.</a:t>
            </a:r>
          </a:p>
          <a:p>
            <a:pPr>
              <a:buNone/>
            </a:pPr>
            <a:r>
              <a:rPr lang="ru-RU" sz="1800" dirty="0" smtClean="0"/>
              <a:t>                    В 1752–1754 гг. Ломоносов прочитал  впервые в мире курс «истиной физической химии», который он тщательно подготовил. В этом курсе Ломоносов  попытался дать объяснение химическим процессам на основе разработанных им корпускулярных представлений и физических законов.</a:t>
            </a:r>
            <a:endParaRPr lang="ru-RU" sz="1800" dirty="0"/>
          </a:p>
        </p:txBody>
      </p:sp>
      <p:pic>
        <p:nvPicPr>
          <p:cNvPr id="5" name="Содержимое 4" descr="лаборатори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1428736"/>
            <a:ext cx="3500462" cy="2428892"/>
          </a:xfrm>
        </p:spPr>
      </p:pic>
      <p:pic>
        <p:nvPicPr>
          <p:cNvPr id="6" name="Рисунок 5" descr="ка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286256"/>
            <a:ext cx="3357586" cy="224313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725602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«Не токмо у стола знатных господ или у каких земных владетелей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</a:rPr>
              <a:t>дураком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 быть не хочу, ниже у самого Господа Бога, который дал мне смысл, пока разве отнимет»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928802"/>
            <a:ext cx="4714876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             В августе 1750 г. Императрица  Елизавета приняла М.В. Ломоносова в Царском Селе, а позже пожаловала чином коллежского советника с жалованьем 1200 рублей в год. В России того времени «...значительный чин был тот же револьвер, необходимый для известной безопасности». (историк Соловьев)</a:t>
            </a:r>
          </a:p>
          <a:p>
            <a:pPr>
              <a:buNone/>
            </a:pPr>
            <a:r>
              <a:rPr lang="ru-RU" sz="1800" dirty="0" smtClean="0"/>
              <a:t>                  Другим условием безопасности в то время был знатный и влиятельный покровитель. Для Ломоносова им стал  Иван Иванович Шувалов, который выделялся из всех елизаветинских вельмож подчёркнутой любовью к наукам.</a:t>
            </a:r>
            <a:endParaRPr lang="ru-RU" sz="1800" dirty="0"/>
          </a:p>
        </p:txBody>
      </p:sp>
      <p:pic>
        <p:nvPicPr>
          <p:cNvPr id="8" name="Содержимое 7" descr="в кабинет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2786057"/>
            <a:ext cx="3471858" cy="2357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14842" cy="16430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«Размножить миром нашу славу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И выше как военный звук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Поставить красоту наук»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14810" y="571480"/>
            <a:ext cx="4471990" cy="6000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  Ломоносова  беспокоило плачевное состояние академических университета и гимназии, и он решил, что следует создать новый университет в Москве. Эту мысль он постарался изложить в письме,  где отразил план организации университета.</a:t>
            </a:r>
          </a:p>
          <a:p>
            <a:pPr>
              <a:buNone/>
            </a:pPr>
            <a:r>
              <a:rPr lang="ru-RU" dirty="0" smtClean="0"/>
              <a:t>                 12 января 1755 г. Елизавета подписала «Указ об учреждении в Москве Университета».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В 1940 году, в дни празднования 185-летнего юбилея, университету было присвоено имя </a:t>
            </a:r>
          </a:p>
          <a:p>
            <a:pPr>
              <a:buNone/>
            </a:pPr>
            <a:r>
              <a:rPr lang="ru-RU" dirty="0" smtClean="0"/>
              <a:t>      М.В. Ломоносова</a:t>
            </a:r>
            <a:endParaRPr lang="ru-RU" dirty="0"/>
          </a:p>
        </p:txBody>
      </p:sp>
      <p:pic>
        <p:nvPicPr>
          <p:cNvPr id="5" name="Рисунок 4" descr="у МГ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429132"/>
            <a:ext cx="314327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www.zou.ru/vm/2011/Mihailo_Lomonosov/images/1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857364"/>
            <a:ext cx="2933700" cy="234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3643338" cy="192880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"Жажда науки была сильнейшей страстью сей души, исполненной страстей»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000240"/>
            <a:ext cx="3008313" cy="412592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Могила М.В.Ломоносова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14744" y="273050"/>
            <a:ext cx="5429256" cy="658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 15 апреля 1765 г. после нового припадка своей прежней болезни, который у него сделался от простуды,  Ломоносов скончался в своем доме на Мойке. 19 апреля его похоронили при большом стечении народа на Лазаревском кладбище Александро-Невской лавры. На его могиле установлен сделанный в Италии памятник из каррарского мрамора. В тот же день  в академическом собрании прозвучали слова: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"</a:t>
            </a:r>
            <a:r>
              <a:rPr lang="ru-RU" sz="2400" b="1" i="1" dirty="0" smtClean="0">
                <a:solidFill>
                  <a:srgbClr val="C00000"/>
                </a:solidFill>
              </a:rPr>
              <a:t>Не стало человека, имя которого составит эпоху в летописи человеческого разума, обширного и блестящего гения, обнимавшего и озарявшего вдруг многие отрасли". </a:t>
            </a:r>
          </a:p>
          <a:p>
            <a:endParaRPr lang="ru-RU" sz="2400" b="1" dirty="0"/>
          </a:p>
        </p:txBody>
      </p:sp>
      <p:pic>
        <p:nvPicPr>
          <p:cNvPr id="3074" name="Picture 2" descr="C:\Documents and Settings\ADMIN\Мои документы\Мои рисунки\памят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3500438"/>
            <a:ext cx="357190" cy="285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festival.1september.ru/articles/585162/img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5852" y="3429000"/>
            <a:ext cx="428628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:\lomonosov_grave_112420070447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500306"/>
            <a:ext cx="3429024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7984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…Он искал в науке силы для улучшения    положения человечества.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214422"/>
            <a:ext cx="4143404" cy="5143536"/>
          </a:xfrm>
        </p:spPr>
        <p:txBody>
          <a:bodyPr>
            <a:noAutofit/>
          </a:bodyPr>
          <a:lstStyle/>
          <a:p>
            <a:r>
              <a:rPr lang="ru-RU" sz="2000" dirty="0" smtClean="0"/>
              <a:t>“</a:t>
            </a:r>
            <a:r>
              <a:rPr lang="ru-RU" sz="2400" dirty="0" smtClean="0"/>
              <a:t>О вы, которых ожидает Отечество от недр своих ,</a:t>
            </a:r>
          </a:p>
          <a:p>
            <a:r>
              <a:rPr lang="ru-RU" sz="2400" dirty="0" smtClean="0"/>
              <a:t>И видеть таковых желает,</a:t>
            </a:r>
          </a:p>
          <a:p>
            <a:r>
              <a:rPr lang="ru-RU" sz="2400" dirty="0" smtClean="0"/>
              <a:t>Каких зовет из стран чужих.</a:t>
            </a:r>
          </a:p>
          <a:p>
            <a:r>
              <a:rPr lang="ru-RU" sz="2400" dirty="0" smtClean="0"/>
              <a:t>О, ваши дни благословенны! </a:t>
            </a:r>
          </a:p>
          <a:p>
            <a:r>
              <a:rPr lang="ru-RU" sz="2400" dirty="0" smtClean="0"/>
              <a:t>Дерзайте ныне </a:t>
            </a:r>
            <a:r>
              <a:rPr lang="ru-RU" sz="2400" dirty="0" err="1" smtClean="0"/>
              <a:t>ободренны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Раченьем вашим показать,</a:t>
            </a:r>
          </a:p>
          <a:p>
            <a:r>
              <a:rPr lang="ru-RU" sz="2400" dirty="0" smtClean="0"/>
              <a:t>Что может собственных Платонов</a:t>
            </a:r>
          </a:p>
          <a:p>
            <a:r>
              <a:rPr lang="ru-RU" sz="2400" dirty="0" smtClean="0"/>
              <a:t>И быстрых разумом Невтонов</a:t>
            </a:r>
          </a:p>
          <a:p>
            <a:r>
              <a:rPr lang="ru-RU" sz="2400" dirty="0" smtClean="0"/>
              <a:t>Российская земля рождать”.</a:t>
            </a:r>
          </a:p>
          <a:p>
            <a:r>
              <a:rPr lang="ru-RU" sz="2400" dirty="0" smtClean="0"/>
              <a:t>		</a:t>
            </a:r>
            <a:r>
              <a:rPr lang="ru-RU" sz="2400" i="1" dirty="0" smtClean="0"/>
              <a:t>М.В.Ломоносов</a:t>
            </a:r>
            <a:endParaRPr lang="ru-RU" sz="2400" i="1" dirty="0"/>
          </a:p>
        </p:txBody>
      </p:sp>
      <p:pic>
        <p:nvPicPr>
          <p:cNvPr id="4098" name="Picture 2" descr="C:\Documents and Settings\ADMIN\Мои документы\Мои рисунки\пр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07050" y="2485231"/>
            <a:ext cx="1047750" cy="142875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исунки\lect-01-02-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1214422"/>
            <a:ext cx="3857652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57163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Определяющей чертой личности Ломоносова был его патриотизм, действенная любовь к Родине, стремление к ее благу и процветанию.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ADMIN\Мои документы\Мои рисунки\Холмлгоры сегодн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2571768" cy="157163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Мои документы\Мои рисунки\церков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928802"/>
            <a:ext cx="2286016" cy="1500198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Мои документы\Мои рисунки\родина учен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857364"/>
            <a:ext cx="2571768" cy="1571626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Мои документы\Мои рисунки\истор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286388"/>
            <a:ext cx="1928826" cy="1285884"/>
          </a:xfrm>
          <a:prstGeom prst="rect">
            <a:avLst/>
          </a:prstGeom>
          <a:noFill/>
        </p:spPr>
      </p:pic>
      <p:pic>
        <p:nvPicPr>
          <p:cNvPr id="5126" name="Picture 6" descr="C:\Documents and Settings\ADMIN\Мои документы\Мои рисунки\монета к 30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857628"/>
            <a:ext cx="1928826" cy="1000132"/>
          </a:xfrm>
          <a:prstGeom prst="rect">
            <a:avLst/>
          </a:prstGeom>
          <a:noFill/>
        </p:spPr>
      </p:pic>
      <p:pic>
        <p:nvPicPr>
          <p:cNvPr id="5127" name="Picture 7" descr="C:\Documents and Settings\ADMIN\Мои документы\Мои рисунки\пам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00298" y="3929066"/>
            <a:ext cx="1714512" cy="2379665"/>
          </a:xfrm>
          <a:prstGeom prst="rect">
            <a:avLst/>
          </a:prstGeom>
          <a:noFill/>
        </p:spPr>
      </p:pic>
      <p:pic>
        <p:nvPicPr>
          <p:cNvPr id="5128" name="Picture 8" descr="C:\Documents and Settings\ADMIN\Мои документы\Мои рисунки\1000летие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000892" y="3571876"/>
            <a:ext cx="1857388" cy="1381124"/>
          </a:xfrm>
          <a:prstGeom prst="rect">
            <a:avLst/>
          </a:prstGeom>
          <a:noFill/>
        </p:spPr>
      </p:pic>
      <p:pic>
        <p:nvPicPr>
          <p:cNvPr id="5129" name="Picture 9" descr="C:\Documents and Settings\ADMIN\Мои документы\Мои рисунки\карт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44" y="5214950"/>
            <a:ext cx="1428750" cy="1428750"/>
          </a:xfrm>
          <a:prstGeom prst="rect">
            <a:avLst/>
          </a:prstGeom>
          <a:noFill/>
        </p:spPr>
      </p:pic>
      <p:pic>
        <p:nvPicPr>
          <p:cNvPr id="5130" name="Picture 10" descr="C:\Documents and Settings\ADMIN\Мои документы\Мои рисунки\Полтавская баталия мозаи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4357694"/>
            <a:ext cx="2428892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543956" cy="122712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Великому сыну России посвящается…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20" y="1524000"/>
            <a:ext cx="3179793" cy="4905396"/>
          </a:xfrm>
        </p:spPr>
        <p:txBody>
          <a:bodyPr>
            <a:normAutofit fontScale="92500"/>
          </a:bodyPr>
          <a:lstStyle/>
          <a:p>
            <a:r>
              <a:rPr lang="ru-RU" sz="3500" b="1" i="1" dirty="0" smtClean="0"/>
              <a:t>Он создал первый университет. </a:t>
            </a:r>
            <a:endParaRPr lang="ru-RU" sz="3500" b="1" dirty="0" smtClean="0"/>
          </a:p>
          <a:p>
            <a:r>
              <a:rPr lang="ru-RU" sz="3500" b="1" i="1" dirty="0" smtClean="0"/>
              <a:t>Он, лучше сказать, сам был первым нашим университетом.</a:t>
            </a:r>
            <a:r>
              <a:rPr lang="ru-RU" sz="3500" b="1" dirty="0" smtClean="0"/>
              <a:t> </a:t>
            </a:r>
          </a:p>
          <a:p>
            <a:r>
              <a:rPr lang="ru-RU" sz="3500" b="1" i="1" dirty="0" smtClean="0"/>
              <a:t>А. С. Пушкин</a:t>
            </a:r>
            <a:r>
              <a:rPr lang="ru-RU" sz="3500" b="1" dirty="0" smtClean="0"/>
              <a:t> </a:t>
            </a:r>
          </a:p>
          <a:p>
            <a:endParaRPr lang="ru-RU" dirty="0"/>
          </a:p>
        </p:txBody>
      </p:sp>
      <p:pic>
        <p:nvPicPr>
          <p:cNvPr id="7" name="Содержимое 6" descr="145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1928802"/>
            <a:ext cx="5429288" cy="4071966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7984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Великого пути начало…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142984"/>
            <a:ext cx="4257676" cy="52864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r>
              <a:rPr lang="ru-RU" sz="2400" dirty="0" smtClean="0"/>
              <a:t> Михаил Васильевич Ломоносов родился 19 ноября 1711 г. в деревне </a:t>
            </a:r>
            <a:r>
              <a:rPr lang="ru-RU" sz="2400" dirty="0" err="1" smtClean="0"/>
              <a:t>Мишанинской</a:t>
            </a:r>
            <a:r>
              <a:rPr lang="ru-RU" sz="2400" dirty="0" smtClean="0"/>
              <a:t>, что расположена была на </a:t>
            </a:r>
            <a:r>
              <a:rPr lang="ru-RU" sz="2400" dirty="0" err="1" smtClean="0"/>
              <a:t>Курострове</a:t>
            </a:r>
            <a:r>
              <a:rPr lang="ru-RU" sz="2400" dirty="0" smtClean="0"/>
              <a:t> в нескольких километрах от города Холмогоры. Ныне около двух десятков деревень того времени слились в село </a:t>
            </a:r>
            <a:r>
              <a:rPr lang="ru-RU" sz="2400" dirty="0" err="1" smtClean="0"/>
              <a:t>Ломоносово</a:t>
            </a:r>
            <a:r>
              <a:rPr lang="ru-RU" sz="2400" dirty="0" smtClean="0"/>
              <a:t>, а город Холмогоры стал районным центром Архангельской области. </a:t>
            </a:r>
          </a:p>
          <a:p>
            <a:endParaRPr lang="ru-RU" dirty="0"/>
          </a:p>
        </p:txBody>
      </p:sp>
      <p:pic>
        <p:nvPicPr>
          <p:cNvPr id="5" name="Содержимое 4" descr="здесь родилс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86314" y="4000504"/>
            <a:ext cx="407196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доми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571612"/>
            <a:ext cx="300039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3829048" cy="86993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Отчая земля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142984"/>
            <a:ext cx="4429156" cy="53578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Отец -Василий </a:t>
            </a:r>
            <a:r>
              <a:rPr lang="ru-RU" sz="2000" dirty="0" err="1" smtClean="0"/>
              <a:t>Дорофеевич</a:t>
            </a:r>
            <a:r>
              <a:rPr lang="ru-RU" sz="2000" dirty="0" smtClean="0"/>
              <a:t> был черносошным крестьянином. Мать — Елена Ивановна </a:t>
            </a:r>
            <a:r>
              <a:rPr lang="ru-RU" sz="2000" dirty="0" err="1" smtClean="0"/>
              <a:t>Сивкова</a:t>
            </a:r>
            <a:r>
              <a:rPr lang="ru-RU" sz="2000" dirty="0" smtClean="0"/>
              <a:t> — была дочерью дьякона села </a:t>
            </a:r>
            <a:r>
              <a:rPr lang="ru-RU" sz="2000" dirty="0" err="1" smtClean="0"/>
              <a:t>Матигоры</a:t>
            </a:r>
            <a:r>
              <a:rPr lang="ru-RU" sz="2000" dirty="0" smtClean="0"/>
              <a:t>. Михаил был их единственным сыном. </a:t>
            </a:r>
          </a:p>
          <a:p>
            <a:r>
              <a:rPr lang="ru-RU" sz="2000" dirty="0" smtClean="0"/>
              <a:t>     Скудная северная земля не могла прокормить крестьян, поэтому почти все жители  расположенных у моря деревень, занимались морскими промыслами. Не был исключением и отец Ломоносова: он сумел построить судно  "Святой архангел Михаил". На нем Василий </a:t>
            </a:r>
            <a:r>
              <a:rPr lang="ru-RU" sz="2000" dirty="0" err="1" smtClean="0"/>
              <a:t>Дорофеевич</a:t>
            </a:r>
            <a:r>
              <a:rPr lang="ru-RU" sz="2000" dirty="0" smtClean="0"/>
              <a:t> перевозил государственные и частные грузы, промышлял морского зверя. С десяти лет в плаваниях стал участвовать и Михаил.</a:t>
            </a:r>
          </a:p>
          <a:p>
            <a:endParaRPr lang="ru-RU" sz="1800" dirty="0"/>
          </a:p>
        </p:txBody>
      </p:sp>
      <p:pic>
        <p:nvPicPr>
          <p:cNvPr id="5" name="Содержимое 4" descr="ст.карт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3438" y="500042"/>
            <a:ext cx="400052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родина ученог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429000"/>
            <a:ext cx="400052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1" y="0"/>
            <a:ext cx="2857520" cy="17144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дальний путь за знаниями!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714612" y="142852"/>
            <a:ext cx="6215106" cy="6715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 Без грамоты было невозможно вести дела, поэтому Василий </a:t>
            </a:r>
            <a:r>
              <a:rPr lang="ru-RU" sz="2000" dirty="0" err="1" smtClean="0"/>
              <a:t>Дорофеевич</a:t>
            </a:r>
            <a:r>
              <a:rPr lang="ru-RU" sz="2000" dirty="0" smtClean="0"/>
              <a:t> поручил своего сына заботам дьячка приходской церкви.</a:t>
            </a:r>
          </a:p>
          <a:p>
            <a:pPr>
              <a:buNone/>
            </a:pPr>
            <a:r>
              <a:rPr lang="ru-RU" sz="2000" dirty="0" smtClean="0"/>
              <a:t>            Обучившись грамоте, Михаил пристрастился к чтению. Вначале он читал "Псалтырь", а затем потянулся и к светским книгам. Уже тогда у Ломоносова возникает страстное желание учиться.</a:t>
            </a:r>
          </a:p>
          <a:p>
            <a:pPr>
              <a:buNone/>
            </a:pPr>
            <a:r>
              <a:rPr lang="ru-RU" sz="2000" dirty="0" smtClean="0"/>
              <a:t>           В конце 1730 г. Ломоносов с рыбным обозом отправился в Москву. Здесь он вначале поступил в </a:t>
            </a:r>
            <a:r>
              <a:rPr lang="ru-RU" sz="2000" dirty="0" err="1" smtClean="0"/>
              <a:t>Навигацкую</a:t>
            </a:r>
            <a:r>
              <a:rPr lang="ru-RU" sz="2000" dirty="0" smtClean="0"/>
              <a:t> школу, однако вскоре перешел в греко-латинскую академию, которая давала значительно более широкое образование.</a:t>
            </a:r>
          </a:p>
          <a:p>
            <a:pPr>
              <a:buNone/>
            </a:pPr>
            <a:r>
              <a:rPr lang="ru-RU" sz="2000" dirty="0" smtClean="0"/>
              <a:t>            Но когда ему  стало известно, что детей крестьян туда не принимали, то решил выдать себя за сына попа. Обман оказался удачным, и  15 января 1731 года Ломоносов был принят в Академию. </a:t>
            </a:r>
            <a:endParaRPr lang="ru-RU" sz="2000" dirty="0"/>
          </a:p>
        </p:txBody>
      </p:sp>
      <p:pic>
        <p:nvPicPr>
          <p:cNvPr id="1026" name="Picture 2" descr="C:\Documents and Settings\ADMIN\Мои документы\Мои рисунки\в пу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271464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3179793" cy="22145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«…Имея один алтын в день жалованья, жил я пять лет и наук не оставил»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68" y="273050"/>
            <a:ext cx="5357850" cy="629922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200" dirty="0" smtClean="0"/>
              <a:t>          Начало учебы было тяжелым: девятнадцатилетний юноша сел за парту вместе "с малыми ребятами". Стипендия была мизерной — 3 копейки в день, на которые надо было питаться,  одеваться и приобретать бумагу и перья. </a:t>
            </a:r>
          </a:p>
          <a:p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          Но стремление к знаниям помогло преодолеть все лишения, и за первый год Ломоносов сумел закончить три класса Академии. Он быстро освоил латинский язык  и читал все, что удавалось достать в библиотеке Академии 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         Здесь Ломоносов получил образование в области гуманитарных наук,  познакомился с лучшими образцами древнерусской литературы, с латинской поэзией, с ораторским искусством, изучал греческий язык.</a:t>
            </a:r>
            <a:endParaRPr lang="ru-RU" sz="4200" dirty="0"/>
          </a:p>
        </p:txBody>
      </p:sp>
      <p:pic>
        <p:nvPicPr>
          <p:cNvPr id="5" name="Рисунок 4" descr="0000000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357430"/>
            <a:ext cx="350046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643338" cy="2000264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«Математику уже за то любить следует, что она ум в порядок приводит»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00430" y="273050"/>
            <a:ext cx="5500726" cy="622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В России ощущалась острая необходимость в специалистах горного дела. И трое лучших студентов: Ломоносов, Виноградов и </a:t>
            </a:r>
            <a:r>
              <a:rPr lang="ru-RU" dirty="0" err="1" smtClean="0"/>
              <a:t>Рейзер</a:t>
            </a:r>
            <a:r>
              <a:rPr lang="ru-RU" dirty="0" smtClean="0"/>
              <a:t> — были отправлены за границу для обучения горному делу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3 ноября 1736 г. студенты прибыли в Марбург к Вольфу, а затем должны были обучаться металлургии у </a:t>
            </a:r>
            <a:r>
              <a:rPr lang="ru-RU" dirty="0" err="1" smtClean="0"/>
              <a:t>Генкеля</a:t>
            </a:r>
            <a:r>
              <a:rPr lang="ru-RU" dirty="0" smtClean="0"/>
              <a:t> во </a:t>
            </a:r>
            <a:r>
              <a:rPr lang="ru-RU" dirty="0" err="1" smtClean="0"/>
              <a:t>Фрейберге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Ломоносов с увлечением слушал лекции Вольфа, основанные на использовании математического метода, что вносило ясность в изложение  сложных вопросов. Это особенно понравилось Ломоносову</a:t>
            </a:r>
            <a:endParaRPr lang="ru-RU" dirty="0"/>
          </a:p>
        </p:txBody>
      </p:sp>
      <p:pic>
        <p:nvPicPr>
          <p:cNvPr id="5" name="Рисунок 4" descr="рабо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428868"/>
            <a:ext cx="314327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700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«Неусыпный труд препятствия преодолевает»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500306"/>
            <a:ext cx="3008313" cy="36258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14744" y="273050"/>
            <a:ext cx="4972056" cy="629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Быстро пролетели годы учёбы и студенческих развлечений, оставив в головах основательные знания и опустошив кошельки.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В Марбурге 26 мая 1741г. ученый обвенчался с Елизаветой-Христиной </a:t>
            </a:r>
            <a:r>
              <a:rPr lang="ru-RU" dirty="0" err="1" smtClean="0"/>
              <a:t>Цильх</a:t>
            </a:r>
            <a:r>
              <a:rPr lang="ru-RU" dirty="0" smtClean="0"/>
              <a:t>, с которой он близко познакомился во время учёбы в </a:t>
            </a:r>
            <a:r>
              <a:rPr lang="ru-RU" dirty="0" err="1" smtClean="0"/>
              <a:t>Марбургском</a:t>
            </a:r>
            <a:r>
              <a:rPr lang="ru-RU" dirty="0" smtClean="0"/>
              <a:t> университете.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В 1741 г.  8 июня прибыл в Петербург, с этого времени началась его служба в Петербургской Академии наук, основанной Петром I. </a:t>
            </a:r>
          </a:p>
        </p:txBody>
      </p:sp>
      <p:pic>
        <p:nvPicPr>
          <p:cNvPr id="5" name="Рисунок 4" descr="с ученикам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3116"/>
            <a:ext cx="335758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Химическая лаборатория Ломоносова. Макет. Музей М. В. Ломоносова">
            <a:hlinkClick r:id="rId3" tooltip="&quot;Химическая лаборатория Ломоносова. Макет. Музей М. В. Ломоносова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643446"/>
            <a:ext cx="307183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65588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«Кто в свете сем родился волком, тому 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</a:rPr>
              <a:t>лисицой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 не бывать»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428868"/>
            <a:ext cx="2900354" cy="36972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В начале января 1742 года Ломоносов получил звание </a:t>
            </a:r>
            <a:r>
              <a:rPr lang="ru-RU" dirty="0" err="1" smtClean="0"/>
              <a:t>адьюнкта</a:t>
            </a:r>
            <a:r>
              <a:rPr lang="ru-RU" dirty="0" smtClean="0"/>
              <a:t> физического класса, что давало ему право на самостоятельную научную работу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 В декабре 1743 г., по возвращении Елизаветы Петровны  после коронации из Москвы, Ломоносов написал оду, посвященную новой императрице. Ода была замечена Елизаветой. Ее благосклонность к молодому поэту и ученому, спасла Ломоносова от битья батогами и ссылки в солдаты за неосторожное поведение в отношении  ученых-иностранцев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Мои документы\Мои рисунки\71571514_1299275561_Lomonosov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3224213" cy="411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412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Михаил  Васильевич Ломоносов </vt:lpstr>
      <vt:lpstr>Великому сыну России посвящается…</vt:lpstr>
      <vt:lpstr>Великого пути начало…</vt:lpstr>
      <vt:lpstr>Отчая земля</vt:lpstr>
      <vt:lpstr>В дальний путь за знаниями!</vt:lpstr>
      <vt:lpstr>«…Имея один алтын в день жалованья, жил я пять лет и наук не оставил»</vt:lpstr>
      <vt:lpstr>«Математику уже за то любить следует, что она ум в порядок приводит» </vt:lpstr>
      <vt:lpstr>«Неусыпный труд препятствия преодолевает»</vt:lpstr>
      <vt:lpstr>«Кто в свете сем родился волком, тому лисицой не бывать»  </vt:lpstr>
      <vt:lpstr>«Везде исследуйте всечасно, что есть велико и прекрасно»  </vt:lpstr>
      <vt:lpstr> «Не токмо у стола знатных господ или у каких земных владетелей дураком быть не хочу, ниже у самого Господа Бога, который дал мне смысл, пока разве отнимет»  </vt:lpstr>
      <vt:lpstr>«Размножить миром нашу славу И выше как военный звук Поставить красоту наук» </vt:lpstr>
      <vt:lpstr>"Жажда науки была сильнейшей страстью сей души, исполненной страстей»</vt:lpstr>
      <vt:lpstr> …Он искал в науке силы для улучшения    положения человечества. </vt:lpstr>
      <vt:lpstr>Определяющей чертой личности Ломоносова был его патриотизм, действенная любовь к Родине, стремление к ее благу и процветанию.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Васильевич Ломоносов</dc:title>
  <dc:creator>ADMIN</dc:creator>
  <cp:lastModifiedBy>1</cp:lastModifiedBy>
  <cp:revision>38</cp:revision>
  <dcterms:created xsi:type="dcterms:W3CDTF">2011-11-03T08:14:25Z</dcterms:created>
  <dcterms:modified xsi:type="dcterms:W3CDTF">2015-09-22T05:29:52Z</dcterms:modified>
</cp:coreProperties>
</file>