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256" r:id="rId2"/>
    <p:sldId id="277" r:id="rId3"/>
    <p:sldId id="271" r:id="rId4"/>
    <p:sldId id="282" r:id="rId5"/>
    <p:sldId id="283" r:id="rId6"/>
    <p:sldId id="284" r:id="rId7"/>
    <p:sldId id="286" r:id="rId8"/>
    <p:sldId id="285" r:id="rId9"/>
    <p:sldId id="273" r:id="rId10"/>
    <p:sldId id="278" r:id="rId11"/>
    <p:sldId id="275" r:id="rId12"/>
    <p:sldId id="280" r:id="rId13"/>
    <p:sldId id="274" r:id="rId14"/>
    <p:sldId id="272" r:id="rId15"/>
    <p:sldId id="281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9933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C022AB4-0D54-4E74-80C0-7D3643A45443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C3E6D2-ECF2-4E47-8939-0A79AF3E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E78024-D4A2-47B8-A5CE-F300621221CE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1B30-4B51-45AA-BB27-2D6BB082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2F65-DDA3-4804-9FC7-1552A93F6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725E-3FC1-4E6D-932E-EDEA52248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A333-2688-41D6-B689-A53741127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0832-E4E8-4359-937A-A24008C36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B8D0-6CB0-4E81-B0A8-7D4235737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86C6-4759-48AC-8632-B58C82E3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33D7-7A37-421F-8A3B-7B9D9BCB3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2977-884E-4D1A-9BF2-069D25F5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3C341-3CDB-4C43-AE74-E96805CD7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554E-A494-4F4D-84DB-CEA6BEF3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321007B0-5A6F-40AA-B5A0-1EC20B1F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wmf"/><Relationship Id="rId5" Type="http://schemas.openxmlformats.org/officeDocument/2006/relationships/image" Target="../media/image23.gi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4.jpeg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5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1%82%D1%80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udrost.ru/tema/aphorism_teacher1.html" TargetMode="External"/><Relationship Id="rId2" Type="http://schemas.openxmlformats.org/officeDocument/2006/relationships/hyperlink" Target="http://moudrost.ru/tema/pamyat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udrost.ru/avtor/tsitseron-1.html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#_note-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krugsveta.ru/#_note-2" TargetMode="External"/><Relationship Id="rId5" Type="http://schemas.openxmlformats.org/officeDocument/2006/relationships/hyperlink" Target="http://www.vokrugsveta.ru/encyclopedia/index.php?title=%D0%9B%D0%B0%D1%82%D0%B8%D0%BD%D1%81%D0%BA%D0%B8%D0%B9_%D1%8F%D0%B7%D1%8B%D0%BA" TargetMode="External"/><Relationship Id="rId4" Type="http://schemas.openxmlformats.org/officeDocument/2006/relationships/hyperlink" Target="http://www.vokrugsveta.ru/#_note-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728027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893175" cy="2879725"/>
          </a:xfrm>
          <a:ln w="38100" cap="flat" algn="ctr">
            <a:solidFill>
              <a:srgbClr val="00CCFF"/>
            </a:solidFill>
          </a:ln>
        </p:spPr>
        <p:txBody>
          <a:bodyPr anchor="t" anchorCtr="0"/>
          <a:lstStyle/>
          <a:p>
            <a:pPr eaLnBrk="1" hangingPunct="1">
              <a:defRPr/>
            </a:pPr>
            <a:r>
              <a:rPr lang="ru-RU" sz="6000" smtClean="0">
                <a:solidFill>
                  <a:schemeClr val="tx1"/>
                </a:solidFill>
              </a:rPr>
              <a:t>Что изучает история?</a:t>
            </a:r>
          </a:p>
        </p:txBody>
      </p:sp>
      <p:pic>
        <p:nvPicPr>
          <p:cNvPr id="14339" name="Picture 5" descr="C:\Documents and Settings\Home\Рабочий стол\рис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636838"/>
            <a:ext cx="2943225" cy="394335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4340" name="Picture 4" descr="славя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708275"/>
            <a:ext cx="2963862" cy="39243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8"/>
          <p:cNvSpPr>
            <a:spLocks noChangeArrowheads="1" noChangeShapeType="1" noTextEdit="1"/>
          </p:cNvSpPr>
          <p:nvPr/>
        </p:nvSpPr>
        <p:spPr bwMode="auto">
          <a:xfrm>
            <a:off x="1000125" y="0"/>
            <a:ext cx="72151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Comic Sans MS"/>
              </a:rPr>
              <a:t>Исторические источники.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2781300"/>
            <a:ext cx="2016125" cy="1727200"/>
            <a:chOff x="295" y="1752"/>
            <a:chExt cx="1270" cy="1088"/>
          </a:xfrm>
        </p:grpSpPr>
        <p:pic>
          <p:nvPicPr>
            <p:cNvPr id="23567" name="Picture 10" descr="j022707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" y="1752"/>
              <a:ext cx="1270" cy="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11"/>
            <p:cNvSpPr txBox="1">
              <a:spLocks noChangeArrowheads="1"/>
            </p:cNvSpPr>
            <p:nvPr/>
          </p:nvSpPr>
          <p:spPr bwMode="auto">
            <a:xfrm>
              <a:off x="344" y="2436"/>
              <a:ext cx="113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 u="sng">
                  <a:solidFill>
                    <a:srgbClr val="FFFF00"/>
                  </a:solidFill>
                  <a:latin typeface="Arial" charset="0"/>
                </a:rPr>
                <a:t>Исторический</a:t>
              </a:r>
            </a:p>
            <a:p>
              <a:pPr algn="ctr"/>
              <a:r>
                <a:rPr lang="ru-RU" b="1" u="sng">
                  <a:solidFill>
                    <a:srgbClr val="FFFF00"/>
                  </a:solidFill>
                  <a:latin typeface="Arial" charset="0"/>
                </a:rPr>
                <a:t>источник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700338" y="3141663"/>
            <a:ext cx="6075362" cy="830262"/>
            <a:chOff x="1701" y="1979"/>
            <a:chExt cx="3827" cy="523"/>
          </a:xfrm>
        </p:grpSpPr>
        <p:sp>
          <p:nvSpPr>
            <p:cNvPr id="23565" name="AutoShape 13"/>
            <p:cNvSpPr>
              <a:spLocks noChangeArrowheads="1"/>
            </p:cNvSpPr>
            <p:nvPr/>
          </p:nvSpPr>
          <p:spPr bwMode="auto">
            <a:xfrm>
              <a:off x="1701" y="2115"/>
              <a:ext cx="726" cy="272"/>
            </a:xfrm>
            <a:prstGeom prst="rightArrow">
              <a:avLst>
                <a:gd name="adj1" fmla="val 50000"/>
                <a:gd name="adj2" fmla="val 66728"/>
              </a:avLst>
            </a:prstGeom>
            <a:solidFill>
              <a:srgbClr val="FFCC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608" y="1979"/>
              <a:ext cx="29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" charset="0"/>
                </a:rPr>
                <a:t>Это все то, что дошло до нас</a:t>
              </a:r>
            </a:p>
            <a:p>
              <a:r>
                <a:rPr lang="ru-RU" sz="2400" b="1">
                  <a:latin typeface="Arial" charset="0"/>
                </a:rPr>
                <a:t>и помогает узнать прошлое.</a:t>
              </a:r>
            </a:p>
          </p:txBody>
        </p:sp>
      </p:grpSp>
      <p:pic>
        <p:nvPicPr>
          <p:cNvPr id="33807" name="Picture 15" descr="j02339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5561013"/>
            <a:ext cx="1368425" cy="11811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33808" name="Picture 16" descr="j02869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400" y="5373688"/>
            <a:ext cx="1000125" cy="1412875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33809" name="Picture 17" descr="j02809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75" y="5373688"/>
            <a:ext cx="719138" cy="1398587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grpSp>
        <p:nvGrpSpPr>
          <p:cNvPr id="23559" name="Group 18"/>
          <p:cNvGrpSpPr>
            <a:grpSpLocks/>
          </p:cNvGrpSpPr>
          <p:nvPr/>
        </p:nvGrpSpPr>
        <p:grpSpPr bwMode="auto">
          <a:xfrm>
            <a:off x="93663" y="765175"/>
            <a:ext cx="8924925" cy="1943100"/>
            <a:chOff x="59" y="482"/>
            <a:chExt cx="5622" cy="1224"/>
          </a:xfrm>
        </p:grpSpPr>
        <p:sp>
          <p:nvSpPr>
            <p:cNvPr id="33811" name="Rectangle 19" descr="Каштан"/>
            <p:cNvSpPr>
              <a:spLocks noChangeArrowheads="1"/>
            </p:cNvSpPr>
            <p:nvPr/>
          </p:nvSpPr>
          <p:spPr bwMode="auto">
            <a:xfrm>
              <a:off x="79" y="482"/>
              <a:ext cx="5602" cy="122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Подумайте, откуда мы можем узнать о жизни людей в Далеком Прошлом?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Попытайтесь сами определить, </a:t>
              </a:r>
              <a:r>
                <a:rPr lang="ru-RU" sz="28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что такое</a:t>
              </a:r>
              <a:r>
                <a:rPr 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 </a:t>
              </a:r>
              <a:r>
                <a:rPr lang="ru-RU" sz="28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исторические источники</a:t>
              </a: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?</a:t>
              </a:r>
            </a:p>
          </p:txBody>
        </p:sp>
        <p:pic>
          <p:nvPicPr>
            <p:cNvPr id="23564" name="Picture 20" descr="ag00317_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" y="890"/>
              <a:ext cx="598" cy="768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95288" y="4297363"/>
            <a:ext cx="7345362" cy="1219200"/>
            <a:chOff x="249" y="2707"/>
            <a:chExt cx="4627" cy="768"/>
          </a:xfrm>
        </p:grpSpPr>
        <p:sp>
          <p:nvSpPr>
            <p:cNvPr id="23561" name="Text Box 22"/>
            <p:cNvSpPr txBox="1">
              <a:spLocks noChangeArrowheads="1"/>
            </p:cNvSpPr>
            <p:nvPr/>
          </p:nvSpPr>
          <p:spPr bwMode="auto">
            <a:xfrm>
              <a:off x="785" y="2886"/>
              <a:ext cx="409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u="sng">
                  <a:solidFill>
                    <a:srgbClr val="FFFF00"/>
                  </a:solidFill>
                  <a:latin typeface="Arial" charset="0"/>
                </a:rPr>
                <a:t>Что могут нам рассказать эти предметы?</a:t>
              </a:r>
            </a:p>
            <a:p>
              <a:pPr algn="ctr"/>
              <a:r>
                <a:rPr lang="ru-RU" sz="2400" b="1" u="sng">
                  <a:solidFill>
                    <a:srgbClr val="FFFF00"/>
                  </a:solidFill>
                  <a:latin typeface="Arial" charset="0"/>
                </a:rPr>
                <a:t>Где их могли найти?</a:t>
              </a:r>
            </a:p>
          </p:txBody>
        </p:sp>
        <p:pic>
          <p:nvPicPr>
            <p:cNvPr id="23562" name="Picture 23" descr="ag00317_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" y="2707"/>
              <a:ext cx="59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351838" cy="345757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</a:rPr>
              <a:t>Исторический источник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– это все, что было создано нашими предками и что может рассказать об их жизни. </a:t>
            </a:r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53006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Какие источники вам известны?</a:t>
            </a:r>
          </a:p>
        </p:txBody>
      </p:sp>
      <p:pic>
        <p:nvPicPr>
          <p:cNvPr id="24579" name="Picture 6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89138"/>
            <a:ext cx="2597150" cy="3305175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4580" name="Picture 7" descr="gloss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97200"/>
            <a:ext cx="1963738" cy="2592388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4581" name="Picture 8" descr="gloss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565400"/>
            <a:ext cx="1812925" cy="28829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4582" name="Picture 9" descr="pre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3644900"/>
            <a:ext cx="1270000" cy="12700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11"/>
          <p:cNvSpPr>
            <a:spLocks noChangeArrowheads="1" noChangeShapeType="1" noTextEdit="1"/>
          </p:cNvSpPr>
          <p:nvPr/>
        </p:nvSpPr>
        <p:spPr bwMode="auto">
          <a:xfrm>
            <a:off x="1285875" y="214313"/>
            <a:ext cx="74168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Comic Sans MS"/>
              </a:rPr>
              <a:t>Виды исторических источников</a:t>
            </a:r>
          </a:p>
        </p:txBody>
      </p:sp>
      <p:grpSp>
        <p:nvGrpSpPr>
          <p:cNvPr id="25602" name="Group 12"/>
          <p:cNvGrpSpPr>
            <a:grpSpLocks/>
          </p:cNvGrpSpPr>
          <p:nvPr/>
        </p:nvGrpSpPr>
        <p:grpSpPr bwMode="auto">
          <a:xfrm>
            <a:off x="325438" y="1123950"/>
            <a:ext cx="2374900" cy="1765300"/>
            <a:chOff x="69" y="572"/>
            <a:chExt cx="1496" cy="1112"/>
          </a:xfrm>
        </p:grpSpPr>
        <p:pic>
          <p:nvPicPr>
            <p:cNvPr id="25645" name="Picture 13" descr="j02863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572"/>
              <a:ext cx="765" cy="86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46" name="Text Box 14"/>
            <p:cNvSpPr txBox="1">
              <a:spLocks noChangeArrowheads="1"/>
            </p:cNvSpPr>
            <p:nvPr/>
          </p:nvSpPr>
          <p:spPr bwMode="auto">
            <a:xfrm>
              <a:off x="69" y="1434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Arial" charset="0"/>
                </a:rPr>
                <a:t>1.Вещественные.</a:t>
              </a:r>
            </a:p>
          </p:txBody>
        </p:sp>
      </p:grpSp>
      <p:grpSp>
        <p:nvGrpSpPr>
          <p:cNvPr id="25603" name="Group 15"/>
          <p:cNvGrpSpPr>
            <a:grpSpLocks/>
          </p:cNvGrpSpPr>
          <p:nvPr/>
        </p:nvGrpSpPr>
        <p:grpSpPr bwMode="auto">
          <a:xfrm>
            <a:off x="3995738" y="1249363"/>
            <a:ext cx="1655762" cy="1639887"/>
            <a:chOff x="2381" y="651"/>
            <a:chExt cx="1043" cy="1033"/>
          </a:xfrm>
        </p:grpSpPr>
        <p:pic>
          <p:nvPicPr>
            <p:cNvPr id="25643" name="Picture 16" descr="j030050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81" y="651"/>
              <a:ext cx="1043" cy="70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44" name="Text Box 17"/>
            <p:cNvSpPr txBox="1">
              <a:spLocks noChangeArrowheads="1"/>
            </p:cNvSpPr>
            <p:nvPr/>
          </p:nvSpPr>
          <p:spPr bwMode="auto">
            <a:xfrm>
              <a:off x="2482" y="1434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latin typeface="Arial" charset="0"/>
                </a:rPr>
                <a:t>2.Устные</a:t>
              </a:r>
            </a:p>
          </p:txBody>
        </p:sp>
      </p:grp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6854825" y="1152525"/>
            <a:ext cx="2095500" cy="1731963"/>
            <a:chOff x="4182" y="590"/>
            <a:chExt cx="1320" cy="1091"/>
          </a:xfrm>
        </p:grpSpPr>
        <p:pic>
          <p:nvPicPr>
            <p:cNvPr id="25641" name="Picture 19" descr="j0234758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77" y="590"/>
              <a:ext cx="907" cy="82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42" name="Text Box 20"/>
            <p:cNvSpPr txBox="1">
              <a:spLocks noChangeArrowheads="1"/>
            </p:cNvSpPr>
            <p:nvPr/>
          </p:nvSpPr>
          <p:spPr bwMode="auto">
            <a:xfrm>
              <a:off x="4182" y="1431"/>
              <a:ext cx="13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>
                  <a:latin typeface="Arial" charset="0"/>
                </a:rPr>
                <a:t>3. Письменные</a:t>
              </a:r>
            </a:p>
          </p:txBody>
        </p:sp>
      </p:grpSp>
      <p:sp>
        <p:nvSpPr>
          <p:cNvPr id="25605" name="WordArt 21"/>
          <p:cNvSpPr>
            <a:spLocks noChangeArrowheads="1" noChangeShapeType="1" noTextEdit="1"/>
          </p:cNvSpPr>
          <p:nvPr/>
        </p:nvSpPr>
        <p:spPr bwMode="auto">
          <a:xfrm>
            <a:off x="3925888" y="4438650"/>
            <a:ext cx="1582737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былины</a:t>
            </a:r>
          </a:p>
        </p:txBody>
      </p:sp>
      <p:sp>
        <p:nvSpPr>
          <p:cNvPr id="25606" name="WordArt 22"/>
          <p:cNvSpPr>
            <a:spLocks noChangeArrowheads="1" noChangeShapeType="1" noTextEdit="1"/>
          </p:cNvSpPr>
          <p:nvPr/>
        </p:nvSpPr>
        <p:spPr bwMode="auto">
          <a:xfrm>
            <a:off x="3779838" y="6381750"/>
            <a:ext cx="18716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сказания</a:t>
            </a:r>
          </a:p>
        </p:txBody>
      </p:sp>
      <p:sp>
        <p:nvSpPr>
          <p:cNvPr id="25607" name="WordArt 23"/>
          <p:cNvSpPr>
            <a:spLocks noChangeArrowheads="1" noChangeShapeType="1" noTextEdit="1"/>
          </p:cNvSpPr>
          <p:nvPr/>
        </p:nvSpPr>
        <p:spPr bwMode="auto">
          <a:xfrm>
            <a:off x="6948488" y="4652963"/>
            <a:ext cx="1800225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легенды</a:t>
            </a:r>
          </a:p>
        </p:txBody>
      </p:sp>
      <p:sp>
        <p:nvSpPr>
          <p:cNvPr id="25608" name="WordArt 24"/>
          <p:cNvSpPr>
            <a:spLocks noChangeArrowheads="1" noChangeShapeType="1" noTextEdit="1"/>
          </p:cNvSpPr>
          <p:nvPr/>
        </p:nvSpPr>
        <p:spPr bwMode="auto">
          <a:xfrm>
            <a:off x="720725" y="6381750"/>
            <a:ext cx="1835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баллады</a:t>
            </a:r>
          </a:p>
        </p:txBody>
      </p:sp>
      <p:grpSp>
        <p:nvGrpSpPr>
          <p:cNvPr id="25609" name="Group 25"/>
          <p:cNvGrpSpPr>
            <a:grpSpLocks/>
          </p:cNvGrpSpPr>
          <p:nvPr/>
        </p:nvGrpSpPr>
        <p:grpSpPr bwMode="auto">
          <a:xfrm>
            <a:off x="4859338" y="5157788"/>
            <a:ext cx="1295400" cy="1223962"/>
            <a:chOff x="4105" y="2961"/>
            <a:chExt cx="816" cy="771"/>
          </a:xfrm>
        </p:grpSpPr>
        <p:pic>
          <p:nvPicPr>
            <p:cNvPr id="25639" name="Picture 26" descr="j031032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5" y="2961"/>
              <a:ext cx="816" cy="529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40" name="Text Box 27"/>
            <p:cNvSpPr txBox="1">
              <a:spLocks noChangeArrowheads="1"/>
            </p:cNvSpPr>
            <p:nvPr/>
          </p:nvSpPr>
          <p:spPr bwMode="auto">
            <a:xfrm>
              <a:off x="4150" y="3501"/>
              <a:ext cx="7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хроники</a:t>
              </a:r>
            </a:p>
          </p:txBody>
        </p:sp>
      </p:grpSp>
      <p:grpSp>
        <p:nvGrpSpPr>
          <p:cNvPr id="25610" name="Group 28"/>
          <p:cNvGrpSpPr>
            <a:grpSpLocks/>
          </p:cNvGrpSpPr>
          <p:nvPr/>
        </p:nvGrpSpPr>
        <p:grpSpPr bwMode="auto">
          <a:xfrm>
            <a:off x="6588125" y="5516563"/>
            <a:ext cx="1223963" cy="1341437"/>
            <a:chOff x="4377" y="2659"/>
            <a:chExt cx="771" cy="845"/>
          </a:xfrm>
        </p:grpSpPr>
        <p:pic>
          <p:nvPicPr>
            <p:cNvPr id="25637" name="Picture 29" descr="j023918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77" y="2659"/>
              <a:ext cx="771" cy="59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38" name="Text Box 30"/>
            <p:cNvSpPr txBox="1">
              <a:spLocks noChangeArrowheads="1"/>
            </p:cNvSpPr>
            <p:nvPr/>
          </p:nvSpPr>
          <p:spPr bwMode="auto">
            <a:xfrm>
              <a:off x="4412" y="3273"/>
              <a:ext cx="7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папирус</a:t>
              </a:r>
            </a:p>
          </p:txBody>
        </p:sp>
      </p:grpSp>
      <p:grpSp>
        <p:nvGrpSpPr>
          <p:cNvPr id="25611" name="Group 31"/>
          <p:cNvGrpSpPr>
            <a:grpSpLocks/>
          </p:cNvGrpSpPr>
          <p:nvPr/>
        </p:nvGrpSpPr>
        <p:grpSpPr bwMode="auto">
          <a:xfrm>
            <a:off x="7883525" y="3206750"/>
            <a:ext cx="1225550" cy="1014413"/>
            <a:chOff x="4014" y="1616"/>
            <a:chExt cx="772" cy="639"/>
          </a:xfrm>
        </p:grpSpPr>
        <p:pic>
          <p:nvPicPr>
            <p:cNvPr id="25635" name="Picture 32" descr="j023826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14" y="1616"/>
              <a:ext cx="772" cy="45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36" name="Text Box 33"/>
            <p:cNvSpPr txBox="1">
              <a:spLocks noChangeArrowheads="1"/>
            </p:cNvSpPr>
            <p:nvPr/>
          </p:nvSpPr>
          <p:spPr bwMode="auto">
            <a:xfrm>
              <a:off x="4132" y="2024"/>
              <a:ext cx="5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книги</a:t>
              </a:r>
            </a:p>
          </p:txBody>
        </p:sp>
      </p:grpSp>
      <p:grpSp>
        <p:nvGrpSpPr>
          <p:cNvPr id="25612" name="Group 34"/>
          <p:cNvGrpSpPr>
            <a:grpSpLocks/>
          </p:cNvGrpSpPr>
          <p:nvPr/>
        </p:nvGrpSpPr>
        <p:grpSpPr bwMode="auto">
          <a:xfrm>
            <a:off x="3429000" y="5000625"/>
            <a:ext cx="1150938" cy="1366838"/>
            <a:chOff x="2018" y="1706"/>
            <a:chExt cx="725" cy="861"/>
          </a:xfrm>
        </p:grpSpPr>
        <p:pic>
          <p:nvPicPr>
            <p:cNvPr id="25633" name="Picture 35" descr="j023375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18" y="1706"/>
              <a:ext cx="725" cy="62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34" name="Text Box 36"/>
            <p:cNvSpPr txBox="1">
              <a:spLocks noChangeArrowheads="1"/>
            </p:cNvSpPr>
            <p:nvPr/>
          </p:nvSpPr>
          <p:spPr bwMode="auto">
            <a:xfrm>
              <a:off x="2018" y="2336"/>
              <a:ext cx="6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посуда</a:t>
              </a:r>
            </a:p>
          </p:txBody>
        </p:sp>
      </p:grpSp>
      <p:grpSp>
        <p:nvGrpSpPr>
          <p:cNvPr id="25613" name="Group 37"/>
          <p:cNvGrpSpPr>
            <a:grpSpLocks/>
          </p:cNvGrpSpPr>
          <p:nvPr/>
        </p:nvGrpSpPr>
        <p:grpSpPr bwMode="auto">
          <a:xfrm>
            <a:off x="1778000" y="3213100"/>
            <a:ext cx="1281113" cy="1609725"/>
            <a:chOff x="1111" y="1888"/>
            <a:chExt cx="807" cy="1014"/>
          </a:xfrm>
        </p:grpSpPr>
        <p:pic>
          <p:nvPicPr>
            <p:cNvPr id="25631" name="Picture 38" descr="j023810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11" y="1888"/>
              <a:ext cx="807" cy="777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32" name="Text Box 39"/>
            <p:cNvSpPr txBox="1">
              <a:spLocks noChangeArrowheads="1"/>
            </p:cNvSpPr>
            <p:nvPr/>
          </p:nvSpPr>
          <p:spPr bwMode="auto">
            <a:xfrm>
              <a:off x="1148" y="2671"/>
              <a:ext cx="6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жилище</a:t>
              </a:r>
            </a:p>
          </p:txBody>
        </p:sp>
      </p:grpSp>
      <p:grpSp>
        <p:nvGrpSpPr>
          <p:cNvPr id="25614" name="Group 40"/>
          <p:cNvGrpSpPr>
            <a:grpSpLocks/>
          </p:cNvGrpSpPr>
          <p:nvPr/>
        </p:nvGrpSpPr>
        <p:grpSpPr bwMode="auto">
          <a:xfrm>
            <a:off x="3927475" y="2924175"/>
            <a:ext cx="1724025" cy="1446213"/>
            <a:chOff x="1202" y="2886"/>
            <a:chExt cx="1086" cy="911"/>
          </a:xfrm>
        </p:grpSpPr>
        <p:pic>
          <p:nvPicPr>
            <p:cNvPr id="25629" name="Picture 41" descr="j028034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38" y="2886"/>
              <a:ext cx="816" cy="700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30" name="Text Box 42"/>
            <p:cNvSpPr txBox="1">
              <a:spLocks noChangeArrowheads="1"/>
            </p:cNvSpPr>
            <p:nvPr/>
          </p:nvSpPr>
          <p:spPr bwMode="auto">
            <a:xfrm>
              <a:off x="1202" y="3566"/>
              <a:ext cx="10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орудия труда</a:t>
              </a:r>
            </a:p>
          </p:txBody>
        </p:sp>
      </p:grpSp>
      <p:grpSp>
        <p:nvGrpSpPr>
          <p:cNvPr id="25615" name="Group 43"/>
          <p:cNvGrpSpPr>
            <a:grpSpLocks/>
          </p:cNvGrpSpPr>
          <p:nvPr/>
        </p:nvGrpSpPr>
        <p:grpSpPr bwMode="auto">
          <a:xfrm>
            <a:off x="6588125" y="2924175"/>
            <a:ext cx="1036638" cy="1466850"/>
            <a:chOff x="356" y="3294"/>
            <a:chExt cx="653" cy="924"/>
          </a:xfrm>
        </p:grpSpPr>
        <p:pic>
          <p:nvPicPr>
            <p:cNvPr id="25627" name="Picture 44" descr="j019893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6" y="3294"/>
              <a:ext cx="631" cy="708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28" name="Text Box 45"/>
            <p:cNvSpPr txBox="1">
              <a:spLocks noChangeArrowheads="1"/>
            </p:cNvSpPr>
            <p:nvPr/>
          </p:nvSpPr>
          <p:spPr bwMode="auto">
            <a:xfrm>
              <a:off x="361" y="3987"/>
              <a:ext cx="6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ru-RU" b="1">
                  <a:latin typeface="Arial" charset="0"/>
                </a:rPr>
                <a:t>одежда</a:t>
              </a:r>
            </a:p>
          </p:txBody>
        </p:sp>
      </p:grpSp>
      <p:grpSp>
        <p:nvGrpSpPr>
          <p:cNvPr id="25616" name="Group 46"/>
          <p:cNvGrpSpPr>
            <a:grpSpLocks/>
          </p:cNvGrpSpPr>
          <p:nvPr/>
        </p:nvGrpSpPr>
        <p:grpSpPr bwMode="auto">
          <a:xfrm>
            <a:off x="7937500" y="5300663"/>
            <a:ext cx="1422400" cy="1539875"/>
            <a:chOff x="237" y="2840"/>
            <a:chExt cx="896" cy="970"/>
          </a:xfrm>
        </p:grpSpPr>
        <p:pic>
          <p:nvPicPr>
            <p:cNvPr id="25625" name="Picture 47" descr="j028098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95" y="2840"/>
              <a:ext cx="771" cy="736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26" name="Text Box 48"/>
            <p:cNvSpPr txBox="1">
              <a:spLocks noChangeArrowheads="1"/>
            </p:cNvSpPr>
            <p:nvPr/>
          </p:nvSpPr>
          <p:spPr bwMode="auto">
            <a:xfrm>
              <a:off x="237" y="3579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украшения</a:t>
              </a:r>
            </a:p>
          </p:txBody>
        </p:sp>
      </p:grpSp>
      <p:grpSp>
        <p:nvGrpSpPr>
          <p:cNvPr id="25617" name="Group 49"/>
          <p:cNvGrpSpPr>
            <a:grpSpLocks/>
          </p:cNvGrpSpPr>
          <p:nvPr/>
        </p:nvGrpSpPr>
        <p:grpSpPr bwMode="auto">
          <a:xfrm>
            <a:off x="323850" y="3278188"/>
            <a:ext cx="1331913" cy="1446212"/>
            <a:chOff x="0" y="1706"/>
            <a:chExt cx="839" cy="911"/>
          </a:xfrm>
        </p:grpSpPr>
        <p:pic>
          <p:nvPicPr>
            <p:cNvPr id="25623" name="Picture 50" descr="j023449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1706"/>
              <a:ext cx="839" cy="668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24" name="Text Box 51"/>
            <p:cNvSpPr txBox="1">
              <a:spLocks noChangeArrowheads="1"/>
            </p:cNvSpPr>
            <p:nvPr/>
          </p:nvSpPr>
          <p:spPr bwMode="auto">
            <a:xfrm>
              <a:off x="66" y="2386"/>
              <a:ext cx="6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оружие</a:t>
              </a:r>
            </a:p>
          </p:txBody>
        </p:sp>
      </p:grpSp>
      <p:grpSp>
        <p:nvGrpSpPr>
          <p:cNvPr id="25618" name="Group 52"/>
          <p:cNvGrpSpPr>
            <a:grpSpLocks/>
          </p:cNvGrpSpPr>
          <p:nvPr/>
        </p:nvGrpSpPr>
        <p:grpSpPr bwMode="auto">
          <a:xfrm>
            <a:off x="1092200" y="4841875"/>
            <a:ext cx="1319213" cy="1466850"/>
            <a:chOff x="3230" y="1842"/>
            <a:chExt cx="831" cy="924"/>
          </a:xfrm>
        </p:grpSpPr>
        <p:pic>
          <p:nvPicPr>
            <p:cNvPr id="25621" name="Picture 53" descr="j028237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03" y="1842"/>
              <a:ext cx="684" cy="69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5622" name="Text Box 54"/>
            <p:cNvSpPr txBox="1">
              <a:spLocks noChangeArrowheads="1"/>
            </p:cNvSpPr>
            <p:nvPr/>
          </p:nvSpPr>
          <p:spPr bwMode="auto">
            <a:xfrm>
              <a:off x="3230" y="2535"/>
              <a:ext cx="8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договоры</a:t>
              </a:r>
            </a:p>
          </p:txBody>
        </p:sp>
      </p:grpSp>
      <p:pic>
        <p:nvPicPr>
          <p:cNvPr id="25619" name="Picture 55" descr="ag00317_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900" y="4445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55" descr="ag00317_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0825" y="0"/>
            <a:ext cx="949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351837" cy="24479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None/>
              <a:defRPr/>
            </a:pPr>
            <a:r>
              <a:rPr lang="ru-RU" sz="3600" smtClean="0"/>
              <a:t>Какие науки помогают нам узнать о жизни людей?</a:t>
            </a:r>
          </a:p>
        </p:txBody>
      </p:sp>
      <p:pic>
        <p:nvPicPr>
          <p:cNvPr id="27650" name="Picture 5" descr="археол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3817937" cy="3887788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7651" name="Picture 6" descr="preview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1270000" cy="12700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7652" name="Picture 7" descr="preview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492375"/>
            <a:ext cx="1270000" cy="12700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7653" name="Picture 8" descr="preview(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565400"/>
            <a:ext cx="1270000" cy="12700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7654" name="Picture 9" descr="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949700"/>
            <a:ext cx="4090987" cy="29083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7655" name="Picture 9" descr="Человечек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836613"/>
            <a:ext cx="15113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2790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Археология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– наука, изучающая историю по вещественным остаткам древних людей.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28674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4594225" cy="30861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8675" name="Picture 7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2349500"/>
            <a:ext cx="3605212" cy="23749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8676" name="Picture 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875088"/>
            <a:ext cx="4117975" cy="2982912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8"/>
          <p:cNvSpPr>
            <a:spLocks noChangeArrowheads="1" noChangeShapeType="1" noTextEdit="1"/>
          </p:cNvSpPr>
          <p:nvPr/>
        </p:nvSpPr>
        <p:spPr bwMode="auto">
          <a:xfrm>
            <a:off x="1000125" y="142875"/>
            <a:ext cx="74168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Comic Sans MS"/>
              </a:rPr>
              <a:t>Работа с историческими источниками</a:t>
            </a:r>
          </a:p>
        </p:txBody>
      </p:sp>
      <p:pic>
        <p:nvPicPr>
          <p:cNvPr id="29698" name="Picture 9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052513"/>
            <a:ext cx="3714750" cy="52959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29699" name="Text Box 10"/>
          <p:cNvSpPr txBox="1">
            <a:spLocks noChangeArrowheads="1"/>
          </p:cNvSpPr>
          <p:nvPr/>
        </p:nvSpPr>
        <p:spPr bwMode="auto">
          <a:xfrm>
            <a:off x="735013" y="6472238"/>
            <a:ext cx="315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" charset="0"/>
              </a:rPr>
              <a:t>Ученые за работой.</a:t>
            </a:r>
          </a:p>
        </p:txBody>
      </p:sp>
      <p:sp>
        <p:nvSpPr>
          <p:cNvPr id="36875" name="Rectangle 11" descr="Каштан"/>
          <p:cNvSpPr>
            <a:spLocks noChangeArrowheads="1"/>
          </p:cNvSpPr>
          <p:nvPr/>
        </p:nvSpPr>
        <p:spPr bwMode="auto">
          <a:xfrm>
            <a:off x="4572000" y="981075"/>
            <a:ext cx="4357688" cy="55197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 algn="ctr">
            <a:solidFill>
              <a:srgbClr val="00C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Находки не достаточно обнаружить. Их нужно заставить «заговорить». Для этого ученым важно знать множество мелочей связанных с этой находкой-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Где найдена, как лежала, что находилось рядом, из какого материала сделана и так далее…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Нумизматика</a:t>
            </a:r>
            <a:r>
              <a:rPr lang="ru-RU" sz="4000" b="1" smtClean="0">
                <a:solidFill>
                  <a:schemeClr val="tx1"/>
                </a:solidFill>
              </a:rPr>
              <a:t>–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наука,</a:t>
            </a:r>
            <a:r>
              <a:rPr lang="ru-RU" sz="4000" smtClean="0">
                <a:solidFill>
                  <a:schemeClr val="tx1"/>
                </a:solidFill>
              </a:rPr>
              <a:t>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изучающая историю монетной чеканки и денежного обращения</a:t>
            </a:r>
            <a:r>
              <a:rPr lang="ru-RU" sz="4000" smtClean="0">
                <a:solidFill>
                  <a:srgbClr val="000000"/>
                </a:solidFill>
                <a:effectLst/>
              </a:rPr>
              <a:t>.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30722" name="Picture 5" descr="220px-Russian_Empire-1899-Coin-5-Reve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73238"/>
            <a:ext cx="2879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7" descr="200px-%D0%9A%D0%B8%D1%82%D0%B0%D0%B9%D1%81%D0%BA%D0%B0%D1%8F_%D0%BC%D0%B5%D0%B4%D0%BD%D0%B0%D1%8F_%D0%BC%D0%BE%D0%BD%D0%B5%D1%82%D0%B0_%D0%B2_%D0%B2%D0%B8%D0%B4%D0%B5_%D0%BF%D0%BB%D1%83%D0%B3%D0%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9" descr="200px-BMC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97425"/>
            <a:ext cx="29845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1280px-10000_USD_note%3B_series_of_1934%3B_obver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0" y="4757738"/>
            <a:ext cx="52070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1280px-SUR_100_1947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349500"/>
            <a:ext cx="40322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91512" cy="796925"/>
          </a:xfrm>
        </p:spPr>
        <p:txBody>
          <a:bodyPr/>
          <a:lstStyle/>
          <a:p>
            <a:r>
              <a:rPr lang="ru-RU" sz="4000" smtClean="0">
                <a:effectLst/>
              </a:rPr>
              <a:t>Геральдика-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наука,</a:t>
            </a:r>
            <a:r>
              <a:rPr lang="ru-RU" sz="4000" smtClean="0">
                <a:effectLst/>
              </a:rPr>
              <a:t>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изучающая значение гербов, а также традиций и практики их использования.</a:t>
            </a:r>
          </a:p>
        </p:txBody>
      </p:sp>
      <p:pic>
        <p:nvPicPr>
          <p:cNvPr id="31746" name="Picture 5" descr="1232599141_gerb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30368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stemma-comune-tufino-24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000500"/>
            <a:ext cx="2520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stemma-comune-castelnuovo-di-far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636838"/>
            <a:ext cx="32766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96975"/>
            <a:ext cx="8229600" cy="1139825"/>
          </a:xfrm>
        </p:spPr>
        <p:txBody>
          <a:bodyPr/>
          <a:lstStyle/>
          <a:p>
            <a:r>
              <a:rPr lang="ru-RU" sz="3200" smtClean="0">
                <a:effectLst/>
              </a:rPr>
              <a:t>Хронология- </a:t>
            </a:r>
            <a:r>
              <a:rPr lang="ru-RU" sz="3200" smtClean="0">
                <a:solidFill>
                  <a:schemeClr val="tx1"/>
                </a:solidFill>
                <a:effectLst/>
              </a:rPr>
              <a:t>это наука, изучающая системы летосчисления и календари разных народов и государств и помогающая устанавливать даты исторических событий и время создания исторических источников.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32770" name="Picture 5" descr="300px-DBP_1982_1155_400_Jahre_Gregorianischer_Kal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2857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200px-Dresden_Codex_p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771775"/>
            <a:ext cx="16891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250px-Soviet_calendar_1931_pock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789363"/>
            <a:ext cx="3600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18487" cy="868363"/>
          </a:xfrm>
        </p:spPr>
        <p:txBody>
          <a:bodyPr/>
          <a:lstStyle/>
          <a:p>
            <a:r>
              <a:rPr lang="ru-RU" sz="4000" smtClean="0">
                <a:effectLst/>
              </a:rPr>
              <a:t>Этнография-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наука, изучающая народы, их происхождение , состав, расселение, а также их  культуру.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33794" name="Picture 3" descr="malaya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7263" y="1989138"/>
            <a:ext cx="3106737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es2065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48609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img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648200"/>
            <a:ext cx="3168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8"/>
          <p:cNvSpPr>
            <a:spLocks noChangeArrowheads="1" noChangeShapeType="1" noTextEdit="1"/>
          </p:cNvSpPr>
          <p:nvPr/>
        </p:nvSpPr>
        <p:spPr bwMode="auto">
          <a:xfrm>
            <a:off x="1476375" y="115888"/>
            <a:ext cx="640715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latin typeface="Comic Sans MS"/>
              </a:rPr>
              <a:t>Значение слова "История".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643188" y="4286250"/>
            <a:ext cx="6302375" cy="1200150"/>
            <a:chOff x="1665" y="3018"/>
            <a:chExt cx="3970" cy="756"/>
          </a:xfrm>
        </p:grpSpPr>
        <p:sp>
          <p:nvSpPr>
            <p:cNvPr id="15367" name="AutoShape 13"/>
            <p:cNvSpPr>
              <a:spLocks noChangeArrowheads="1"/>
            </p:cNvSpPr>
            <p:nvPr/>
          </p:nvSpPr>
          <p:spPr bwMode="auto">
            <a:xfrm>
              <a:off x="1665" y="3288"/>
              <a:ext cx="489" cy="285"/>
            </a:xfrm>
            <a:prstGeom prst="rightArrow">
              <a:avLst>
                <a:gd name="adj1" fmla="val 50000"/>
                <a:gd name="adj2" fmla="val 75082"/>
              </a:avLst>
            </a:prstGeom>
            <a:solidFill>
              <a:srgbClr val="FFCC00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2115" y="3018"/>
              <a:ext cx="352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b="1" u="sng" dirty="0">
                  <a:solidFill>
                    <a:schemeClr val="tx1">
                      <a:lumMod val="95000"/>
                    </a:schemeClr>
                  </a:solidFill>
                  <a:latin typeface="Arial" charset="0"/>
                  <a:cs typeface="+mn-cs"/>
                </a:rPr>
                <a:t>История</a:t>
              </a:r>
              <a:r>
                <a:rPr lang="ru-RU" sz="2400" b="1" dirty="0">
                  <a:solidFill>
                    <a:schemeClr val="tx1">
                      <a:lumMod val="95000"/>
                    </a:schemeClr>
                  </a:solidFill>
                  <a:latin typeface="Arial" charset="0"/>
                  <a:cs typeface="+mn-cs"/>
                </a:rPr>
                <a:t>-это наука о жизни людей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tx1">
                      <a:lumMod val="95000"/>
                    </a:schemeClr>
                  </a:solidFill>
                  <a:latin typeface="Arial" charset="0"/>
                  <a:cs typeface="+mn-cs"/>
                </a:rPr>
                <a:t>в далеком, и не далеком прошлом,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tx1">
                      <a:lumMod val="95000"/>
                    </a:schemeClr>
                  </a:solidFill>
                  <a:latin typeface="Arial" charset="0"/>
                  <a:cs typeface="+mn-cs"/>
                </a:rPr>
                <a:t>их занятиях, обычаях, верованиях </a:t>
              </a:r>
            </a:p>
          </p:txBody>
        </p:sp>
      </p:grpSp>
      <p:grpSp>
        <p:nvGrpSpPr>
          <p:cNvPr id="15363" name="Group 33"/>
          <p:cNvGrpSpPr>
            <a:grpSpLocks/>
          </p:cNvGrpSpPr>
          <p:nvPr/>
        </p:nvGrpSpPr>
        <p:grpSpPr bwMode="auto">
          <a:xfrm>
            <a:off x="0" y="928688"/>
            <a:ext cx="8893175" cy="3021012"/>
            <a:chOff x="0" y="585"/>
            <a:chExt cx="5602" cy="1903"/>
          </a:xfrm>
        </p:grpSpPr>
        <p:sp>
          <p:nvSpPr>
            <p:cNvPr id="32802" name="Rectangle 34" descr="Каштан"/>
            <p:cNvSpPr>
              <a:spLocks noChangeArrowheads="1"/>
            </p:cNvSpPr>
            <p:nvPr/>
          </p:nvSpPr>
          <p:spPr bwMode="auto">
            <a:xfrm>
              <a:off x="0" y="585"/>
              <a:ext cx="5602" cy="190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762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Мы очень часто употребляем слово «История».</a:t>
              </a:r>
            </a:p>
            <a:p>
              <a:pPr marL="342900" indent="-342900" algn="ctr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Вспомните различные варианты его использования?</a:t>
              </a:r>
            </a:p>
          </p:txBody>
        </p:sp>
        <p:pic>
          <p:nvPicPr>
            <p:cNvPr id="15366" name="Picture 35" descr="ag00317_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" y="1575"/>
              <a:ext cx="563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36" descr="D:\Картинки\Школьные и Парковые\Школьные картинки\437244-73d0c2c7f3fd62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21163"/>
            <a:ext cx="2587625" cy="142875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effectLst/>
              </a:rPr>
              <a:t>Сфрагистика-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наука, изучающая печати и их оттиски на различных материалах.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34818" name="Picture 5" descr="Lacre-JP-V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40655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7" descr="otkuda-proizoshel-persten-s-pechatkoy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96398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39825"/>
          </a:xfrm>
        </p:spPr>
        <p:txBody>
          <a:bodyPr/>
          <a:lstStyle/>
          <a:p>
            <a:r>
              <a:rPr lang="ru-RU" sz="4000" smtClean="0">
                <a:effectLst/>
              </a:rPr>
              <a:t>Эпиграфика-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наука, изучающая содержание и формы надписей на твёрдых материалах (камне, керамике, металле и пр.)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35842" name="Picture 7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91440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692275" y="6021388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Сажень-2,1336 </a:t>
            </a:r>
            <a:r>
              <a:rPr lang="ru-RU" sz="3200" u="sng">
                <a:hlinkClick r:id="rId3" tooltip="Метр"/>
              </a:rPr>
              <a:t>метра</a:t>
            </a:r>
            <a:r>
              <a:rPr lang="ru-RU" sz="3200"/>
              <a:t> 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932363" y="4941888"/>
            <a:ext cx="33115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782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ИСТОРИЯ</a:t>
            </a:r>
            <a:r>
              <a:rPr lang="ru-RU" sz="4000" smtClean="0"/>
              <a:t> – наука, изучающая прошлое и настоящее всего человечества.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229600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Каждый человек должен знать историю своего края, своей Родины, но этого недостаточно …</a:t>
            </a:r>
          </a:p>
          <a:p>
            <a:pPr eaLnBrk="1" hangingPunct="1">
              <a:defRPr/>
            </a:pPr>
            <a:r>
              <a:rPr lang="ru-RU" smtClean="0"/>
              <a:t>Важно знать историю, или хотя бы познакомиться с историей других 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4530725"/>
          </a:xfrm>
        </p:spPr>
        <p:txBody>
          <a:bodyPr/>
          <a:lstStyle/>
          <a:p>
            <a:r>
              <a:rPr lang="ru-RU" b="1" smtClean="0">
                <a:effectLst/>
              </a:rPr>
              <a:t>История — свидетель прошлого, свет истины, живая </a:t>
            </a:r>
            <a:r>
              <a:rPr lang="ru-RU" b="1" u="sng" smtClean="0">
                <a:effectLst/>
                <a:hlinkClick r:id="rId2"/>
              </a:rPr>
              <a:t>память</a:t>
            </a:r>
            <a:r>
              <a:rPr lang="ru-RU" b="1" smtClean="0">
                <a:effectLst/>
              </a:rPr>
              <a:t>, </a:t>
            </a:r>
            <a:r>
              <a:rPr lang="ru-RU" b="1" u="sng" smtClean="0">
                <a:effectLst/>
                <a:hlinkClick r:id="rId3"/>
              </a:rPr>
              <a:t>учитель</a:t>
            </a:r>
            <a:r>
              <a:rPr lang="ru-RU" b="1" smtClean="0">
                <a:effectLst/>
              </a:rPr>
              <a:t> жизни, вестник старины. </a:t>
            </a:r>
            <a:endParaRPr lang="ru-RU" smtClean="0">
              <a:effectLst/>
            </a:endParaRPr>
          </a:p>
        </p:txBody>
      </p:sp>
      <p:pic>
        <p:nvPicPr>
          <p:cNvPr id="17410" name="Picture 5" descr="M-T-Cice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276475"/>
            <a:ext cx="3024187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684588" y="5229225"/>
            <a:ext cx="545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600" b="1" u="sng">
                <a:hlinkClick r:id="rId5"/>
              </a:rPr>
              <a:t>Марк Туллий Цицерон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0"/>
            <a:ext cx="8229600" cy="4530725"/>
          </a:xfrm>
        </p:spPr>
        <p:txBody>
          <a:bodyPr/>
          <a:lstStyle/>
          <a:p>
            <a:r>
              <a:rPr lang="ru-RU" b="1" smtClean="0">
                <a:effectLst/>
              </a:rPr>
              <a:t>История — сокровищница наших деяний, свидетельница прошлого, пример и поучение для настоящего, предостережение для будущего. </a:t>
            </a:r>
            <a:endParaRPr lang="ru-RU" smtClean="0">
              <a:effectLst/>
            </a:endParaRPr>
          </a:p>
        </p:txBody>
      </p:sp>
      <p:pic>
        <p:nvPicPr>
          <p:cNvPr id="18434" name="Picture 7" descr="cervan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2808288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3563938" y="5589588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600"/>
              <a:t>Мигель Сервантес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88913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effectLst/>
              </a:rPr>
              <a:t>История-это фонарь в будущее, который светит нам из прошлого</a:t>
            </a:r>
          </a:p>
        </p:txBody>
      </p:sp>
      <p:pic>
        <p:nvPicPr>
          <p:cNvPr id="19458" name="Picture 5" descr="Vasily Klyuchevsky 1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3024188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3851275" y="4292600"/>
            <a:ext cx="4319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Василий Осипович Ключевский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«Отец истории»</a:t>
            </a:r>
          </a:p>
        </p:txBody>
      </p:sp>
      <p:pic>
        <p:nvPicPr>
          <p:cNvPr id="32773" name="Picture 5" descr="496pxwienparlamenther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816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148263" y="1700213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600"/>
              <a:t>ГЕРОДОТ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859338" y="3328988"/>
            <a:ext cx="3889375" cy="256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родился в 484 до н.э. в Галикарнасе</a:t>
            </a:r>
            <a:r>
              <a:rPr lang="ru-RU">
                <a:solidFill>
                  <a:srgbClr val="000000"/>
                </a:solidFill>
                <a:hlinkClick r:id="rId3"/>
              </a:rPr>
              <a:t>1</a:t>
            </a:r>
            <a:r>
              <a:rPr lang="ru-RU">
                <a:solidFill>
                  <a:srgbClr val="000000"/>
                </a:solidFill>
              </a:rPr>
              <a:t>; умер в 425 до н.э. в Фуриях</a:t>
            </a:r>
            <a:r>
              <a:rPr lang="ru-RU">
                <a:solidFill>
                  <a:srgbClr val="000000"/>
                </a:solidFill>
                <a:hlinkClick r:id="rId4"/>
              </a:rPr>
              <a:t>2</a:t>
            </a:r>
            <a:r>
              <a:rPr lang="ru-RU">
                <a:solidFill>
                  <a:srgbClr val="000000"/>
                </a:solidFill>
              </a:rPr>
              <a:t>) — "отец истории" (</a:t>
            </a:r>
            <a:r>
              <a:rPr lang="ru-RU" i="1">
                <a:solidFill>
                  <a:srgbClr val="000000"/>
                </a:solidFill>
              </a:rPr>
              <a:t>pater historiae</a:t>
            </a:r>
            <a:r>
              <a:rPr lang="ru-RU">
                <a:solidFill>
                  <a:srgbClr val="000000"/>
                </a:solidFill>
              </a:rPr>
              <a:t> </a:t>
            </a:r>
            <a:r>
              <a:rPr lang="ru-RU">
                <a:solidFill>
                  <a:srgbClr val="000000"/>
                </a:solidFill>
                <a:hlinkClick r:id="rId5" tooltip="Латинский язык"/>
              </a:rPr>
              <a:t>лат.</a:t>
            </a:r>
            <a:r>
              <a:rPr lang="ru-RU">
                <a:solidFill>
                  <a:srgbClr val="000000"/>
                </a:solidFill>
              </a:rPr>
              <a:t>)</a:t>
            </a:r>
            <a:r>
              <a:rPr lang="ru-RU">
                <a:solidFill>
                  <a:srgbClr val="000000"/>
                </a:solidFill>
                <a:hlinkClick r:id="rId6"/>
              </a:rPr>
              <a:t>3</a:t>
            </a:r>
            <a:r>
              <a:rPr lang="ru-RU">
                <a:solidFill>
                  <a:srgbClr val="000000"/>
                </a:solidFill>
              </a:rPr>
              <a:t>, первый из 3 великих древнегреческих историков (Геродот, Фукидид, Ксенофонт), автор монументального труда "История".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sz="5400" smtClean="0">
                <a:effectLst/>
              </a:rPr>
              <a:t>Что изучает </a:t>
            </a:r>
            <a:br>
              <a:rPr lang="ru-RU" sz="5400" smtClean="0">
                <a:effectLst/>
              </a:rPr>
            </a:br>
            <a:r>
              <a:rPr lang="ru-RU" sz="5400" smtClean="0">
                <a:effectLst/>
              </a:rPr>
              <a:t>история?</a:t>
            </a:r>
          </a:p>
        </p:txBody>
      </p:sp>
      <p:pic>
        <p:nvPicPr>
          <p:cNvPr id="21506" name="Picture 12" descr="Человечек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10096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1116013" y="1557338"/>
            <a:ext cx="24479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50825" y="3213100"/>
            <a:ext cx="352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Как развивалось общество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5148263" y="1557338"/>
            <a:ext cx="26638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580063" y="3213100"/>
            <a:ext cx="31686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Человека, его становление и самореализацию</a:t>
            </a:r>
          </a:p>
        </p:txBody>
      </p:sp>
      <p:sp>
        <p:nvSpPr>
          <p:cNvPr id="21511" name="Text Box 18"/>
          <p:cNvSpPr txBox="1">
            <a:spLocks noChangeArrowheads="1"/>
          </p:cNvSpPr>
          <p:nvPr/>
        </p:nvSpPr>
        <p:spPr bwMode="auto">
          <a:xfrm>
            <a:off x="323850" y="4868863"/>
            <a:ext cx="792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  <p:bldP spid="317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612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А знаете ли вы, откуда мы черпаем знания о прошлом человеческой жизни?</a:t>
            </a:r>
          </a:p>
        </p:txBody>
      </p:sp>
      <p:pic>
        <p:nvPicPr>
          <p:cNvPr id="22530" name="Picture 4" descr="источ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57338"/>
            <a:ext cx="4694238" cy="4968875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2531" name="Picture 5" descr="старинная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2476500" cy="1905000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22532" name="Picture 6" descr="Первобытные орудия тру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221163"/>
            <a:ext cx="2898775" cy="2449512"/>
          </a:xfrm>
          <a:prstGeom prst="rect">
            <a:avLst/>
          </a:prstGeom>
          <a:noFill/>
          <a:ln w="38100" algn="ctr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286</TotalTime>
  <Words>373</Words>
  <Application>Microsoft Office PowerPoint</Application>
  <PresentationFormat>Экран (4:3)</PresentationFormat>
  <Paragraphs>58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Verdana</vt:lpstr>
      <vt:lpstr>Arial</vt:lpstr>
      <vt:lpstr>Wingdings</vt:lpstr>
      <vt:lpstr>Calibri</vt:lpstr>
      <vt:lpstr>Глобус</vt:lpstr>
      <vt:lpstr>Глобус</vt:lpstr>
      <vt:lpstr>Что изучает история?</vt:lpstr>
      <vt:lpstr>Слайд 2</vt:lpstr>
      <vt:lpstr>ИСТОРИЯ – наука, изучающая прошлое и настоящее всего человечества. </vt:lpstr>
      <vt:lpstr>Слайд 4</vt:lpstr>
      <vt:lpstr>Слайд 5</vt:lpstr>
      <vt:lpstr>Слайд 6</vt:lpstr>
      <vt:lpstr>«Отец истории»</vt:lpstr>
      <vt:lpstr>Что изучает  история?</vt:lpstr>
      <vt:lpstr>Слайд 9</vt:lpstr>
      <vt:lpstr>Слайд 10</vt:lpstr>
      <vt:lpstr>Какие источники вам известны?</vt:lpstr>
      <vt:lpstr>Слайд 12</vt:lpstr>
      <vt:lpstr>Слайд 13</vt:lpstr>
      <vt:lpstr>Археология – наука, изучающая историю по вещественным остаткам древних людей. </vt:lpstr>
      <vt:lpstr>Слайд 15</vt:lpstr>
      <vt:lpstr>Нумизматика– наука, изучающая историю монетной чеканки и денежного обращения. </vt:lpstr>
      <vt:lpstr>Геральдика-наука, изучающая значение гербов, а также традиций и практики их использования.</vt:lpstr>
      <vt:lpstr>Хронология- это наука, изучающая системы летосчисления и календари разных народов и государств и помогающая устанавливать даты исторических событий и время создания исторических источников. </vt:lpstr>
      <vt:lpstr>Этнография- наука, изучающая народы, их происхождение , состав, расселение, а также их  культуру. </vt:lpstr>
      <vt:lpstr>Сфрагистика- наука, изучающая печати и их оттиски на различных материалах. </vt:lpstr>
      <vt:lpstr>Эпиграфика- наука, изучающая содержание и формы надписей на твёрдых материалах (камне, керамике, металле и пр.) </vt:lpstr>
    </vt:vector>
  </TitlesOfParts>
  <Company>Алакуртти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Древнего мира</dc:title>
  <dc:creator>Victor</dc:creator>
  <cp:lastModifiedBy>Ольга</cp:lastModifiedBy>
  <cp:revision>33</cp:revision>
  <dcterms:created xsi:type="dcterms:W3CDTF">2006-09-05T18:08:22Z</dcterms:created>
  <dcterms:modified xsi:type="dcterms:W3CDTF">2015-09-20T15:05:09Z</dcterms:modified>
</cp:coreProperties>
</file>