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825839-A9E1-490E-A2F5-25D69CAAB355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508BD71-F34A-4CD3-8D9F-244766BB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>
                <a:solidFill>
                  <a:srgbClr val="FFCC00"/>
                </a:solidFill>
              </a:rPr>
              <a:t>Рассказ  «О любви» как история об упущенном счастье</a:t>
            </a:r>
            <a:r>
              <a:rPr lang="ru-RU" dirty="0" smtClean="0">
                <a:solidFill>
                  <a:srgbClr val="FFCC00"/>
                </a:solidFill>
              </a:rPr>
              <a:t>.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А.П.Чехов </a:t>
            </a:r>
            <a:endParaRPr lang="ru-RU" dirty="0"/>
          </a:p>
        </p:txBody>
      </p:sp>
      <p:pic>
        <p:nvPicPr>
          <p:cNvPr id="4" name="Рисунок 3" descr="http://festival.1september.ru/articles/514022/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228601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FFCC00"/>
                </a:solidFill>
              </a:rPr>
              <a:t> Персонажи были готовы к тому, чтобы полюбить друг друга, они похожи в своём одиночестве и неудовлетворённости жизнью.</a:t>
            </a:r>
          </a:p>
          <a:p>
            <a:pPr>
              <a:buFont typeface="Wingdings" pitchFamily="2" charset="2"/>
              <a:buChar char="ü"/>
            </a:pPr>
            <a:r>
              <a:rPr lang="ru-RU" sz="3200" u="sng" dirty="0" smtClean="0">
                <a:solidFill>
                  <a:srgbClr val="FFCC00"/>
                </a:solidFill>
              </a:rPr>
              <a:t> </a:t>
            </a:r>
            <a:r>
              <a:rPr lang="ru-RU" sz="3200" dirty="0" smtClean="0">
                <a:solidFill>
                  <a:srgbClr val="FFCC00"/>
                </a:solidFill>
              </a:rPr>
              <a:t> Автор романтизирует отношения героев, рисует тёплым чувство, которое они испытывают, приглашает к сопереживанию.</a:t>
            </a:r>
            <a:endParaRPr lang="ru-RU" sz="3200" dirty="0">
              <a:solidFill>
                <a:srgbClr val="FFCC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Итоги </a:t>
            </a:r>
            <a:r>
              <a:rPr lang="ru-RU" sz="4000" dirty="0" smtClean="0"/>
              <a:t>первого</a:t>
            </a:r>
            <a:r>
              <a:rPr lang="ru-RU" dirty="0" smtClean="0"/>
              <a:t> этапа рассуждения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        Культура </a:t>
            </a:r>
            <a:r>
              <a:rPr lang="en-US" dirty="0" smtClean="0">
                <a:solidFill>
                  <a:srgbClr val="FFCC00"/>
                </a:solidFill>
              </a:rPr>
              <a:t>XIX</a:t>
            </a:r>
            <a:r>
              <a:rPr lang="ru-RU" dirty="0" smtClean="0">
                <a:solidFill>
                  <a:srgbClr val="FFCC00"/>
                </a:solidFill>
              </a:rPr>
              <a:t> – начала </a:t>
            </a:r>
            <a:r>
              <a:rPr lang="en-US" dirty="0" smtClean="0">
                <a:solidFill>
                  <a:srgbClr val="FFCC00"/>
                </a:solidFill>
              </a:rPr>
              <a:t>XX</a:t>
            </a:r>
            <a:r>
              <a:rPr lang="ru-RU" dirty="0" smtClean="0">
                <a:solidFill>
                  <a:srgbClr val="FFCC00"/>
                </a:solidFill>
              </a:rPr>
              <a:t> в. определяла трепетное отношение к любви, уважительное отношение к женщине, воспитывала высокие нравственные ценности в подрастающем поколении.</a:t>
            </a:r>
          </a:p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       Обратите внимание на репродукции русских художников. Перед вами женские портреты, сколько в них обаяния, нежности, тепла!</a:t>
            </a:r>
          </a:p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   - Скажите, какой портрет, по вашему мнению, мог бы  стать иллюстрацией к рассказу А.П.Чехова?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</a:t>
            </a:r>
            <a:r>
              <a:rPr lang="ru-RU" dirty="0" smtClean="0"/>
              <a:t>Работа с репродукциями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14022/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207170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festival.1september.ru/articles/514022/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57166"/>
            <a:ext cx="214313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514022/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28604"/>
            <a:ext cx="200026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estival.1september.ru/articles/514022/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3643314"/>
            <a:ext cx="214314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А) (Выдвигается ряд проблемных вопросов, которые должны привести к дискуссии, потому что однозначного ответа на них дать невозможно.)</a:t>
            </a:r>
          </a:p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- Почему герои не говорили друг другу о своей любви? Почему не боролись за своё счастье?</a:t>
            </a:r>
          </a:p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- Какие вопросы мучат героев? Как они распорядились своим чувством?</a:t>
            </a:r>
          </a:p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- Как, по-вашему, герои поступали благородно, скрывая свою любовь?</a:t>
            </a:r>
          </a:p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Б) – Какие художественные средства применяет Чехов для раскрытия идеи произведения?</a:t>
            </a:r>
          </a:p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-  Какое значение имеют картины природы в рассказе?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беседы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         Ученикам предлагается вернуться к эпиграфу урока и ответить на вопрос: «Как вы понимаете авторское отношение к поставленным перед читателями вопросам?» Нужно обратить внимание учеников на то, что Антон Павлович в своем творчестве не дает ответов, не диктует правила поведения, он воспитывает в читателе способность рассуждать, мыслить, сочувствовать людям.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</a:t>
            </a:r>
            <a:r>
              <a:rPr lang="ru-RU" dirty="0" smtClean="0"/>
              <a:t>Подведение итогов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CC00"/>
                </a:solidFill>
              </a:rPr>
              <a:t>1.Прочитать рассказ И.А.Бунина «Кавказ».</a:t>
            </a:r>
          </a:p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     2.Сопоставить сюжеты и героев рассказов А.П.Чехова и И.А.Бунина. Выявить сходство и различие позиций авторов к вопросам любви.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</a:t>
            </a:r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CC00"/>
                </a:solidFill>
              </a:rPr>
              <a:t>продолжить изучение темы любви в русской литературе</a:t>
            </a:r>
            <a:r>
              <a:rPr lang="en-US" sz="2400" dirty="0" smtClean="0">
                <a:solidFill>
                  <a:srgbClr val="FFCC00"/>
                </a:solidFill>
              </a:rPr>
              <a:t>;</a:t>
            </a:r>
            <a:endParaRPr lang="ru-RU" sz="2400" dirty="0" smtClean="0">
              <a:solidFill>
                <a:srgbClr val="FFCC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CC00"/>
                </a:solidFill>
              </a:rPr>
              <a:t>раскрыть особенности изображения взаимоотношений мужчины и женщины в рассказе «О любви»</a:t>
            </a:r>
            <a:r>
              <a:rPr lang="en-US" sz="2400" dirty="0" smtClean="0">
                <a:solidFill>
                  <a:srgbClr val="FFCC00"/>
                </a:solidFill>
              </a:rPr>
              <a:t>;</a:t>
            </a:r>
            <a:endParaRPr lang="ru-RU" sz="2400" dirty="0" smtClean="0">
              <a:solidFill>
                <a:srgbClr val="FFCC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CC00"/>
                </a:solidFill>
              </a:rPr>
              <a:t>развивать умение учащихся анализировать художественный текст, определять конфликт произведения и авторское отношение к поставленному вопросу</a:t>
            </a:r>
            <a:r>
              <a:rPr lang="en-US" sz="2400" dirty="0" smtClean="0">
                <a:solidFill>
                  <a:srgbClr val="FFCC00"/>
                </a:solidFill>
              </a:rPr>
              <a:t>;</a:t>
            </a:r>
            <a:endParaRPr lang="ru-RU" sz="2400" dirty="0" smtClean="0">
              <a:solidFill>
                <a:srgbClr val="FFCC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CC00"/>
                </a:solidFill>
              </a:rPr>
              <a:t>воспитывать чуткое отношение к любви, способность понимать переживания другого человека.</a:t>
            </a:r>
            <a:endParaRPr lang="ru-RU" sz="2400" dirty="0">
              <a:solidFill>
                <a:srgbClr val="FFCC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r>
              <a:rPr lang="en-US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CC00"/>
                </a:solidFill>
              </a:rPr>
              <a:t>слово учителя</a:t>
            </a:r>
            <a:r>
              <a:rPr lang="en-US" dirty="0" smtClean="0">
                <a:solidFill>
                  <a:srgbClr val="FFCC00"/>
                </a:solidFill>
              </a:rPr>
              <a:t>;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CC00"/>
                </a:solidFill>
              </a:rPr>
              <a:t>беседа по вопросам</a:t>
            </a:r>
            <a:r>
              <a:rPr lang="en-US" dirty="0" smtClean="0">
                <a:solidFill>
                  <a:srgbClr val="FFCC00"/>
                </a:solidFill>
              </a:rPr>
              <a:t>;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CC00"/>
                </a:solidFill>
              </a:rPr>
              <a:t>анализ текста.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приёмы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CC00"/>
                </a:solidFill>
              </a:rPr>
              <a:t>портрет А.П.Чехова</a:t>
            </a:r>
            <a:r>
              <a:rPr lang="en-US" dirty="0" smtClean="0">
                <a:solidFill>
                  <a:srgbClr val="FFCC00"/>
                </a:solidFill>
              </a:rPr>
              <a:t>;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CC00"/>
                </a:solidFill>
              </a:rPr>
              <a:t>репродукции портретов русских художников второй половины </a:t>
            </a:r>
            <a:r>
              <a:rPr lang="en-US" dirty="0" smtClean="0">
                <a:solidFill>
                  <a:srgbClr val="FFCC00"/>
                </a:solidFill>
              </a:rPr>
              <a:t>XIX – </a:t>
            </a:r>
            <a:r>
              <a:rPr lang="ru-RU" dirty="0" smtClean="0">
                <a:solidFill>
                  <a:srgbClr val="FFCC00"/>
                </a:solidFill>
              </a:rPr>
              <a:t>начала </a:t>
            </a:r>
            <a:r>
              <a:rPr lang="en-US" dirty="0" smtClean="0">
                <a:solidFill>
                  <a:srgbClr val="FFCC00"/>
                </a:solidFill>
              </a:rPr>
              <a:t>XX</a:t>
            </a:r>
            <a:r>
              <a:rPr lang="ru-RU" dirty="0" smtClean="0">
                <a:solidFill>
                  <a:srgbClr val="FFCC00"/>
                </a:solidFill>
              </a:rPr>
              <a:t> века с изображением женщин.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Оборудование</a:t>
            </a:r>
            <a:r>
              <a:rPr lang="en-US" sz="2800" dirty="0" smtClean="0"/>
              <a:t>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CC00"/>
                </a:solidFill>
              </a:rPr>
              <a:t>       Как зарождается любовь (…) поскольку в любви важны вопросы личного счастья – всё это неизвестно и обо всём этом можно трактовать как угодно.</a:t>
            </a:r>
          </a:p>
          <a:p>
            <a:pPr>
              <a:buNone/>
            </a:pPr>
            <a:r>
              <a:rPr lang="ru-RU" sz="2400" dirty="0" smtClean="0">
                <a:solidFill>
                  <a:srgbClr val="FFCC00"/>
                </a:solidFill>
              </a:rPr>
              <a:t>                                 А.П.Чехов «О любви»</a:t>
            </a:r>
          </a:p>
          <a:p>
            <a:pPr>
              <a:buNone/>
            </a:pPr>
            <a:endParaRPr lang="ru-RU" sz="2400" dirty="0" smtClean="0">
              <a:solidFill>
                <a:srgbClr val="FFCC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CC00"/>
                </a:solidFill>
              </a:rPr>
              <a:t>       А что такое счастье</a:t>
            </a:r>
            <a:r>
              <a:rPr lang="en-US" sz="2400" dirty="0" smtClean="0">
                <a:solidFill>
                  <a:srgbClr val="FFCC00"/>
                </a:solidFill>
              </a:rPr>
              <a:t>?</a:t>
            </a:r>
            <a:r>
              <a:rPr lang="ru-RU" sz="2400" dirty="0" smtClean="0">
                <a:solidFill>
                  <a:srgbClr val="FFCC00"/>
                </a:solidFill>
              </a:rPr>
              <a:t> Кто это знает</a:t>
            </a:r>
            <a:r>
              <a:rPr lang="en-US" sz="2400" dirty="0" smtClean="0">
                <a:solidFill>
                  <a:srgbClr val="FFCC00"/>
                </a:solidFill>
              </a:rPr>
              <a:t>?</a:t>
            </a:r>
            <a:r>
              <a:rPr lang="ru-RU" sz="2400" dirty="0" smtClean="0">
                <a:solidFill>
                  <a:srgbClr val="FFCC00"/>
                </a:solidFill>
              </a:rPr>
              <a:t> По крайней мере, я лично, вспоминая свою жизнь, ярко сознаю своё счастье именно в те минуты, когда казалось тогда, я был наиболее несчастлив.</a:t>
            </a:r>
          </a:p>
          <a:p>
            <a:pPr>
              <a:buNone/>
            </a:pPr>
            <a:r>
              <a:rPr lang="ru-RU" sz="2400" dirty="0" smtClean="0">
                <a:solidFill>
                  <a:srgbClr val="FFCC00"/>
                </a:solidFill>
              </a:rPr>
              <a:t>         Из письма А.П.Чехова по воспоминаниям Л.Авиловой</a:t>
            </a:r>
            <a:endParaRPr lang="ru-RU" sz="2400" dirty="0">
              <a:solidFill>
                <a:srgbClr val="FFCC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    </a:t>
            </a:r>
            <a:r>
              <a:rPr lang="ru-RU" dirty="0" smtClean="0"/>
              <a:t>Эпиграфы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   </a:t>
            </a:r>
            <a:r>
              <a:rPr lang="ru-RU" sz="3200" dirty="0" smtClean="0">
                <a:solidFill>
                  <a:srgbClr val="FFCC00"/>
                </a:solidFill>
              </a:rPr>
              <a:t>В своих рассказах А.П.Чехов старался показать пошлость окружающей жизни, показать людям, как плохо, неинтересно они живут, чтобы излечить их от этого. Не случайно он стал врачом, он хотел лечить людей и физически, и морально. Хотел выпрямить души людей, а не только врачевать их болезни.</a:t>
            </a:r>
          </a:p>
          <a:p>
            <a:pPr>
              <a:buNone/>
            </a:pPr>
            <a:r>
              <a:rPr lang="ru-RU" sz="2400" dirty="0" smtClean="0">
                <a:solidFill>
                  <a:srgbClr val="FFCC00"/>
                </a:solidFill>
              </a:rPr>
              <a:t>      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</a:t>
            </a:r>
            <a:r>
              <a:rPr lang="ru-RU" dirty="0" smtClean="0"/>
              <a:t>Слово учителя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FFCC00"/>
                </a:solidFill>
              </a:rPr>
              <a:t>Писатель А.И.Куприн, вспоминая Чехова, высоко оценивал его личность</a:t>
            </a:r>
            <a:r>
              <a:rPr lang="en-US" dirty="0" smtClean="0">
                <a:solidFill>
                  <a:srgbClr val="FFCC00"/>
                </a:solidFill>
              </a:rPr>
              <a:t>:</a:t>
            </a:r>
            <a:r>
              <a:rPr lang="ru-RU" dirty="0" smtClean="0">
                <a:solidFill>
                  <a:srgbClr val="FFCC00"/>
                </a:solidFill>
              </a:rPr>
              <a:t> « Он мог был быть благодетелем, не рассчитывая на благодарность…Он волновался, мучился и болел всем, чем болели лучшие русские люди». Чехов был борцом за лучшую, светлую жизнь. М.Горький писал</a:t>
            </a:r>
            <a:r>
              <a:rPr lang="en-US" dirty="0" smtClean="0">
                <a:solidFill>
                  <a:srgbClr val="FFCC00"/>
                </a:solidFill>
              </a:rPr>
              <a:t>:</a:t>
            </a:r>
            <a:r>
              <a:rPr lang="ru-RU" dirty="0" smtClean="0">
                <a:solidFill>
                  <a:srgbClr val="FFCC00"/>
                </a:solidFill>
              </a:rPr>
              <a:t> «Пошлость всегда находила в нём жестокого и строгого судью».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Вспоминая писателя…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CC00"/>
                </a:solidFill>
              </a:rPr>
              <a:t>- Что мы узнаём об Алёхине из его рассказа о жизни в </a:t>
            </a:r>
            <a:r>
              <a:rPr lang="ru-RU" sz="2400" dirty="0" err="1" smtClean="0">
                <a:solidFill>
                  <a:srgbClr val="FFCC00"/>
                </a:solidFill>
              </a:rPr>
              <a:t>Софьине</a:t>
            </a:r>
            <a:r>
              <a:rPr lang="ru-RU" sz="2400" dirty="0" smtClean="0">
                <a:solidFill>
                  <a:srgbClr val="FFCC00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CC00"/>
                </a:solidFill>
              </a:rPr>
              <a:t>- О чём говорит первое впечатление Алёхина от встречи с Анной Алексеевной? ( </a:t>
            </a:r>
            <a:r>
              <a:rPr lang="ru-RU" sz="2400" u="sng" dirty="0" smtClean="0">
                <a:solidFill>
                  <a:srgbClr val="FFCC00"/>
                </a:solidFill>
              </a:rPr>
              <a:t>Обратить внимание на значительную деталь:  альбом</a:t>
            </a:r>
            <a:r>
              <a:rPr lang="ru-RU" sz="2400" dirty="0" smtClean="0">
                <a:solidFill>
                  <a:srgbClr val="FFCC00"/>
                </a:solidFill>
              </a:rPr>
              <a:t> </a:t>
            </a:r>
            <a:r>
              <a:rPr lang="ru-RU" sz="2400" u="sng" dirty="0" smtClean="0">
                <a:solidFill>
                  <a:srgbClr val="FFCC00"/>
                </a:solidFill>
              </a:rPr>
              <a:t>матери героя</a:t>
            </a:r>
            <a:r>
              <a:rPr lang="ru-RU" sz="2400" dirty="0" smtClean="0">
                <a:solidFill>
                  <a:srgbClr val="FFCC00"/>
                </a:solidFill>
              </a:rPr>
              <a:t>. Это упоминание о матери объясняет духовное родство Алёхина с Анной Алексеевной.)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CC00"/>
                </a:solidFill>
              </a:rPr>
              <a:t>- Охарактеризуйте Анну Алексеевну </a:t>
            </a:r>
            <a:r>
              <a:rPr lang="ru-RU" sz="2400" dirty="0" err="1" smtClean="0">
                <a:solidFill>
                  <a:srgbClr val="FFCC00"/>
                </a:solidFill>
              </a:rPr>
              <a:t>Луганович</a:t>
            </a:r>
            <a:r>
              <a:rPr lang="ru-RU" sz="2400" dirty="0" smtClean="0">
                <a:solidFill>
                  <a:srgbClr val="FFCC0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CC00"/>
                </a:solidFill>
              </a:rPr>
              <a:t>- Как развивались отношения между героями?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CC00"/>
                </a:solidFill>
              </a:rPr>
              <a:t>       (В это же время класс поделён на группы, которые в процессе работы «собирают» ключевые слова, цитаты, важные для понимания характеров персонажей.)</a:t>
            </a:r>
          </a:p>
          <a:p>
            <a:pPr>
              <a:buFont typeface="Wingdings" pitchFamily="2" charset="2"/>
              <a:buChar char="ü"/>
            </a:pPr>
            <a:endParaRPr lang="ru-RU" sz="2400" dirty="0">
              <a:solidFill>
                <a:srgbClr val="FFCC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     </a:t>
            </a:r>
            <a:r>
              <a:rPr lang="ru-RU" dirty="0" smtClean="0"/>
              <a:t>Беседа по рассказу «О любви»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CC00"/>
                </a:solidFill>
              </a:rPr>
              <a:t>    </a:t>
            </a:r>
            <a:r>
              <a:rPr lang="ru-RU" b="1" u="sng" dirty="0" smtClean="0">
                <a:solidFill>
                  <a:srgbClr val="FFCC00"/>
                </a:solidFill>
              </a:rPr>
              <a:t>Алёхин </a:t>
            </a:r>
            <a:r>
              <a:rPr lang="ru-RU" b="1" dirty="0" smtClean="0">
                <a:solidFill>
                  <a:srgbClr val="FFCC00"/>
                </a:solidFill>
              </a:rPr>
              <a:t>                                                                       </a:t>
            </a:r>
            <a:r>
              <a:rPr lang="ru-RU" b="1" u="sng" dirty="0" err="1" smtClean="0">
                <a:solidFill>
                  <a:srgbClr val="FFCC00"/>
                </a:solidFill>
              </a:rPr>
              <a:t>А.А.Луганович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CC00"/>
                </a:solidFill>
              </a:rPr>
              <a:t>        Долг , необходимость  работать                            Раннее замужество,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CC00"/>
                </a:solidFill>
              </a:rPr>
              <a:t>        в деревне.                                                                     любовь – привычка,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CC00"/>
                </a:solidFill>
              </a:rPr>
              <a:t>        Усталость, невозможность                                       заботы о семье.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CC00"/>
                </a:solidFill>
              </a:rPr>
              <a:t>        Скука,                                                                              окружающий мир, одиночество.                                                                одиночество.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CC00"/>
                </a:solidFill>
              </a:rPr>
              <a:t> 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FFCC00"/>
                </a:solidFill>
              </a:rPr>
              <a:t>  …почему она встретилась именно ему, а не мне, и для чего это нужно было, чтобы в нашей жизни произошла такая ужасная ошибка.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CC00"/>
                </a:solidFill>
              </a:rPr>
              <a:t> 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FFCC00"/>
                </a:solidFill>
              </a:rPr>
              <a:t>  Мы подолгу говорили. Молчали, но мы не признавались друг другу в нашей любви и скрывали её робко и ревниво…</a:t>
            </a:r>
            <a:endParaRPr lang="ru-RU" dirty="0" smtClean="0">
              <a:solidFill>
                <a:srgbClr val="FFCC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FFCC00"/>
                </a:solidFill>
              </a:rPr>
              <a:t>  Я любил нежно, глубоко, но я рассуждал, я спрашивал себя, к чему может повести наша любовь… мне казалось невероятным, что моя тихая, грустная любовь вдруг оборвёт счастливое течение жизни её мужа, детей, всего этого дома, где меня так любили и где мне так верили.</a:t>
            </a: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</a:t>
            </a:r>
            <a:r>
              <a:rPr lang="ru-RU" dirty="0" smtClean="0"/>
              <a:t>Итоги работы групп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672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       А.П.Чехов </vt:lpstr>
      <vt:lpstr>Цели:</vt:lpstr>
      <vt:lpstr>Методические приёмы: </vt:lpstr>
      <vt:lpstr>Оборудование:</vt:lpstr>
      <vt:lpstr>                        Эпиграфы</vt:lpstr>
      <vt:lpstr>                 Слово учителя</vt:lpstr>
      <vt:lpstr>Вспоминая писателя…</vt:lpstr>
      <vt:lpstr>     Беседа по рассказу «О любви»</vt:lpstr>
      <vt:lpstr>             Итоги работы групп</vt:lpstr>
      <vt:lpstr>Итоги первого этапа рассуждения</vt:lpstr>
      <vt:lpstr>        Работа с репродукциями</vt:lpstr>
      <vt:lpstr>Слайд 12</vt:lpstr>
      <vt:lpstr>Продолжение беседы</vt:lpstr>
      <vt:lpstr>            Подведение итогов</vt:lpstr>
      <vt:lpstr>            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А.П.Чехов </dc:title>
  <dc:creator>Admin</dc:creator>
  <cp:lastModifiedBy>Admin</cp:lastModifiedBy>
  <cp:revision>11</cp:revision>
  <dcterms:created xsi:type="dcterms:W3CDTF">2010-03-15T02:05:47Z</dcterms:created>
  <dcterms:modified xsi:type="dcterms:W3CDTF">2010-11-09T11:21:30Z</dcterms:modified>
</cp:coreProperties>
</file>