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81" r:id="rId3"/>
    <p:sldId id="270" r:id="rId4"/>
    <p:sldId id="279" r:id="rId5"/>
    <p:sldId id="257" r:id="rId6"/>
    <p:sldId id="258" r:id="rId7"/>
    <p:sldId id="280" r:id="rId8"/>
    <p:sldId id="259" r:id="rId9"/>
    <p:sldId id="260" r:id="rId10"/>
    <p:sldId id="261" r:id="rId11"/>
    <p:sldId id="262" r:id="rId12"/>
    <p:sldId id="264" r:id="rId13"/>
    <p:sldId id="273" r:id="rId14"/>
    <p:sldId id="278" r:id="rId15"/>
    <p:sldId id="274" r:id="rId16"/>
    <p:sldId id="266" r:id="rId17"/>
    <p:sldId id="267" r:id="rId18"/>
    <p:sldId id="275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34C-E694-4A90-B9D3-63BA7746548B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CD78-7C06-4FCE-87D5-08E6EF759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34C-E694-4A90-B9D3-63BA7746548B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CD78-7C06-4FCE-87D5-08E6EF759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34C-E694-4A90-B9D3-63BA7746548B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CD78-7C06-4FCE-87D5-08E6EF759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34C-E694-4A90-B9D3-63BA7746548B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CD78-7C06-4FCE-87D5-08E6EF759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34C-E694-4A90-B9D3-63BA7746548B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CD78-7C06-4FCE-87D5-08E6EF759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34C-E694-4A90-B9D3-63BA7746548B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CD78-7C06-4FCE-87D5-08E6EF759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34C-E694-4A90-B9D3-63BA7746548B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CD78-7C06-4FCE-87D5-08E6EF759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34C-E694-4A90-B9D3-63BA7746548B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CD78-7C06-4FCE-87D5-08E6EF759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34C-E694-4A90-B9D3-63BA7746548B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CD78-7C06-4FCE-87D5-08E6EF759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34C-E694-4A90-B9D3-63BA7746548B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CD78-7C06-4FCE-87D5-08E6EF759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34C-E694-4A90-B9D3-63BA7746548B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FCD78-7C06-4FCE-87D5-08E6EF759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F134C-E694-4A90-B9D3-63BA7746548B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FCD78-7C06-4FCE-87D5-08E6EF759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images.yandex.ru/yandsearch?text=%D0%BB%D0%B0%D0%B1%D0%BE%D1%80%D0%B0%D1%82%D0%BE%D1%80%D0%BD%D0%B0%D1%8F%20%D1%80%D0%B0%D0%B1%D0%BE%D1%82%D0%B0&amp;img_url=euroglass.smolensk.ru/index.files/image15061.jpg&amp;pos=27&amp;rpt=simage&amp;nojs=1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images.yandex.ru/yandsearch?img_url=dobropozhalovat.ucoz.ru%2Fsajt.png&amp;iorient=&amp;icolor=&amp;site=&amp;text=%D0%B7%D0%BD%D0%B0%D0%BD%D0%B8%D1%8F&amp;wp=&amp;pos=7&amp;isize=&amp;type=&amp;recent=&amp;rpt=simage&amp;itype=&amp;nojs=1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mages.yandex.ru/yandsearch?img_url=img-fotki.yandex.ru%2Fget%2F5705%2Fale9532935.ac%2F0_637d6_b6eadf9d_XL&amp;iorient=&amp;icolor=&amp;site=&amp;text=%D1%81%D0%B0%D0%BC%D0%BE%D1%81%D1%82%D0%BE%D1%8F%D1%82%D0%B5%D0%BB%D1%8C%D0%BD%D0%B0%D1%8F%20%D1%80%D0%B0%D0%B1%D0%BE%D1%82%D0%B0&amp;wp=&amp;pos=2&amp;isize=&amp;type=&amp;recent=&amp;rpt=simage&amp;itype=&amp;nojs=1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images.yandex.ru/yandsearch?img_url=i3.imgbb.ru%2Fimg8%2F4%2F7%2Fc%2F47c217d206c554931efde90deb3015be.gif&amp;iorient=&amp;icolor=&amp;site=&amp;text=%D0%BC%D0%BE%D0%BB%D0%BE%D0%B4%D1%86%D1%8B&amp;wp=&amp;pos=9&amp;isize=&amp;type=&amp;recent=&amp;rpt=simage&amp;itype=&amp;nojs=1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images.yandex.ru/yandsearch?img_url=i041.radikal.ru/1104/ee/bdaaa0e2f513.jpg&amp;iorient=&amp;icolor=&amp;site=&amp;text=%D0%B1%D1%8B%D1%82%D0%BE%D0%B2%D0%BE%D0%B9%20%D0%BC%D1%83%D1%81%D0%BE%D1%80&amp;wp=&amp;pos=16&amp;isize=&amp;type=&amp;recent=&amp;rpt=simage&amp;itype=&amp;nojs=1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img_url=s3.rimg.info%2F4a52e0231388d7fd00a78caff6aa57fb.gif&amp;iorient=&amp;icolor=&amp;site=&amp;text=%D0%BC%D0%BE%D0%BB%D0%BE%D0%B4%D1%86%D1%8B%20&amp;wp=&amp;pos=5&amp;isize=&amp;type=&amp;recent=&amp;rpt=simage&amp;itype=&amp;nojs=1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img_url=www.nastol.com.ua/pic/201107/1366x768/nastol.com.ua-6473.jpg&amp;iorient=&amp;icolor=&amp;site=&amp;text=%D0%BA%D0%BE%D0%BA%D1%82%D0%B5%D0%B9%D0%BB%D1%8C&amp;wp=&amp;pos=5&amp;isize=&amp;type=&amp;recent=&amp;rpt=simage&amp;itype=&amp;nojs=1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://images.yandex.ru/yandsearch?img_url=www.inhabitat.com/wp-content/uploads/saltire1.jpg&amp;iorient=&amp;icolor=&amp;site=&amp;text=%D0%BC%D0%BE%D1%80%D1%81%D0%BA%D0%B0%D1%8F%20%D0%B2%D0%BE%D0%B4%D0%B0%20&amp;wp=&amp;pos=0&amp;isize=&amp;type=&amp;recent=&amp;rpt=simage&amp;itype=&amp;nojs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img_url=rookery.s3.amazonaws.com/809500/809738_ee80_625x1000.jpg&amp;iorient=&amp;icolor=&amp;site=&amp;text=%D0%BC%D0%B0%D1%81%D0%BB%D0%BE%20%D1%81%20%D0%B2%D0%BE%D0%B4%D0%BE%D0%B9&amp;wp=&amp;pos=1&amp;isize=&amp;type=&amp;recent=&amp;rpt=simage&amp;itype=&amp;nojs=1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images.yandex.ru/yandsearch?text=%D0%BC%D0%BE%D0%BB%D0%BE%D0%BA%D0%BE&amp;img_url=cs10583.vkontakte.ru/u138216223/-14/x_c522a383.jpg&amp;pos=7&amp;rpt=simage&amp;nojs=1" TargetMode="External"/><Relationship Id="rId9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yandex.ru/yandsearch?img_url=cs6009.vkontakte.ru/u145606825/-14/x_4d73de77.jpg&amp;iorient=&amp;icolor=&amp;site=&amp;text=%D1%81%D0%BB%D0%B0%D0%B4%D0%BA%D0%B8%D0%B9%20%D1%87%D0%B0%D0%B9&amp;wp=&amp;pos=7&amp;isize=&amp;type=&amp;recent=&amp;rpt=simage&amp;itype=&amp;nojs=1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hyperlink" Target="http://images.yandex.ru/yandsearch?img_url=www.aptekanadom.com/content/catalog/images/1331520520.JPG&amp;iorient=&amp;icolor=&amp;site=&amp;text=%D0%BD%D0%B5%D0%BE%D0%B4%D0%BD%D0%BE%D1%80%D0%BE%D0%B4%D0%BD%D0%B0%D1%8F%20%D1%81%D0%BC%D0%B5%D1%81%D1%8C&amp;wp=&amp;pos=4&amp;isize=&amp;type=&amp;recent=&amp;rpt=simage&amp;itype=&amp;nojs=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mages.yandex.ru/yandsearch?img_url=16thstreetj.files.wordpress.com%2F2008%2F08%2Fbooks-pile.jpg&amp;iorient=&amp;icolor=&amp;site=&amp;text=%D0%B7%D0%BD%D0%B0%D0%BD%D0%B8%D1%8F&amp;wp=&amp;pos=3&amp;isize=&amp;type=&amp;recent=&amp;rpt=simage&amp;itype=&amp;nojs=1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447" t="1978" r="3165" b="2353"/>
          <a:stretch/>
        </p:blipFill>
        <p:spPr bwMode="auto">
          <a:xfrm>
            <a:off x="-56139" y="260648"/>
            <a:ext cx="9209732" cy="6289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42434" y="968534"/>
            <a:ext cx="67866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</a:rPr>
              <a:t>Узнать способы</a:t>
            </a:r>
          </a:p>
          <a:p>
            <a:pPr algn="ctr"/>
            <a:r>
              <a:rPr lang="ru-RU" sz="4000" b="1" i="1" dirty="0" smtClean="0">
                <a:solidFill>
                  <a:srgbClr val="FF0000"/>
                </a:solidFill>
              </a:rPr>
              <a:t> </a:t>
            </a:r>
            <a:r>
              <a:rPr lang="ru-RU" sz="4000" b="1" i="1" dirty="0">
                <a:solidFill>
                  <a:srgbClr val="FF0000"/>
                </a:solidFill>
              </a:rPr>
              <a:t>разделения </a:t>
            </a:r>
            <a:r>
              <a:rPr lang="ru-RU" sz="4000" b="1" i="1" dirty="0" smtClean="0">
                <a:solidFill>
                  <a:srgbClr val="FF0000"/>
                </a:solidFill>
              </a:rPr>
              <a:t>смесей.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91880" y="260648"/>
            <a:ext cx="12904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Цель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187624" y="3000080"/>
            <a:ext cx="664932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Способы разделения смесей.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18127" y="2291973"/>
            <a:ext cx="13848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Тема </a:t>
            </a:r>
            <a:endParaRPr lang="ru-RU" sz="4000" b="1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3" y="3909854"/>
            <a:ext cx="4145828" cy="2740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433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214414" y="2055708"/>
          <a:ext cx="6858048" cy="4423005"/>
        </p:xfrm>
        <a:graphic>
          <a:graphicData uri="http://schemas.openxmlformats.org/drawingml/2006/table">
            <a:tbl>
              <a:tblPr/>
              <a:tblGrid>
                <a:gridCol w="3213949"/>
                <a:gridCol w="3644099"/>
              </a:tblGrid>
              <a:tr h="9821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Действия</a:t>
                      </a:r>
                      <a:endParaRPr lang="ru-RU" sz="2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Понятия </a:t>
                      </a:r>
                      <a:endParaRPr lang="ru-RU" sz="2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21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Рассмотреть</a:t>
                      </a:r>
                      <a:endParaRPr lang="ru-RU" sz="28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Алгоритм разделения смесей</a:t>
                      </a:r>
                      <a:endParaRPr lang="ru-RU" sz="28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65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Построить</a:t>
                      </a:r>
                      <a:endParaRPr lang="ru-RU" sz="28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Лабораторная </a:t>
                      </a:r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работа «Способы разделения смесей»</a:t>
                      </a:r>
                      <a:endParaRPr lang="ru-RU" sz="28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21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Перечислить </a:t>
                      </a:r>
                      <a:endParaRPr lang="ru-RU" sz="28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Способы разделения</a:t>
                      </a:r>
                      <a:r>
                        <a:rPr lang="ru-RU" sz="28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смесей</a:t>
                      </a:r>
                      <a:endParaRPr lang="ru-RU" sz="28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4282" y="142852"/>
            <a:ext cx="868378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Сопоставьте действия совершаемые 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в первом столбике с понятиями 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второго столбика</a:t>
            </a:r>
            <a:endParaRPr lang="ru-RU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143372" y="3357562"/>
            <a:ext cx="857256" cy="714380"/>
          </a:xfrm>
          <a:prstGeom prst="straightConnector1">
            <a:avLst/>
          </a:prstGeom>
          <a:ln w="508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 flipH="1" flipV="1">
            <a:off x="3643306" y="3286124"/>
            <a:ext cx="1071570" cy="107157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714744" y="6143644"/>
            <a:ext cx="1143008" cy="1588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28736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 поисках спасения герои повести покинули полярную станцию и двинулись на стареньком</a:t>
            </a:r>
            <a:r>
              <a:rPr kumimoji="0" lang="ru-RU" sz="28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тракторе в сторону материка. Полярная ночь, холод, нехватка продуктов поставили Маленькую</a:t>
            </a:r>
            <a:r>
              <a:rPr kumimoji="0" lang="ru-RU" sz="28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экспедицию на грань гибели.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Остановился вышедший им на помощь мощный  снегоход: преступники насыпали сахар в бочки с запасом бензина. Экипаж машины попытался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смесь,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</a:t>
            </a:r>
            <a:r>
              <a:rPr kumimoji="0" lang="ru-RU" sz="28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но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способ</a:t>
            </a:r>
            <a:r>
              <a:rPr kumimoji="0" lang="ru-RU" sz="28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оказался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малопроизводительным.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Помощь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явно запаздывала…»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8662" y="214290"/>
            <a:ext cx="773320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Каким способом экипаж попытался 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очистить бензин?</a:t>
            </a:r>
            <a:endParaRPr lang="ru-RU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786322"/>
            <a:ext cx="3071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профильтровать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71480"/>
            <a:ext cx="816120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Comic Sans MS" pitchFamily="66" charset="0"/>
              </a:rPr>
              <a:t>Способы разделения смеси.</a:t>
            </a:r>
            <a:endParaRPr lang="ru-RU" sz="4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2974" y="1353315"/>
            <a:ext cx="540724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</a:rPr>
              <a:t>Фильтрование.</a:t>
            </a:r>
          </a:p>
          <a:p>
            <a:pPr marL="342900" indent="-342900"/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</a:rPr>
              <a:t>2. Действие магнитом</a:t>
            </a:r>
          </a:p>
          <a:p>
            <a:pPr marL="342900" indent="-342900"/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</a:rPr>
              <a:t>3. Отстаивание.</a:t>
            </a:r>
          </a:p>
          <a:p>
            <a:pPr marL="342900" indent="-342900"/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</a:rPr>
              <a:t>4. Выпаривание</a:t>
            </a:r>
            <a:endParaRPr lang="en-US" sz="36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342900" indent="-342900"/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</a:rPr>
              <a:t>5. </a:t>
            </a:r>
          </a:p>
          <a:p>
            <a:pPr marL="342900" indent="-342900"/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</a:rPr>
              <a:t>6</a:t>
            </a:r>
            <a:endParaRPr lang="en-US" sz="36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342900" indent="-342900"/>
            <a:r>
              <a:rPr lang="en-US" sz="3600" b="1" dirty="0" smtClean="0">
                <a:solidFill>
                  <a:srgbClr val="002060"/>
                </a:solidFill>
                <a:latin typeface="Comic Sans MS" pitchFamily="66" charset="0"/>
              </a:rPr>
              <a:t>7.</a:t>
            </a:r>
            <a:endParaRPr lang="ru-RU" sz="36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342900" indent="-342900"/>
            <a:endParaRPr lang="ru-RU" sz="36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57950" y="142852"/>
            <a:ext cx="26940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Образец ответа </a:t>
            </a:r>
            <a:endParaRPr lang="ru-RU" sz="28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370548"/>
            <a:ext cx="2132886" cy="3594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285852" y="3571876"/>
            <a:ext cx="32239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</a:rPr>
              <a:t>Дистилляция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214414" y="4143380"/>
            <a:ext cx="38908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</a:rPr>
              <a:t>Кристаллизация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1214414" y="4786322"/>
            <a:ext cx="37449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</a:rPr>
              <a:t>Хроматография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53399009"/>
              </p:ext>
            </p:extLst>
          </p:nvPr>
        </p:nvGraphicFramePr>
        <p:xfrm>
          <a:off x="285720" y="1285860"/>
          <a:ext cx="8572560" cy="3547642"/>
        </p:xfrm>
        <a:graphic>
          <a:graphicData uri="http://schemas.openxmlformats.org/drawingml/2006/table">
            <a:tbl>
              <a:tblPr/>
              <a:tblGrid>
                <a:gridCol w="2857520"/>
                <a:gridCol w="5715040"/>
              </a:tblGrid>
              <a:tr h="7143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Способ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Особенности</a:t>
                      </a:r>
                      <a:endParaRPr lang="ru-RU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30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Фильтрование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Различные магнитные свойства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2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Действие магнитом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Различная плотность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18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Отстаивание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2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Выпаривание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Различные температуры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64870" y="285728"/>
            <a:ext cx="5150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</a:rPr>
              <a:t>Сопоставьте способ </a:t>
            </a:r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</a:rPr>
              <a:t>и его особенность</a:t>
            </a:r>
            <a:endParaRPr lang="ru-RU" sz="2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29124" y="6858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143240" y="3286124"/>
            <a:ext cx="53533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ea typeface="Calibri"/>
                <a:cs typeface="Times New Roman"/>
              </a:rPr>
              <a:t>Различная растворимость, различные </a:t>
            </a:r>
          </a:p>
          <a:p>
            <a:r>
              <a:rPr lang="ru-RU" sz="2400" b="1" dirty="0" smtClean="0">
                <a:solidFill>
                  <a:srgbClr val="002060"/>
                </a:solidFill>
                <a:ea typeface="Calibri"/>
                <a:cs typeface="Times New Roman"/>
              </a:rPr>
              <a:t>размеры частиц.</a:t>
            </a:r>
          </a:p>
          <a:p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2123728" y="2204864"/>
            <a:ext cx="1019512" cy="144016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2633484" y="2348880"/>
            <a:ext cx="642372" cy="72008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1835696" y="3068960"/>
            <a:ext cx="1307544" cy="36004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979712" y="4653136"/>
            <a:ext cx="1163528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im5-tub-ru.yandex.net/i?id=270972418-48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500042"/>
            <a:ext cx="7286676" cy="58763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7224" y="0"/>
            <a:ext cx="77091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</a:rPr>
              <a:t>Алгоритм разделения смеси.</a:t>
            </a:r>
            <a:endParaRPr lang="ru-RU" sz="4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1071546"/>
            <a:ext cx="80313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Выбрать способ разделения смеси в соответствии 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со свойствами вещества</a:t>
            </a:r>
            <a:endParaRPr lang="ru-RU" sz="24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2000240"/>
            <a:ext cx="3719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Определить вид смеси</a:t>
            </a:r>
            <a:endParaRPr lang="ru-RU" sz="24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2643182"/>
            <a:ext cx="581601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Применить способ и проверить его </a:t>
            </a:r>
          </a:p>
          <a:p>
            <a:pPr lvl="0"/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рациональность</a:t>
            </a:r>
            <a:endParaRPr lang="ru-RU" sz="24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14282" y="36433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5122" name="Picture 2" descr="http://im3-tub-ru.yandex.net/i?id=388026336-39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4143366"/>
            <a:ext cx="3565219" cy="27146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8148E-6 L -0.00226 -0.1402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7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-0.00191 0.0944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4290"/>
            <a:ext cx="94580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Предложите способ для разделения смесей</a:t>
            </a:r>
            <a:r>
              <a:rPr lang="ru-RU" sz="3200" b="1" dirty="0" smtClean="0">
                <a:solidFill>
                  <a:srgbClr val="002060"/>
                </a:solidFill>
                <a:latin typeface="Comic Sans MS" pitchFamily="66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1285860"/>
            <a:ext cx="51842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Деревянные опилки и вода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2428868"/>
            <a:ext cx="54605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Медные и железные опилки.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3429000"/>
            <a:ext cx="27601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Вода и бензин</a:t>
            </a:r>
            <a:endParaRPr lang="ru-RU" sz="3200" b="1" dirty="0">
              <a:solidFill>
                <a:srgbClr val="002060"/>
              </a:solidFill>
            </a:endParaRPr>
          </a:p>
        </p:txBody>
      </p:sp>
      <p:pic>
        <p:nvPicPr>
          <p:cNvPr id="4098" name="Picture 2" descr="http://im4-tub-ru.yandex.net/i?id=190670960-4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1857364"/>
            <a:ext cx="2400310" cy="35298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214290"/>
            <a:ext cx="59442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Самостоятельная работа </a:t>
            </a:r>
            <a:endParaRPr lang="ru-RU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142984"/>
            <a:ext cx="80724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</a:rPr>
              <a:t>Предложите способ для разделения смесей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2643182"/>
            <a:ext cx="26831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Масло и вода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3571876"/>
            <a:ext cx="24004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Соль и вода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0430" y="2643182"/>
            <a:ext cx="25414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Отстаивание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868" y="3643314"/>
            <a:ext cx="24192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Выпаривание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http://im6-tub-ru.yandex.net/i?id=345972122-2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2786058"/>
            <a:ext cx="2501752" cy="3643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7422" y="214290"/>
            <a:ext cx="4738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Домашнее задание </a:t>
            </a:r>
            <a:endParaRPr lang="ru-RU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357298"/>
            <a:ext cx="9042091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Разделите смесь бытового мусора состоящего из 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поваренной соли, песка, железного порошка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 и гранул полиэтилена.</a:t>
            </a:r>
          </a:p>
          <a:p>
            <a:endParaRPr lang="ru-RU" b="1" dirty="0"/>
          </a:p>
        </p:txBody>
      </p:sp>
      <p:pic>
        <p:nvPicPr>
          <p:cNvPr id="31746" name="Picture 2" descr="http://im5-tub-ru.yandex.net/i?id=266149120-38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3286124"/>
            <a:ext cx="4286280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637" t="10551" r="9205" b="10217"/>
          <a:stretch/>
        </p:blipFill>
        <p:spPr bwMode="auto">
          <a:xfrm>
            <a:off x="214282" y="357166"/>
            <a:ext cx="8672331" cy="5715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214422"/>
            <a:ext cx="835824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solidFill>
                  <a:srgbClr val="002060"/>
                </a:solidFill>
                <a:latin typeface="Comic Sans MS" pitchFamily="66" charset="0"/>
              </a:rPr>
              <a:t>....Лежит Иван-царевич обессиленный, над ним уже вороны летают. Откуда ни возьмись, прибежал серый волк и схватил ворона с вороненком.</a:t>
            </a:r>
            <a:br>
              <a:rPr lang="ru-RU" sz="2400" b="1" i="1" dirty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400" b="1" i="1" dirty="0">
                <a:solidFill>
                  <a:srgbClr val="002060"/>
                </a:solidFill>
                <a:latin typeface="Comic Sans MS" pitchFamily="66" charset="0"/>
              </a:rPr>
              <a:t>    - Ты лети-ка, ворон, за живой и мертвой водой. Принесешь мне живой и мертвой воды, тогда отпущу твоего вороненка.</a:t>
            </a:r>
            <a:br>
              <a:rPr lang="ru-RU" sz="2400" b="1" i="1" dirty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400" b="1" i="1" dirty="0">
                <a:solidFill>
                  <a:srgbClr val="002060"/>
                </a:solidFill>
                <a:latin typeface="Comic Sans MS" pitchFamily="66" charset="0"/>
              </a:rPr>
              <a:t>    </a:t>
            </a:r>
            <a:r>
              <a:rPr lang="ru-RU" sz="2400" b="1" i="1" dirty="0" smtClean="0">
                <a:solidFill>
                  <a:srgbClr val="002060"/>
                </a:solidFill>
                <a:latin typeface="Comic Sans MS" pitchFamily="66" charset="0"/>
              </a:rPr>
              <a:t>Ворону, </a:t>
            </a:r>
            <a:r>
              <a:rPr lang="ru-RU" sz="2400" b="1" i="1" dirty="0">
                <a:solidFill>
                  <a:srgbClr val="002060"/>
                </a:solidFill>
                <a:latin typeface="Comic Sans MS" pitchFamily="66" charset="0"/>
              </a:rPr>
              <a:t>делать нечего, полетел, а волк держит его вороненка. Долго ли ворон летал, коротко ли, принес он живой и мертвой воды. Серый волк спрыснул мертвой водой раны Ивану-царевичу, раны зажили; спрыснул его живой водой - Иван-царевич ожил.</a:t>
            </a:r>
            <a:br>
              <a:rPr lang="ru-RU" sz="2400" b="1" i="1" dirty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400" b="1" i="1" dirty="0">
                <a:solidFill>
                  <a:srgbClr val="002060"/>
                </a:solidFill>
                <a:latin typeface="Comic Sans MS" pitchFamily="66" charset="0"/>
              </a:rPr>
              <a:t>    - Ох, крепко же я спал!...</a:t>
            </a:r>
            <a:endParaRPr lang="ru-RU" sz="24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2129" y="285728"/>
            <a:ext cx="85972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О чем идет речь в данном отрывке?</a:t>
            </a:r>
            <a:endParaRPr lang="ru-RU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28596" y="500042"/>
            <a:ext cx="8286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2060"/>
                </a:solidFill>
              </a:rPr>
              <a:t>Смеси – это система, состоящая из нескольких веществ.</a:t>
            </a:r>
          </a:p>
        </p:txBody>
      </p:sp>
      <p:pic>
        <p:nvPicPr>
          <p:cNvPr id="19458" name="Picture 2" descr="http://im3-tub-ru.yandex.net/i?id=127371523-61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3643300"/>
            <a:ext cx="3214700" cy="3214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http://im8-tub-ru.yandex.net/i?id=444144480-24-72&amp;n=2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357694"/>
            <a:ext cx="271464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00034" y="3714752"/>
            <a:ext cx="2077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Морская вода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6" name="Рисунок 5" descr="http://im4-tub-ru.yandex.net/i?id=329444118-39-72&amp;n=21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388" y="1428736"/>
            <a:ext cx="2307574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929454" y="857232"/>
            <a:ext cx="1321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Молоко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8" name="Рисунок 7" descr="http://im3-tub-ru.yandex.net/i?id=360624206-25-72&amp;n=21">
            <a:hlinkClick r:id="rId6" tgtFrame="_blank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29388" y="4214818"/>
            <a:ext cx="2357454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500826" y="3643314"/>
            <a:ext cx="2159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Вода с маслом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15362" name="Picture 2" descr="http://im4-tub-ru.yandex.net/i?id=116995181-05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 l="13672" r="12109"/>
          <a:stretch>
            <a:fillRect/>
          </a:stretch>
        </p:blipFill>
        <p:spPr bwMode="auto">
          <a:xfrm>
            <a:off x="357158" y="1285860"/>
            <a:ext cx="2714644" cy="228600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857224" y="714356"/>
            <a:ext cx="1430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Коктейль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00364" y="2214554"/>
            <a:ext cx="361028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0" dirty="0" smtClean="0">
                <a:solidFill>
                  <a:srgbClr val="FF0000"/>
                </a:solidFill>
                <a:latin typeface="Comic Sans MS" pitchFamily="66" charset="0"/>
              </a:rPr>
              <a:t>Какая </a:t>
            </a:r>
          </a:p>
          <a:p>
            <a:pPr algn="ctr"/>
            <a:r>
              <a:rPr lang="ru-RU" sz="6000" dirty="0" smtClean="0">
                <a:solidFill>
                  <a:srgbClr val="FF0000"/>
                </a:solidFill>
                <a:latin typeface="Comic Sans MS" pitchFamily="66" charset="0"/>
              </a:rPr>
              <a:t>смесь </a:t>
            </a:r>
          </a:p>
          <a:p>
            <a:pPr algn="ctr"/>
            <a:r>
              <a:rPr lang="ru-RU" sz="6000" dirty="0" smtClean="0">
                <a:solidFill>
                  <a:srgbClr val="FF0000"/>
                </a:solidFill>
                <a:latin typeface="Comic Sans MS" pitchFamily="66" charset="0"/>
              </a:rPr>
              <a:t>лишняя ?</a:t>
            </a:r>
            <a:endParaRPr lang="ru-RU" sz="6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06649" y="4786322"/>
            <a:ext cx="353519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</a:rPr>
              <a:t>Однородные </a:t>
            </a:r>
          </a:p>
          <a:p>
            <a:pPr algn="ctr"/>
            <a:r>
              <a:rPr lang="ru-RU" sz="4400" b="1" dirty="0" smtClean="0">
                <a:solidFill>
                  <a:srgbClr val="002060"/>
                </a:solidFill>
              </a:rPr>
              <a:t>смеси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357166"/>
            <a:ext cx="85725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</a:rPr>
              <a:t>Смеси</a:t>
            </a:r>
            <a:r>
              <a:rPr lang="ru-RU" sz="2800" b="1" i="1" dirty="0">
                <a:solidFill>
                  <a:srgbClr val="002060"/>
                </a:solidFill>
              </a:rPr>
              <a:t>, в которых даже с помощью микроскопа нельзя обнаружить частицы веществ, образующих </a:t>
            </a:r>
            <a:r>
              <a:rPr lang="ru-RU" sz="2800" b="1" i="1" dirty="0" smtClean="0">
                <a:solidFill>
                  <a:srgbClr val="002060"/>
                </a:solidFill>
              </a:rPr>
              <a:t>смесь называются …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00496" y="1214422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Однородными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4000504"/>
            <a:ext cx="838203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</a:rPr>
              <a:t>в </a:t>
            </a:r>
            <a:r>
              <a:rPr lang="ru-RU" sz="2800" b="1" i="1" dirty="0">
                <a:solidFill>
                  <a:srgbClr val="002060"/>
                </a:solidFill>
              </a:rPr>
              <a:t>которых невооружённым глазом или с </a:t>
            </a:r>
            <a:r>
              <a:rPr lang="ru-RU" sz="2800" b="1" i="1" dirty="0" smtClean="0">
                <a:solidFill>
                  <a:srgbClr val="002060"/>
                </a:solidFill>
              </a:rPr>
              <a:t>помощью</a:t>
            </a:r>
          </a:p>
          <a:p>
            <a:r>
              <a:rPr lang="ru-RU" sz="2800" b="1" i="1" dirty="0" smtClean="0">
                <a:solidFill>
                  <a:srgbClr val="002060"/>
                </a:solidFill>
              </a:rPr>
              <a:t> </a:t>
            </a:r>
            <a:r>
              <a:rPr lang="ru-RU" sz="2800" b="1" i="1" dirty="0">
                <a:solidFill>
                  <a:srgbClr val="002060"/>
                </a:solidFill>
              </a:rPr>
              <a:t>микроскопа можно заметить частицы веществ, </a:t>
            </a:r>
            <a:endParaRPr lang="ru-RU" sz="2800" b="1" i="1" dirty="0" smtClean="0">
              <a:solidFill>
                <a:srgbClr val="002060"/>
              </a:solidFill>
            </a:endParaRPr>
          </a:p>
          <a:p>
            <a:r>
              <a:rPr lang="ru-RU" sz="2800" b="1" i="1" dirty="0" smtClean="0">
                <a:solidFill>
                  <a:srgbClr val="002060"/>
                </a:solidFill>
              </a:rPr>
              <a:t>составляющих смесь.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3357562"/>
            <a:ext cx="71852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Неоднородными </a:t>
            </a:r>
            <a:r>
              <a:rPr lang="ru-RU" sz="2800" b="1" dirty="0" smtClean="0">
                <a:solidFill>
                  <a:srgbClr val="002060"/>
                </a:solidFill>
              </a:rPr>
              <a:t>– называются смеси…</a:t>
            </a:r>
            <a:endParaRPr lang="ru-RU" sz="3600" b="1" dirty="0">
              <a:solidFill>
                <a:srgbClr val="002060"/>
              </a:solidFill>
            </a:endParaRPr>
          </a:p>
        </p:txBody>
      </p:sp>
      <p:pic>
        <p:nvPicPr>
          <p:cNvPr id="14338" name="Picture 2" descr="http://im0-tub-ru.yandex.net/i?id=380564311-17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1714488"/>
            <a:ext cx="2948944" cy="1714502"/>
          </a:xfrm>
          <a:prstGeom prst="rect">
            <a:avLst/>
          </a:prstGeom>
          <a:noFill/>
        </p:spPr>
      </p:pic>
      <p:pic>
        <p:nvPicPr>
          <p:cNvPr id="14340" name="Picture 4" descr="http://im7-tub-ru.yandex.net/i?id=250265169-01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29322" y="4857760"/>
            <a:ext cx="2381235" cy="1785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00364" y="1357298"/>
            <a:ext cx="58579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002060"/>
                </a:solidFill>
              </a:rPr>
              <a:t>Знания </a:t>
            </a:r>
            <a:r>
              <a:rPr lang="ru-RU" sz="4800" b="1" i="1" dirty="0">
                <a:solidFill>
                  <a:srgbClr val="002060"/>
                </a:solidFill>
              </a:rPr>
              <a:t>без применения </a:t>
            </a:r>
            <a:endParaRPr lang="ru-RU" sz="4800" b="1" i="1" dirty="0" smtClean="0">
              <a:solidFill>
                <a:srgbClr val="002060"/>
              </a:solidFill>
            </a:endParaRPr>
          </a:p>
          <a:p>
            <a:pPr algn="ctr"/>
            <a:r>
              <a:rPr lang="ru-RU" sz="4800" b="1" i="1" dirty="0" smtClean="0">
                <a:solidFill>
                  <a:srgbClr val="002060"/>
                </a:solidFill>
              </a:rPr>
              <a:t>– </a:t>
            </a:r>
            <a:r>
              <a:rPr lang="ru-RU" sz="4800" b="1" i="1" dirty="0">
                <a:solidFill>
                  <a:srgbClr val="002060"/>
                </a:solidFill>
              </a:rPr>
              <a:t>тучи без </a:t>
            </a:r>
            <a:r>
              <a:rPr lang="ru-RU" sz="4800" b="1" i="1" dirty="0" smtClean="0">
                <a:solidFill>
                  <a:srgbClr val="002060"/>
                </a:solidFill>
              </a:rPr>
              <a:t>дождя</a:t>
            </a:r>
            <a:endParaRPr lang="ru-RU" sz="48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86446" y="4000504"/>
            <a:ext cx="2947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Восточная мудрость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6386" name="Picture 2" descr="http://im2-tub-ru.yandex.net/i?id=331519387-55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857232"/>
            <a:ext cx="2725590" cy="42148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643182"/>
            <a:ext cx="9164817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«В поисках спасения герои повести покинули полярную станцию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 двинулись на стареньком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тракторе в сторону материка.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Полярная ночь, холод, нехватка продуктов поставили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Маленькую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экспедицию на грань гибели.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Остановился вышедший им на помощь мощный  снегоход: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преступники насыпали сахар в бочки с запасом бензина.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Экипаж машины попытался профильтровать смесь, но способ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оказался малопроизводительным. Помощь явно запаздывала…»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5918" y="571480"/>
            <a:ext cx="541847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</a:rPr>
              <a:t>     </a:t>
            </a:r>
            <a:r>
              <a:rPr lang="ru-RU" sz="3600" b="1" dirty="0" err="1" smtClean="0">
                <a:solidFill>
                  <a:srgbClr val="002060"/>
                </a:solidFill>
                <a:latin typeface="Comic Sans MS" pitchFamily="66" charset="0"/>
              </a:rPr>
              <a:t>Алистер</a:t>
            </a:r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Comic Sans MS" pitchFamily="66" charset="0"/>
              </a:rPr>
              <a:t>Маклин</a:t>
            </a:r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</a:rPr>
              <a:t>  </a:t>
            </a:r>
          </a:p>
          <a:p>
            <a:pPr algn="ctr"/>
            <a:endParaRPr lang="ru-RU" sz="36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</a:rPr>
              <a:t> «Ночь без конца»</a:t>
            </a:r>
            <a:endParaRPr lang="ru-RU" sz="36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214546" y="1357298"/>
            <a:ext cx="4455772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i="1" dirty="0">
              <a:solidFill>
                <a:srgbClr val="002060"/>
              </a:solidFill>
              <a:latin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i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Сахар в бочках с бензином 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2457" y="285728"/>
            <a:ext cx="744062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ru-RU" sz="3200" b="1" i="1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Какие слова помогают описать </a:t>
            </a:r>
          </a:p>
          <a:p>
            <a:pPr lvl="0" algn="ctr"/>
            <a:r>
              <a:rPr lang="ru-RU" sz="3200" b="1" i="1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сложную </a:t>
            </a:r>
            <a:r>
              <a:rPr lang="ru-RU" sz="3200" b="1" i="1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ситуацию, </a:t>
            </a:r>
          </a:p>
          <a:p>
            <a:pPr lvl="0" algn="ctr"/>
            <a:r>
              <a:rPr lang="ru-RU" sz="3200" b="1" i="1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в которую попали герои ?</a:t>
            </a:r>
          </a:p>
          <a:p>
            <a:endParaRPr lang="ru-RU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6092" y="5572140"/>
            <a:ext cx="829265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Что можно посоветовать экипажу снегохода,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 чтобы  они продолжили движение?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6" name="Picture 14" descr="697040"/>
          <p:cNvPicPr>
            <a:picLocks noChangeAspect="1" noChangeArrowheads="1"/>
          </p:cNvPicPr>
          <p:nvPr/>
        </p:nvPicPr>
        <p:blipFill>
          <a:blip r:embed="rId2" cstate="print"/>
          <a:srcRect l="4231" t="3125" r="4231" b="75217"/>
          <a:stretch>
            <a:fillRect/>
          </a:stretch>
        </p:blipFill>
        <p:spPr bwMode="auto">
          <a:xfrm>
            <a:off x="928662" y="2786058"/>
            <a:ext cx="7246303" cy="257176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450</Words>
  <Application>Microsoft Office PowerPoint</Application>
  <PresentationFormat>Экран (4:3)</PresentationFormat>
  <Paragraphs>106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Маргоша</dc:creator>
  <cp:lastModifiedBy>Admin</cp:lastModifiedBy>
  <cp:revision>43</cp:revision>
  <dcterms:created xsi:type="dcterms:W3CDTF">2012-10-21T11:54:01Z</dcterms:created>
  <dcterms:modified xsi:type="dcterms:W3CDTF">2001-12-31T23:43:16Z</dcterms:modified>
</cp:coreProperties>
</file>