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78" r:id="rId3"/>
    <p:sldId id="277" r:id="rId4"/>
    <p:sldId id="279" r:id="rId5"/>
    <p:sldId id="283" r:id="rId6"/>
    <p:sldId id="28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0000"/>
    <a:srgbClr val="FF3300"/>
    <a:srgbClr val="C0C0C0"/>
    <a:srgbClr val="CCCC00"/>
    <a:srgbClr val="3366CC"/>
    <a:srgbClr val="CCCCFF"/>
    <a:srgbClr val="FF505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4444" autoAdjust="0"/>
  </p:normalViewPr>
  <p:slideViewPr>
    <p:cSldViewPr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145D-A385-4F73-A7B6-BC62B30ADCC6}" type="datetimeFigureOut">
              <a:rPr lang="ru-RU" smtClean="0"/>
              <a:pPr/>
              <a:t>24.08.2015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71A29-5508-4A1F-AF41-F8DCBE4047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Наша Родина в прошлом неоднократно решала мировые</a:t>
            </a:r>
            <a:r>
              <a:rPr lang="ru-RU" baseline="0" dirty="0" smtClean="0"/>
              <a:t> проблемы. Самой яркой победой прошлого столетия является победа над </a:t>
            </a:r>
            <a:r>
              <a:rPr lang="ru-RU" baseline="0" dirty="0" err="1" smtClean="0"/>
              <a:t>человеконенавистнеческой</a:t>
            </a:r>
            <a:r>
              <a:rPr lang="ru-RU" baseline="0" dirty="0" smtClean="0"/>
              <a:t> идеологией  и государством – фашистской Германией, это было решение глобальной проблемы в прошлом.</a:t>
            </a:r>
          </a:p>
          <a:p>
            <a:r>
              <a:rPr lang="ru-RU" baseline="0" dirty="0" smtClean="0"/>
              <a:t>В этом году вся страна и все прогрессивное человечество празднует 70-ти </a:t>
            </a:r>
            <a:r>
              <a:rPr lang="ru-RU" baseline="0" dirty="0" err="1" smtClean="0"/>
              <a:t>летие</a:t>
            </a:r>
            <a:r>
              <a:rPr lang="ru-RU" baseline="0" dirty="0" smtClean="0"/>
              <a:t> Великой победы. </a:t>
            </a:r>
          </a:p>
          <a:p>
            <a:r>
              <a:rPr lang="ru-RU" baseline="0" dirty="0" smtClean="0"/>
              <a:t>Вспомнить мероприятия посвященные Великой победы частью которых стали учащиеся СОШ.</a:t>
            </a:r>
          </a:p>
          <a:p>
            <a:r>
              <a:rPr lang="ru-RU" baseline="0" dirty="0" smtClean="0"/>
              <a:t>Вопросы:</a:t>
            </a:r>
          </a:p>
          <a:p>
            <a:r>
              <a:rPr lang="ru-RU" baseline="0" dirty="0" smtClean="0"/>
              <a:t>Значимость подвига нашего великого народа в те суровые годы?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71A29-5508-4A1F-AF41-F8DCBE4047F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Почему именно сейчас РФ приняла решение о воссоединении Крыма с Россией?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(Ответы учащихся - политическая нестабильность в Украине, вмешательство США во внутриполитические процессы в этой стране, их стремление прибрать Крым к своим рукам, желание жителей Крыма стать гражданами РФ).</a:t>
            </a:r>
          </a:p>
          <a:p>
            <a:pPr>
              <a:buFontTx/>
              <a:buChar char="-"/>
            </a:pP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проходило  воссоединение?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(Ответы учащихся: стремление граждан Крыма к воссоединению, референдум 16 марта 2014 года, подписание договора 18 марта и ратификация этого договора 21 марта 2014 года).</a:t>
            </a:r>
          </a:p>
          <a:p>
            <a:pPr>
              <a:buFontTx/>
              <a:buChar char="-"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Учитель: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история Крыма теснейшим образом связана с историей нашего государства. Но были такие события, которые породили различные споры, толкования. В 1954 году Н.С. Хрущёв, руководитель СССР принял решение о передаче Крыма из состава РСФСР в состав Украинской ССР. А когда распался Советский Союз, у руководства России была возможность вернуть Крым и Севастополь, но Президент Ельцин Б.Н., к сожалению, не стал решать этот вопрос.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71A29-5508-4A1F-AF41-F8DCBE4047F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Обращение Президента РФ В.В. Путина к Федеральному Собранию РФ </a:t>
            </a:r>
            <a:r>
              <a:rPr lang="ru-RU" sz="1200" b="0" i="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(Отрывок читает ученик.)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 Крым – это наше общее достояние и важнейший фактор стабильности в регионе. И эта стратегическая территория должна находиться под сильным, устойчивым суверенитетом, который по факту может быть только российским сегодня. Иначе, дорогие друзья, – обращаюсь и к Украине, и к России, – мы с вами – и русские, и украинцы – можем вообще потерять Крым, причем в недалекой исторической перспективе. Задумайтесь, пожалуйста, над этими словами.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 Уважаемые члены Совета Федерации! Уважаемые депутаты Государственной Думы! Граждане России, жители Крыма и Севастополя! Сегодня, основываясь на результатах Референдума, который прошел в Крыму, опираясь на волю народа, вношу в Федеральное Собрание и прошу рассмотреть Конституционный закон о принятии в состав России двух новых субъектов Федерации: Республики Крым и города Севастополь, а также ратифицировать подготовленный для подписания Договор о вхождении Республики Крым и города Севастополь в Российскую Федерацию.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 Напомню также, что в Киеве уже прозвучали заявления о скорейшем вступлении Украины в НАТО. Что означала бы эта перспектива для Крыма и Севастополя? То, что в городе русской воинской славы появился бы натовский флот, что возникла бы угроза для всего юга России – не какая-то эфемерная, совершенно конкретная. Все, что реально могло бы произойти, если бы не выбор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крымчан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Спасибо им за это.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 Кстати говоря, мы не против сотрудничества с НАТО, совсем нет. Мы против того, чтобы военный альянс, а НАТО остается при всех внутренних процессах военной организацией, мы против того, чтобы военная организация хозяйничала возле нашего забора, рядом с нашим домом или на наших исторических территориях. Вы знаете, я просто не могу себе представить, что мы будем ездить в Севастополь в гости к натовским морякам. Они, кстати говоря, в большинстве своем отличные парни, но лучше пускай они к нам приезжают в гости в Севастополь, чем мы к ним.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71A29-5508-4A1F-AF41-F8DCBE4047F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Наш родной край на протяжении </a:t>
            </a:r>
            <a:r>
              <a:rPr lang="ru-RU" dirty="0" err="1" smtClean="0"/>
              <a:t>тысячилетий</a:t>
            </a:r>
            <a:r>
              <a:rPr lang="ru-RU" dirty="0" smtClean="0"/>
              <a:t> был ареной</a:t>
            </a:r>
            <a:r>
              <a:rPr lang="ru-RU" baseline="0" dirty="0" smtClean="0"/>
              <a:t> взаимодействия народов, религий, цивилизаций. Богата история нашего региона фактами сотрудничества и дружбы. В ходе любого противостояния в регионе не прекращались торговые, дружеские связи между формально враждовавшими народами. Беспримерное сотрудничество, дружба между народами всегда были основой крепкого мира и процветания в нашей стране.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71A29-5508-4A1F-AF41-F8DCBE4047F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берутся за руки и  поют</a:t>
            </a:r>
            <a:r>
              <a:rPr lang="ru-RU" baseline="0" dirty="0" smtClean="0"/>
              <a:t> караоке (</a:t>
            </a:r>
            <a:r>
              <a:rPr lang="ru-RU" baseline="0" dirty="0" err="1" smtClean="0"/>
              <a:t>флешмоб</a:t>
            </a:r>
            <a:r>
              <a:rPr lang="ru-RU" baseline="0" dirty="0" smtClean="0"/>
              <a:t>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71A29-5508-4A1F-AF41-F8DCBE4047F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Для чего людям нужен мир?</a:t>
            </a:r>
          </a:p>
          <a:p>
            <a:r>
              <a:rPr lang="ru-RU" dirty="0" smtClean="0"/>
              <a:t>Можно ли представить будущее планеты Земля без крепкого мира между</a:t>
            </a:r>
            <a:r>
              <a:rPr lang="ru-RU" baseline="0" dirty="0" smtClean="0"/>
              <a:t> народами?</a:t>
            </a:r>
          </a:p>
          <a:p>
            <a:r>
              <a:rPr lang="ru-RU" baseline="0" dirty="0" smtClean="0"/>
              <a:t>Знаете ли вы в каких странах сегодня гибнут люди, идут войны, льется кровь? </a:t>
            </a:r>
          </a:p>
          <a:p>
            <a:r>
              <a:rPr lang="ru-RU" baseline="0" dirty="0" smtClean="0"/>
              <a:t>Как вы думаете хотят ли люди  в странах, о которых мы только что говорили, находиться на военном положении?</a:t>
            </a:r>
          </a:p>
          <a:p>
            <a:r>
              <a:rPr lang="ru-RU" baseline="0" dirty="0" smtClean="0"/>
              <a:t>Почему люди в любой стране надеются на мирное сосуществование?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71A29-5508-4A1F-AF41-F8DCBE4047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5CED2-7C25-4F91-91A0-EC6BC980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0F7F-6E5A-45FC-BB27-96146EFCF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DB08-209C-423D-A51A-BD61E7F2D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83044-78D0-46EC-826E-997A9F304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9AD19-A9E2-47A6-A7E6-E0908C677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7B56-69AB-4159-AB7C-1E1A74725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C371-AAF2-4788-80CE-A705F180B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A434C-3C21-4E0A-BD21-3D26DE5C8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9B34-CAE8-4BEB-BD6E-5C45A2E41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F71C1-F837-427F-A752-C10B263E4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9B36-6E66-4445-976C-80B735162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05481B1-255B-41E0-8902-2DD4DA1FF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esktop\&#1044;&#1086;&#1082;&#1091;&#1084;&#1077;&#1085;&#1090;&#1099;%20&#1089;%20&#1056;&#1072;&#1073;&#1086;&#1095;&#1077;&#1075;&#1086;%20&#1089;&#1090;&#1086;&#1083;&#1072;\&#1087;&#1088;&#1077;&#1079;&#1077;&#1085;&#1090;&#1072;&#1094;&#1080;&#1080;\&#1076;&#1077;&#1085;&#1100;%20&#1087;&#1086;&#1073;&#1077;&#1076;&#1099;\Metronom-Metronom-zvuk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1\Downloads\Dina-Garipova-i-Evgeniy-Kungurov-Sevastopol_skiy-val_s(myzlo.info).mp3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hyperlink" Target="http://fotki.yandex.ru/users/owen1141952/view/242081/?page=1" TargetMode="External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ownloads\&#1057;&#1080;&#1083;&#1072;%20&#1056;&#1086;&#1089;&#1089;&#1080;&#1080;%20-%20&#1085;&#1072;&#1088;&#1086;&#1076;&#1099;%20&#1056;&#1086;&#1089;&#1089;&#1080;&#1080;!.mp4" TargetMode="Externa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/>
          <a:lstStyle/>
          <a:p>
            <a:r>
              <a:rPr lang="ru-RU" sz="4000" dirty="0" smtClean="0"/>
              <a:t>Великая Россия, Великая Победа!</a:t>
            </a:r>
            <a:endParaRPr lang="ru-RU" sz="4000" dirty="0"/>
          </a:p>
        </p:txBody>
      </p:sp>
      <p:pic>
        <p:nvPicPr>
          <p:cNvPr id="3" name="Содержимое 3" descr="798a166443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1619672" y="1196751"/>
            <a:ext cx="6552728" cy="409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vipgif.ru/_ph/23/2/58525869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619672" y="1196752"/>
            <a:ext cx="6552728" cy="4320480"/>
          </a:xfrm>
          <a:prstGeom prst="rect">
            <a:avLst/>
          </a:prstGeom>
          <a:noFill/>
        </p:spPr>
      </p:pic>
      <p:pic>
        <p:nvPicPr>
          <p:cNvPr id="6" name="Metronom-Metronom-zvu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 flipH="1">
            <a:off x="7452320" y="4941168"/>
            <a:ext cx="711696" cy="67662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8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Присоединение Крыма к Российской Федерации.</a:t>
            </a:r>
            <a:endParaRPr lang="ru-RU" dirty="0"/>
          </a:p>
        </p:txBody>
      </p:sp>
      <p:pic>
        <p:nvPicPr>
          <p:cNvPr id="3" name="Содержимое 3" descr="112640_7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23728" y="1412776"/>
            <a:ext cx="6486817" cy="4104456"/>
          </a:xfrm>
          <a:prstGeom prst="rect">
            <a:avLst/>
          </a:prstGeom>
        </p:spPr>
      </p:pic>
      <p:pic>
        <p:nvPicPr>
          <p:cNvPr id="4" name="Содержимое 3" descr="долина привед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23728" y="1484785"/>
            <a:ext cx="6473598" cy="3888432"/>
          </a:xfrm>
          <a:prstGeom prst="rect">
            <a:avLst/>
          </a:prstGeom>
        </p:spPr>
      </p:pic>
      <p:pic>
        <p:nvPicPr>
          <p:cNvPr id="5" name="Содержимое 3" descr="1240815746_149369_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23728" y="1484784"/>
            <a:ext cx="6464206" cy="3960440"/>
          </a:xfrm>
          <a:prstGeom prst="rect">
            <a:avLst/>
          </a:prstGeom>
        </p:spPr>
      </p:pic>
      <p:pic>
        <p:nvPicPr>
          <p:cNvPr id="6" name="Содержимое 3" descr="tcmn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67745" y="1484784"/>
            <a:ext cx="6264696" cy="384013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Присоединение Крыма к Российской Федерации.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3010" name="Picture 2" descr="http://www.stihi.ru/pics/2014/07/17/200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484784"/>
            <a:ext cx="3096344" cy="4620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484784"/>
            <a:ext cx="4464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Главное, отрадное убеждение, которое вы вынесли, - это убеждение в невозможности взять Севастополь, и не только взять Севастополь, но поколебать где бы то ни было силу русского народа,  видели её в глазах, речах, приёмах, в том, что называется духом защитников Севастополя. И этому должна быть высокая побудительная причина. И эта причина 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чувство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редко проявляющееся, стыдливое в русском, но лежащее в глубине души каждого, -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любовь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родине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Л.Н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Толстой.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Севастопольские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рассказы.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3012" name="Picture 4" descr="http://img.aucland.ru/market-photos/374/cv4el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3568" y="1556792"/>
            <a:ext cx="4335779" cy="4392488"/>
          </a:xfrm>
          <a:prstGeom prst="rect">
            <a:avLst/>
          </a:prstGeom>
          <a:noFill/>
        </p:spPr>
      </p:pic>
      <p:pic>
        <p:nvPicPr>
          <p:cNvPr id="10" name="Dina-Garipova-i-Evgeniy-Kungurov-Sevastopol_skiy-val_s(myzlo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screen"/>
          <a:stretch>
            <a:fillRect/>
          </a:stretch>
        </p:blipFill>
        <p:spPr>
          <a:xfrm>
            <a:off x="8244408" y="6021288"/>
            <a:ext cx="304800" cy="304800"/>
          </a:xfrm>
          <a:prstGeom prst="rect">
            <a:avLst/>
          </a:prstGeom>
        </p:spPr>
      </p:pic>
      <p:pic>
        <p:nvPicPr>
          <p:cNvPr id="43018" name="Picture 10" descr="http://photos.lifeisphoto.ru/19/0/19828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39552" y="1556792"/>
            <a:ext cx="7672908" cy="4248472"/>
          </a:xfrm>
          <a:prstGeom prst="rect">
            <a:avLst/>
          </a:prstGeom>
          <a:noFill/>
        </p:spPr>
      </p:pic>
      <p:pic>
        <p:nvPicPr>
          <p:cNvPr id="43020" name="Picture 12" descr="http://www.arena.in.ua/uploads/posts/2014-04/534873f31ada6534873f31addf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9552" y="1700808"/>
            <a:ext cx="7632848" cy="4464496"/>
          </a:xfrm>
          <a:prstGeom prst="rect">
            <a:avLst/>
          </a:prstGeom>
          <a:noFill/>
        </p:spPr>
      </p:pic>
      <p:pic>
        <p:nvPicPr>
          <p:cNvPr id="43022" name="Picture 14" descr="http://crymnash.ru/wp-content/uploads/2014/08/Image077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3568" y="1556792"/>
            <a:ext cx="7704856" cy="5040560"/>
          </a:xfrm>
          <a:prstGeom prst="rect">
            <a:avLst/>
          </a:prstGeom>
          <a:noFill/>
        </p:spPr>
      </p:pic>
      <p:pic>
        <p:nvPicPr>
          <p:cNvPr id="43024" name="Picture 16" descr="http://cs132.vk.me/v132178/786/xWYl44DSffo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11560" y="1484784"/>
            <a:ext cx="7848872" cy="5145373"/>
          </a:xfrm>
          <a:prstGeom prst="rect">
            <a:avLst/>
          </a:prstGeom>
          <a:noFill/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79512" y="609600"/>
            <a:ext cx="8507288" cy="6096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3027" name="Picture 19" descr="https://im1-tub-ru.yandex.net/i?id=701bcaa3fc31e72b92044f41a700647e&amp;n=33&amp;h=170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251520" y="1484784"/>
            <a:ext cx="8892480" cy="5020874"/>
          </a:xfrm>
          <a:prstGeom prst="rect">
            <a:avLst/>
          </a:prstGeom>
          <a:noFill/>
        </p:spPr>
      </p:pic>
      <p:pic>
        <p:nvPicPr>
          <p:cNvPr id="21" name="Рисунок 20"/>
          <p:cNvPicPr/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>Многонациональный край: столетия сотрудничества и мира.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karnaval-prokat.ru/default.aspx?mode=image&amp;id=15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628800"/>
            <a:ext cx="1152128" cy="173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dic.academic.ru/pictures/wiki/files/84/Tanci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835696" y="3429000"/>
            <a:ext cx="10715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-fotki.yandex.ru/get/4802/owen1141952.3c/0_3b1a0_83d488dc_-1-L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39552" y="3284984"/>
            <a:ext cx="11430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http://content.foto.mail.ru/mail/aina_aitzhanova/_answers/i-10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1560" y="4797152"/>
            <a:ext cx="1751013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travel72.ru/images/articles/38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75856" y="3429000"/>
            <a:ext cx="17256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http://all-pages.com/img/publications/publication_2546_542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236296" y="1755027"/>
            <a:ext cx="1352104" cy="151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://www.shapito.org/art/gipsy/gipsy5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164288" y="3501008"/>
            <a:ext cx="16684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:\Belorusi[1]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763688" y="1628800"/>
            <a:ext cx="1247775" cy="1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user\Рабочий стол\азербайджан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603781" y="4725144"/>
            <a:ext cx="1736593" cy="130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Documents and Settings\user\Рабочий стол\немцы.jp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4427984" y="4581128"/>
            <a:ext cx="13414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:\ассирийцы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3131840" y="1628800"/>
            <a:ext cx="1143000" cy="177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H:\болгары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6012160" y="4725144"/>
            <a:ext cx="18573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:\Documents and Settings\user\Рабочий стол\поляки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4499992" y="1700808"/>
            <a:ext cx="1539875" cy="178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Documents and Settings\user\Рабочий стол\абхазы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5580112" y="2780928"/>
            <a:ext cx="1851025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ила России - народы России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" y="0"/>
            <a:ext cx="9144000" cy="6669360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9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692696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11560" y="876291"/>
            <a:ext cx="72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Д\з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C3300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: рисунок на тему прочитанного произведения о Мире.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C330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№4">
  <a:themeElements>
    <a:clrScheme name="№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№4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№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№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№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№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№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№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№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№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№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№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№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№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№4</Template>
  <TotalTime>325</TotalTime>
  <Words>304</Words>
  <Application>Microsoft Office PowerPoint</Application>
  <PresentationFormat>Экран (4:3)</PresentationFormat>
  <Paragraphs>36</Paragraphs>
  <Slides>6</Slides>
  <Notes>6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№4</vt:lpstr>
      <vt:lpstr>Великая Россия, Великая Победа!</vt:lpstr>
      <vt:lpstr>Присоединение Крыма к Российской Федерации.</vt:lpstr>
      <vt:lpstr>Присоединение Крыма к Российской Федерации.</vt:lpstr>
      <vt:lpstr>Многонациональный край: столетия сотрудничества и мира.</vt:lpstr>
      <vt:lpstr>Слайд 5</vt:lpstr>
      <vt:lpstr>Слайд 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Customer</dc:creator>
  <cp:lastModifiedBy>1</cp:lastModifiedBy>
  <cp:revision>37</cp:revision>
  <cp:lastPrinted>1601-01-01T00:00:00Z</cp:lastPrinted>
  <dcterms:created xsi:type="dcterms:W3CDTF">2013-03-25T15:37:30Z</dcterms:created>
  <dcterms:modified xsi:type="dcterms:W3CDTF">2015-08-24T20:47:06Z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