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2" r:id="rId2"/>
    <p:sldId id="263" r:id="rId3"/>
    <p:sldId id="264" r:id="rId4"/>
    <p:sldId id="258" r:id="rId5"/>
    <p:sldId id="259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E9BA652-F4CA-4C8C-9ED0-9D8CF2CB836A}" type="datetimeFigureOut">
              <a:rPr lang="ru-RU"/>
              <a:pPr>
                <a:defRPr/>
              </a:pPr>
              <a:t>18.08.2015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C82DB10-5377-4EEC-B6F7-505782BC4B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3210688-0625-4C1D-878C-CEDA4C0D27A3}" type="datetimeFigureOut">
              <a:rPr lang="ru-RU"/>
              <a:pPr>
                <a:defRPr/>
              </a:pPr>
              <a:t>18.08.2015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5B0F182-21EE-4C85-AB36-46C1635881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C4BE9B-40E5-4C7D-9AE3-D719FADE9755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E762D1-40FC-4265-81EB-6F21B34F9336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7394D-4830-4B6D-A38C-96D6A74F7702}" type="datetime1">
              <a:rPr lang="ru-RU"/>
              <a:pPr>
                <a:defRPr/>
              </a:pPr>
              <a:t>18.08.2015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7CFE7-7D99-4897-B878-47A40532AC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3669F-D096-4A61-973B-7E392E4B9D7F}" type="datetime1">
              <a:rPr lang="ru-RU"/>
              <a:pPr>
                <a:defRPr/>
              </a:pPr>
              <a:t>18.08.2015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D9D9C-F7C7-45B8-BBB7-B767B56B0D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BE1CC-2C50-449C-96DB-0A2D5488CC91}" type="datetime1">
              <a:rPr lang="ru-RU"/>
              <a:pPr>
                <a:defRPr/>
              </a:pPr>
              <a:t>18.08.2015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278DF-3DFC-4BA3-9C96-8A528F79BA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E5C33-7869-44A9-942A-99A2CFB80C16}" type="datetime1">
              <a:rPr lang="ru-RU"/>
              <a:pPr>
                <a:defRPr/>
              </a:pPr>
              <a:t>18.08.2015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6613A-8633-4602-B5F5-9F9E4F9A61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14765-F417-4139-AD0C-9358AD8034CA}" type="datetime1">
              <a:rPr lang="ru-RU"/>
              <a:pPr>
                <a:defRPr/>
              </a:pPr>
              <a:t>18.08.2015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F2FE7-B87E-4A44-8FCC-43F97A61BD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B894B-07B1-4EB8-A128-FA9CC1EE38B7}" type="datetime1">
              <a:rPr lang="ru-RU"/>
              <a:pPr>
                <a:defRPr/>
              </a:pPr>
              <a:t>18.08.2015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6A3DB-70FF-4D74-BB8B-8D5CF19BF1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86D96-6EC3-4905-AF0D-BF24D14EA83D}" type="datetime1">
              <a:rPr lang="ru-RU"/>
              <a:pPr>
                <a:defRPr/>
              </a:pPr>
              <a:t>18.08.2015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4D92A-3C7F-490B-BC54-9DB652431D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8FB1E-4E1A-4200-9DE0-C921FF745517}" type="datetime1">
              <a:rPr lang="ru-RU"/>
              <a:pPr>
                <a:defRPr/>
              </a:pPr>
              <a:t>18.08.2015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FBB1F-5173-42D5-A866-1FBD34104D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1AC48-1085-4E16-B2A0-A724CB91ED71}" type="datetime1">
              <a:rPr lang="ru-RU"/>
              <a:pPr>
                <a:defRPr/>
              </a:pPr>
              <a:t>18.08.2015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381CE-3CA1-4B68-A865-7941D21A96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C27BE-7D13-4792-950A-A6161E8E70A5}" type="datetime1">
              <a:rPr lang="ru-RU"/>
              <a:pPr>
                <a:defRPr/>
              </a:pPr>
              <a:t>18.08.2015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05E0E-D486-481E-8A64-AC0D1976A3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9A484-3825-4660-BF05-088BB0B0417C}" type="datetime1">
              <a:rPr lang="ru-RU"/>
              <a:pPr>
                <a:defRPr/>
              </a:pPr>
              <a:t>18.08.2015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DEC2D-9C5B-400B-A1A8-FD698E9730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6F9BEF4-B57F-412B-A1A7-7F59A09B808F}" type="datetime1">
              <a:rPr lang="ru-RU"/>
              <a:pPr>
                <a:defRPr/>
              </a:pPr>
              <a:t>18.08.2015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5DDFBB-F792-4210-8829-783323189D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8" name="Picture 26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-84000"/>
          </a:blip>
          <a:srcRect/>
          <a:stretch>
            <a:fillRect/>
          </a:stretch>
        </p:blipFill>
        <p:spPr bwMode="auto">
          <a:xfrm>
            <a:off x="1187450" y="-127000"/>
            <a:ext cx="6985000" cy="6985000"/>
          </a:xfrm>
          <a:prstGeom prst="rect">
            <a:avLst/>
          </a:prstGeom>
          <a:noFill/>
        </p:spPr>
      </p:pic>
      <p:sp>
        <p:nvSpPr>
          <p:cNvPr id="3099" name="Rectangle 27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7200" dirty="0" smtClean="0"/>
              <a:t>4 ноября</a:t>
            </a:r>
            <a:endParaRPr lang="ru-RU" sz="7200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>
              <a:solidFill>
                <a:schemeClr val="tx1"/>
              </a:solidFill>
              <a:latin typeface="Georgia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История 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возникновения праздника </a:t>
            </a:r>
          </a:p>
          <a:p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3008313" cy="1571774"/>
          </a:xfrm>
        </p:spPr>
        <p:txBody>
          <a:bodyPr/>
          <a:lstStyle/>
          <a:p>
            <a:r>
              <a:rPr lang="ru-RU" sz="1800" i="1" dirty="0">
                <a:latin typeface="Georgia" pitchFamily="18" charset="0"/>
              </a:rPr>
              <a:t>Князь Пожарский во главе ополчения. Хромолитография по картине Т. Крылова. 1910 г.</a:t>
            </a:r>
            <a:r>
              <a:rPr lang="ru-RU" sz="1800" dirty="0">
                <a:latin typeface="Georgia" pitchFamily="18" charset="0"/>
              </a:rPr>
              <a:t> 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idx="1"/>
          </p:nvPr>
        </p:nvSpPr>
        <p:spPr>
          <a:xfrm>
            <a:off x="3575050" y="273050"/>
            <a:ext cx="5111750" cy="6324302"/>
          </a:xfrm>
        </p:spPr>
        <p:txBody>
          <a:bodyPr/>
          <a:lstStyle/>
          <a:p>
            <a:pPr marL="177800" indent="17463">
              <a:buFontTx/>
              <a:buNone/>
            </a:pPr>
            <a:r>
              <a:rPr lang="ru-RU" sz="2800" dirty="0">
                <a:latin typeface="Georgia" pitchFamily="18" charset="0"/>
              </a:rPr>
              <a:t> </a:t>
            </a:r>
            <a:r>
              <a:rPr lang="ru-RU" sz="2800" dirty="0" smtClean="0">
                <a:latin typeface="Georgia" pitchFamily="18" charset="0"/>
              </a:rPr>
              <a:t>В </a:t>
            </a:r>
            <a:r>
              <a:rPr lang="ru-RU" sz="2800" dirty="0">
                <a:latin typeface="Georgia" pitchFamily="18" charset="0"/>
              </a:rPr>
              <a:t>ополчение </a:t>
            </a:r>
            <a:endParaRPr lang="ru-RU" sz="2800" dirty="0" smtClean="0">
              <a:latin typeface="Georgia" pitchFamily="18" charset="0"/>
            </a:endParaRPr>
          </a:p>
          <a:p>
            <a:pPr marL="177800" indent="17463">
              <a:buFontTx/>
              <a:buNone/>
            </a:pPr>
            <a:r>
              <a:rPr lang="ru-RU" sz="2800" dirty="0" smtClean="0">
                <a:latin typeface="Georgia" pitchFamily="18" charset="0"/>
              </a:rPr>
              <a:t>принимались </a:t>
            </a:r>
          </a:p>
          <a:p>
            <a:pPr marL="177800" indent="17463">
              <a:buFontTx/>
              <a:buNone/>
            </a:pPr>
            <a:r>
              <a:rPr lang="ru-RU" sz="2800" dirty="0" smtClean="0">
                <a:latin typeface="Georgia" pitchFamily="18" charset="0"/>
              </a:rPr>
              <a:t>разные </a:t>
            </a:r>
            <a:r>
              <a:rPr lang="ru-RU" sz="2800" dirty="0">
                <a:latin typeface="Georgia" pitchFamily="18" charset="0"/>
              </a:rPr>
              <a:t>люди, </a:t>
            </a:r>
            <a:endParaRPr lang="ru-RU" sz="2800" dirty="0" smtClean="0">
              <a:latin typeface="Georgia" pitchFamily="18" charset="0"/>
            </a:endParaRPr>
          </a:p>
          <a:p>
            <a:pPr marL="177800" indent="17463">
              <a:buFontTx/>
              <a:buNone/>
            </a:pPr>
            <a:r>
              <a:rPr lang="ru-RU" sz="2800" dirty="0" smtClean="0">
                <a:latin typeface="Georgia" pitchFamily="18" charset="0"/>
              </a:rPr>
              <a:t>готовые </a:t>
            </a:r>
            <a:r>
              <a:rPr lang="ru-RU" sz="2800" dirty="0">
                <a:latin typeface="Georgia" pitchFamily="18" charset="0"/>
              </a:rPr>
              <a:t>сражаться за правое </a:t>
            </a:r>
            <a:r>
              <a:rPr lang="ru-RU" sz="2800" dirty="0" smtClean="0">
                <a:latin typeface="Georgia" pitchFamily="18" charset="0"/>
              </a:rPr>
              <a:t>дело«очищения</a:t>
            </a:r>
            <a:r>
              <a:rPr lang="ru-RU" sz="2800" dirty="0">
                <a:latin typeface="Georgia" pitchFamily="18" charset="0"/>
              </a:rPr>
              <a:t>» Москвы от поляков: стрельцы и служилые дворяне, казаки, посадские люди и крестьяне. В начале марта нижегородское ополчение выступило в поход. 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9" name="Picture 5" descr="iv_1612_09_1612-smuta_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3240360" cy="4565129"/>
          </a:xfrm>
          <a:prstGeom prst="rect">
            <a:avLst/>
          </a:prstGeom>
          <a:noFill/>
        </p:spPr>
      </p:pic>
      <p:pic>
        <p:nvPicPr>
          <p:cNvPr id="8" name="Picture 2" descr="1"/>
          <p:cNvPicPr>
            <a:picLocks noChangeAspect="1" noChangeArrowheads="1"/>
          </p:cNvPicPr>
          <p:nvPr/>
        </p:nvPicPr>
        <p:blipFill>
          <a:blip r:embed="rId3" cstate="print">
            <a:lum bright="-6000" contrast="-84000"/>
          </a:blip>
          <a:srcRect/>
          <a:stretch>
            <a:fillRect/>
          </a:stretch>
        </p:blipFill>
        <p:spPr bwMode="auto">
          <a:xfrm>
            <a:off x="7054850" y="0"/>
            <a:ext cx="2089150" cy="2089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104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36662"/>
            <a:ext cx="4464496" cy="50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707088" cy="1084982"/>
          </a:xfrm>
        </p:spPr>
        <p:txBody>
          <a:bodyPr/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Вход Минина и Пожарского в Китай-город</a:t>
            </a:r>
            <a:r>
              <a:rPr 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244280" cy="5832648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Началась осада Кремля. 15 сентября Пожарский послал полякам письмо, убеждая сдаться и общая отпустить на родину весь гарнизон, но осажденные продолжали сопротивление. 22 октября (4 ноября по новому стилю) поляки оставили Китай-город. В этот день Пожарский приказал внести в Москву икону Казанской Божьей  Матери и дал обет построить здесь церковь. </a:t>
            </a:r>
          </a:p>
        </p:txBody>
      </p:sp>
      <p:pic>
        <p:nvPicPr>
          <p:cNvPr id="11" name="Picture 2" descr="1"/>
          <p:cNvPicPr>
            <a:picLocks noChangeAspect="1" noChangeArrowheads="1"/>
          </p:cNvPicPr>
          <p:nvPr/>
        </p:nvPicPr>
        <p:blipFill>
          <a:blip r:embed="rId3" cstate="print">
            <a:lum bright="-6000" contrast="-84000"/>
          </a:blip>
          <a:srcRect/>
          <a:stretch>
            <a:fillRect/>
          </a:stretch>
        </p:blipFill>
        <p:spPr bwMode="auto">
          <a:xfrm>
            <a:off x="0" y="0"/>
            <a:ext cx="2089150" cy="20891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4474840" cy="1162050"/>
          </a:xfrm>
        </p:spPr>
        <p:txBody>
          <a:bodyPr>
            <a:noAutofit/>
          </a:bodyPr>
          <a:lstStyle/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Э.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Лисснер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 Изгнание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польских интервентов из Московского Кремля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5220072" y="1484784"/>
            <a:ext cx="3466728" cy="4968552"/>
          </a:xfrm>
        </p:spPr>
        <p:txBody>
          <a:bodyPr/>
          <a:lstStyle/>
          <a:p>
            <a:pPr algn="ctr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временем остатки польских войск 26 октября, бросая оружие на землю, стали сами выходить из осажденной крепости.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474840" cy="46910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3317" name="Picture 5" descr="iv_1612_01_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4500563" cy="4824536"/>
          </a:xfrm>
          <a:prstGeom prst="rect">
            <a:avLst/>
          </a:prstGeom>
          <a:noFill/>
        </p:spPr>
      </p:pic>
      <p:pic>
        <p:nvPicPr>
          <p:cNvPr id="8" name="Picture 2" descr="1"/>
          <p:cNvPicPr>
            <a:picLocks noChangeAspect="1" noChangeArrowheads="1"/>
          </p:cNvPicPr>
          <p:nvPr/>
        </p:nvPicPr>
        <p:blipFill>
          <a:blip r:embed="rId3" cstate="print">
            <a:lum bright="-6000" contrast="-84000"/>
          </a:blip>
          <a:srcRect/>
          <a:stretch>
            <a:fillRect/>
          </a:stretch>
        </p:blipFill>
        <p:spPr bwMode="auto">
          <a:xfrm>
            <a:off x="7054850" y="260648"/>
            <a:ext cx="2089150" cy="2089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Ирина\My Pictures\ft27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38312" y="1952625"/>
            <a:ext cx="5667375" cy="3714750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907704" y="260350"/>
            <a:ext cx="6861646" cy="1143000"/>
          </a:xfrm>
        </p:spPr>
        <p:txBody>
          <a:bodyPr/>
          <a:lstStyle/>
          <a:p>
            <a:pPr algn="ctr" eaLnBrk="1" hangingPunct="1"/>
            <a:r>
              <a:rPr lang="ru-RU" sz="3200" dirty="0" smtClean="0">
                <a:latin typeface="Georgia" pitchFamily="18" charset="0"/>
              </a:rPr>
              <a:t>Народ встречает освободителей</a:t>
            </a:r>
          </a:p>
        </p:txBody>
      </p:sp>
      <p:pic>
        <p:nvPicPr>
          <p:cNvPr id="4" name="Picture 2" descr="1"/>
          <p:cNvPicPr>
            <a:picLocks noChangeAspect="1" noChangeArrowheads="1"/>
          </p:cNvPicPr>
          <p:nvPr/>
        </p:nvPicPr>
        <p:blipFill>
          <a:blip r:embed="rId3" cstate="print">
            <a:lum bright="-6000" contrast="-84000"/>
          </a:blip>
          <a:srcRect/>
          <a:stretch>
            <a:fillRect/>
          </a:stretch>
        </p:blipFill>
        <p:spPr bwMode="auto">
          <a:xfrm>
            <a:off x="0" y="0"/>
            <a:ext cx="2089150" cy="20891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плака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4249167" cy="6372225"/>
          </a:xfrm>
          <a:prstGeom prst="rect">
            <a:avLst/>
          </a:prstGeom>
          <a:noFill/>
          <a:ln w="76200" cmpd="tri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8435" name="Picture 6" descr="плака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4609207" cy="6372225"/>
          </a:xfrm>
          <a:prstGeom prst="rect">
            <a:avLst/>
          </a:prstGeom>
          <a:noFill/>
          <a:ln w="76200" cmpd="tri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932040" y="197346"/>
            <a:ext cx="3960440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Наталья </a:t>
            </a:r>
            <a:r>
              <a:rPr lang="ru-RU" sz="2000" dirty="0" err="1"/>
              <a:t>Майданик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/>
              <a:t>ДЕНЬ НАРОДНОГО </a:t>
            </a:r>
            <a:r>
              <a:rPr lang="ru-RU" sz="2000" b="1" dirty="0" smtClean="0"/>
              <a:t>ЕДИНСТВА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С историей не спорят, 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С историей живут,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Она объединяет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На подвиг и на </a:t>
            </a:r>
            <a:r>
              <a:rPr lang="ru-RU" sz="2000" dirty="0" smtClean="0"/>
              <a:t>труд</a:t>
            </a:r>
            <a:br>
              <a:rPr lang="ru-RU" sz="2000" dirty="0" smtClean="0"/>
            </a:br>
            <a:r>
              <a:rPr lang="ru-RU" sz="2000" dirty="0"/>
              <a:t>Едино государство,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Когда един народ,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Когда великой силой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Он движется вперед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/>
              <a:t>Врага он побеждает,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Объединившись в бой,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И Русь освобождает,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И жертвует собой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/>
              <a:t>Во славу тех героев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Живем одной судьбой,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Сегодня День единства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Мы празднуем с тобой!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-84000"/>
          </a:blip>
          <a:srcRect/>
          <a:stretch>
            <a:fillRect/>
          </a:stretch>
        </p:blipFill>
        <p:spPr bwMode="auto">
          <a:xfrm>
            <a:off x="0" y="0"/>
            <a:ext cx="2089150" cy="208915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390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0" y="1600200"/>
            <a:ext cx="3275856" cy="470912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Georgia" pitchFamily="18" charset="0"/>
                <a:cs typeface="Times New Roman" pitchFamily="18" charset="0"/>
              </a:rPr>
              <a:t>День воинской славы России — </a:t>
            </a:r>
            <a:r>
              <a:rPr lang="ru-RU" sz="2400" b="1" dirty="0" smtClean="0">
                <a:latin typeface="Georgia" pitchFamily="18" charset="0"/>
                <a:cs typeface="Times New Roman" pitchFamily="18" charset="0"/>
              </a:rPr>
              <a:t>ДЕНЬ НАРОДНОГО ЕДИНСТВА</a:t>
            </a:r>
          </a:p>
          <a:p>
            <a:pPr algn="ctr">
              <a:buNone/>
            </a:pPr>
            <a:r>
              <a:rPr lang="ru-RU" b="1" dirty="0" smtClean="0">
                <a:latin typeface="Georgia" pitchFamily="18" charset="0"/>
                <a:cs typeface="Times New Roman" pitchFamily="18" charset="0"/>
              </a:rPr>
              <a:t>отмечается в нашей стране ежегодно </a:t>
            </a:r>
          </a:p>
          <a:p>
            <a:pPr algn="ctr">
              <a:buNone/>
            </a:pPr>
            <a:r>
              <a:rPr lang="ru-RU" b="1" dirty="0" smtClean="0">
                <a:latin typeface="Georgia" pitchFamily="18" charset="0"/>
                <a:cs typeface="Times New Roman" pitchFamily="18" charset="0"/>
              </a:rPr>
              <a:t>4 ноября, начиная с 2005 года</a:t>
            </a: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7" descr="плакат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0"/>
            <a:ext cx="5724128" cy="6858000"/>
          </a:xfrm>
          <a:prstGeom prst="rect">
            <a:avLst/>
          </a:prstGeom>
          <a:noFill/>
          <a:ln w="76200" cmpd="tri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-84000"/>
          </a:blip>
          <a:srcRect/>
          <a:stretch>
            <a:fillRect/>
          </a:stretch>
        </p:blipFill>
        <p:spPr bwMode="auto">
          <a:xfrm>
            <a:off x="0" y="0"/>
            <a:ext cx="2089150" cy="2089150"/>
          </a:xfrm>
          <a:prstGeom prst="rect">
            <a:avLst/>
          </a:prstGeom>
          <a:noFill/>
        </p:spPr>
      </p:pic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2339975" y="274638"/>
            <a:ext cx="6346825" cy="1143000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Наталья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Майданик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Единство навсегда.</a:t>
            </a:r>
            <a:endParaRPr lang="ru-RU" sz="3200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0" name="Rectangle 4"/>
          <p:cNvSpPr>
            <a:spLocks noGrp="1" noChangeArrowheads="1"/>
          </p:cNvSpPr>
          <p:nvPr>
            <p:ph idx="1"/>
          </p:nvPr>
        </p:nvSpPr>
        <p:spPr>
          <a:xfrm>
            <a:off x="914400" y="1412776"/>
            <a:ext cx="8229600" cy="5184700"/>
          </a:xfrm>
        </p:spPr>
        <p:txBody>
          <a:bodyPr/>
          <a:lstStyle/>
          <a:p>
            <a:pPr algn="ctr">
              <a:lnSpc>
                <a:spcPct val="90000"/>
              </a:lnSpc>
              <a:buNone/>
            </a:pPr>
            <a:endParaRPr lang="ru-RU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Ушли в историю года, </a:t>
            </a:r>
          </a:p>
          <a:p>
            <a:pPr algn="ctr">
              <a:lnSpc>
                <a:spcPct val="90000"/>
              </a:lnSpc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Цари менялись и народы,</a:t>
            </a:r>
          </a:p>
          <a:p>
            <a:pPr algn="ctr">
              <a:lnSpc>
                <a:spcPct val="90000"/>
              </a:lnSpc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Но время смутное, невзгоды</a:t>
            </a:r>
          </a:p>
          <a:p>
            <a:pPr algn="ctr">
              <a:lnSpc>
                <a:spcPct val="90000"/>
              </a:lnSpc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Русь не забудет никогда!</a:t>
            </a:r>
          </a:p>
          <a:p>
            <a:pPr algn="ctr">
              <a:lnSpc>
                <a:spcPct val="90000"/>
              </a:lnSpc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Победой вписана строка,</a:t>
            </a:r>
          </a:p>
          <a:p>
            <a:pPr algn="ctr">
              <a:lnSpc>
                <a:spcPct val="90000"/>
              </a:lnSpc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И славит стих былых героев,</a:t>
            </a:r>
          </a:p>
          <a:p>
            <a:pPr algn="ctr">
              <a:lnSpc>
                <a:spcPct val="90000"/>
              </a:lnSpc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Поверг народ врагов-изгоев,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Обрел свободу на века!</a:t>
            </a:r>
            <a:endParaRPr lang="ru-RU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1143000"/>
          </a:xfrm>
        </p:spPr>
        <p:txBody>
          <a:bodyPr/>
          <a:lstStyle/>
          <a:p>
            <a:r>
              <a:rPr lang="ru-RU" b="1" kern="10" dirty="0" smtClean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/>
            </a:r>
            <a:br>
              <a:rPr lang="ru-RU" b="1" kern="10" dirty="0" smtClean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</a:br>
            <a:r>
              <a:rPr lang="ru-RU" sz="3200" b="1" kern="10" dirty="0" smtClean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Arial"/>
              </a:rPr>
              <a:t>4 ноября - День народного единства</a:t>
            </a:r>
            <a:br>
              <a:rPr lang="ru-RU" sz="3200" b="1" kern="10" dirty="0" smtClean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Arial"/>
              </a:rPr>
            </a:br>
            <a:endParaRPr lang="ru-RU" sz="3200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6" name="Picture 8" descr="памятник Минину и Пожарскому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15616" y="1628800"/>
            <a:ext cx="3171825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На постаменте памятника, стоящего в Москве на Красной площади, начертаны слова: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«Гражданину Минину и князю Пожарскому благодарная Россия».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За что же Россия благодарна этим людям? </a:t>
            </a:r>
          </a:p>
          <a:p>
            <a:pPr algn="ctr">
              <a:buNone/>
            </a:pPr>
            <a:endParaRPr lang="ru-RU" sz="2400" dirty="0" smtClean="0">
              <a:solidFill>
                <a:schemeClr val="tx2"/>
              </a:solidFill>
              <a:latin typeface="Georgia" pitchFamily="18" charset="0"/>
            </a:endParaRP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40A37-FA7F-4A91-A194-40DD9ED66B27}" type="slidenum">
              <a:rPr lang="ru-RU"/>
              <a:pPr>
                <a:defRPr/>
              </a:pPr>
              <a:t>4</a:t>
            </a:fld>
            <a:endParaRPr lang="ru-RU"/>
          </a:p>
        </p:txBody>
      </p:sp>
      <p:pic>
        <p:nvPicPr>
          <p:cNvPr id="11" name="Picture 2" descr="1"/>
          <p:cNvPicPr>
            <a:picLocks noChangeAspect="1" noChangeArrowheads="1"/>
          </p:cNvPicPr>
          <p:nvPr/>
        </p:nvPicPr>
        <p:blipFill>
          <a:blip r:embed="rId3" cstate="print">
            <a:lum bright="-6000" contrast="-84000"/>
          </a:blip>
          <a:srcRect/>
          <a:stretch>
            <a:fillRect/>
          </a:stretch>
        </p:blipFill>
        <p:spPr bwMode="auto">
          <a:xfrm>
            <a:off x="0" y="0"/>
            <a:ext cx="2089150" cy="2089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2" cy="1354162"/>
          </a:xfrm>
        </p:spPr>
        <p:txBody>
          <a:bodyPr/>
          <a:lstStyle/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В эпоху Смутного времени одни правители сменяли других </a:t>
            </a:r>
            <a:b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на русском престоле.</a:t>
            </a:r>
            <a:endParaRPr lang="ru-RU" sz="32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B69140-F06A-429A-999D-7A7228961F3F}" type="slidenum">
              <a:rPr lang="ru-RU"/>
              <a:pPr>
                <a:defRPr/>
              </a:pPr>
              <a:t>5</a:t>
            </a:fld>
            <a:endParaRPr lang="ru-RU"/>
          </a:p>
        </p:txBody>
      </p:sp>
      <p:pic>
        <p:nvPicPr>
          <p:cNvPr id="7" name="Picture 4" descr="смутное время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55576" y="2082006"/>
            <a:ext cx="7416824" cy="4371330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8" name="Picture 2" descr="1"/>
          <p:cNvPicPr>
            <a:picLocks noChangeAspect="1" noChangeArrowheads="1"/>
          </p:cNvPicPr>
          <p:nvPr/>
        </p:nvPicPr>
        <p:blipFill>
          <a:blip r:embed="rId3" cstate="print">
            <a:lum bright="-6000" contrast="-84000"/>
          </a:blip>
          <a:srcRect/>
          <a:stretch>
            <a:fillRect/>
          </a:stretch>
        </p:blipFill>
        <p:spPr bwMode="auto">
          <a:xfrm>
            <a:off x="0" y="0"/>
            <a:ext cx="2089150" cy="2089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611560" y="737320"/>
          <a:ext cx="8229600" cy="612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2103984">
                <a:tc>
                  <a:txBody>
                    <a:bodyPr/>
                    <a:lstStyle/>
                    <a:p>
                      <a:r>
                        <a:rPr lang="ru-RU" sz="2400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Правление</a:t>
                      </a:r>
                      <a:r>
                        <a:rPr lang="ru-RU" sz="2400" i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2400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2400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2400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Бориса Годунова</a:t>
                      </a:r>
                      <a:endParaRPr lang="ru-RU" sz="2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Правление</a:t>
                      </a:r>
                      <a:r>
                        <a:rPr lang="ru-RU" sz="2400" b="1" i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Лжедмитрия</a:t>
                      </a:r>
                      <a:r>
                        <a:rPr lang="ru-RU" sz="2400" b="1" i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Первого </a:t>
                      </a:r>
                      <a:endParaRPr lang="ru-RU" sz="2400" i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Правление</a:t>
                      </a:r>
                      <a:r>
                        <a:rPr lang="ru-RU" sz="24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2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2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Василия</a:t>
                      </a:r>
                      <a:r>
                        <a:rPr lang="ru-RU" sz="24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Шуйского</a:t>
                      </a:r>
                      <a:endParaRPr lang="ru-RU" sz="2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Правление </a:t>
                      </a:r>
                      <a:r>
                        <a:rPr lang="ru-RU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Семибоярщины</a:t>
                      </a:r>
                      <a:endParaRPr lang="ru-RU" sz="20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166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46613A-8633-4602-B5F5-9F9E4F9A616A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7" name="Picture 4" descr="шуйский 2"/>
          <p:cNvPicPr>
            <a:picLocks noChangeAspect="1" noChangeArrowheads="1"/>
          </p:cNvPicPr>
          <p:nvPr/>
        </p:nvPicPr>
        <p:blipFill>
          <a:blip r:embed="rId2" cstate="print"/>
          <a:srcRect l="3705" t="2531" r="3705" b="8437"/>
          <a:stretch>
            <a:fillRect/>
          </a:stretch>
        </p:blipFill>
        <p:spPr bwMode="auto">
          <a:xfrm>
            <a:off x="4716016" y="2204864"/>
            <a:ext cx="2088232" cy="4320480"/>
          </a:xfrm>
          <a:prstGeom prst="rect">
            <a:avLst/>
          </a:prstGeom>
          <a:noFill/>
          <a:ln w="76200" cmpd="tri">
            <a:solidFill>
              <a:srgbClr val="00FFFF"/>
            </a:solidFill>
            <a:miter lim="800000"/>
            <a:headEnd/>
            <a:tailEnd/>
          </a:ln>
        </p:spPr>
      </p:pic>
      <p:pic>
        <p:nvPicPr>
          <p:cNvPr id="8" name="Picture 5" descr="лжедмитрий 1"/>
          <p:cNvPicPr>
            <a:picLocks noChangeAspect="1" noChangeArrowheads="1"/>
          </p:cNvPicPr>
          <p:nvPr/>
        </p:nvPicPr>
        <p:blipFill>
          <a:blip r:embed="rId3" cstate="print"/>
          <a:srcRect l="1845" t="2768" r="1845" b="2768"/>
          <a:stretch>
            <a:fillRect/>
          </a:stretch>
        </p:blipFill>
        <p:spPr bwMode="auto">
          <a:xfrm>
            <a:off x="2483768" y="2204864"/>
            <a:ext cx="2160240" cy="4176464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9" name="Picture 5" descr="goduno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132856"/>
            <a:ext cx="1872208" cy="4392488"/>
          </a:xfrm>
          <a:prstGeom prst="rect">
            <a:avLst/>
          </a:prstGeom>
          <a:noFill/>
          <a:ln w="76200" cmpd="tri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10" name="Picture 4" descr="семибоярщин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2204864"/>
            <a:ext cx="1944465" cy="4392487"/>
          </a:xfrm>
          <a:prstGeom prst="rect">
            <a:avLst/>
          </a:prstGeom>
          <a:noFill/>
          <a:ln w="76200" cmpd="tri">
            <a:solidFill>
              <a:srgbClr val="0000C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497888" cy="17145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200" i="1" dirty="0" smtClean="0">
                <a:latin typeface="Georgia" pitchFamily="18" charset="0"/>
              </a:rPr>
              <a:t>Семибоярщина </a:t>
            </a:r>
            <a:br>
              <a:rPr lang="ru-RU" sz="3200" i="1" dirty="0" smtClean="0">
                <a:latin typeface="Georgia" pitchFamily="18" charset="0"/>
              </a:rPr>
            </a:br>
            <a:r>
              <a:rPr lang="ru-RU" sz="3200" i="1" dirty="0" smtClean="0">
                <a:latin typeface="Georgia" pitchFamily="18" charset="0"/>
              </a:rPr>
              <a:t>тайно впустила в Москву польские войска.</a:t>
            </a:r>
          </a:p>
        </p:txBody>
      </p:sp>
      <p:pic>
        <p:nvPicPr>
          <p:cNvPr id="13315" name="Picture 4" descr="польские войс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2205038"/>
            <a:ext cx="6119813" cy="4392612"/>
          </a:xfrm>
          <a:prstGeom prst="rect">
            <a:avLst/>
          </a:prstGeom>
          <a:noFill/>
          <a:ln w="76200" cmpd="tri">
            <a:solidFill>
              <a:srgbClr val="CC33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i="1" dirty="0"/>
              <a:t>М.И. Песков. Воззвание Минина к нижегородцам в 1611 году. 1861 г</a:t>
            </a:r>
            <a:r>
              <a:rPr lang="ru-RU" sz="1600" dirty="0"/>
              <a:t> 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575050" y="332656"/>
            <a:ext cx="5111750" cy="5793507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Georgia" pitchFamily="18" charset="0"/>
              </a:rPr>
              <a:t>   По совету Минина горожане давали на создание и содержание земской рати треть своего имущества. Сам староста отдал на нужды ополчения не только «всю свою казну», но золотые и серебряные оклады с икон и драгоценности своей жены. </a:t>
            </a:r>
          </a:p>
          <a:p>
            <a:endParaRPr lang="ru-RU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ru-RU" sz="2400" dirty="0"/>
          </a:p>
        </p:txBody>
      </p:sp>
      <p:pic>
        <p:nvPicPr>
          <p:cNvPr id="5125" name="Picture 5" descr="iv_1612_06_1611-smuta_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57400"/>
            <a:ext cx="3527673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301625"/>
            <a:ext cx="7558087" cy="1462088"/>
          </a:xfrm>
        </p:spPr>
        <p:txBody>
          <a:bodyPr/>
          <a:lstStyle/>
          <a:p>
            <a:r>
              <a:rPr lang="ru-RU" sz="2800" i="1" dirty="0"/>
              <a:t/>
            </a:r>
            <a:br>
              <a:rPr lang="ru-RU" sz="2800" i="1" dirty="0"/>
            </a:br>
            <a:endParaRPr lang="ru-RU" sz="2800" i="1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50825" y="332656"/>
            <a:ext cx="5329287" cy="6192688"/>
          </a:xfrm>
        </p:spPr>
        <p:txBody>
          <a:bodyPr/>
          <a:lstStyle/>
          <a:p>
            <a:pPr algn="r">
              <a:buFontTx/>
              <a:buNone/>
            </a:pPr>
            <a:r>
              <a:rPr lang="ru-RU" sz="2400" dirty="0">
                <a:latin typeface="Georgia" pitchFamily="18" charset="0"/>
              </a:rPr>
              <a:t>Нижегородцы облекли </a:t>
            </a:r>
            <a:endParaRPr lang="ru-RU" sz="2400" dirty="0" smtClean="0">
              <a:latin typeface="Georgia" pitchFamily="18" charset="0"/>
            </a:endParaRPr>
          </a:p>
          <a:p>
            <a:pPr algn="r">
              <a:buFontTx/>
              <a:buNone/>
            </a:pPr>
            <a:r>
              <a:rPr lang="ru-RU" sz="2400" dirty="0" smtClean="0">
                <a:latin typeface="Georgia" pitchFamily="18" charset="0"/>
              </a:rPr>
              <a:t>Кузьму </a:t>
            </a:r>
            <a:r>
              <a:rPr lang="ru-RU" sz="2400" dirty="0">
                <a:latin typeface="Georgia" pitchFamily="18" charset="0"/>
              </a:rPr>
              <a:t>Минина званием «выборного человека всею землею». Созданный </a:t>
            </a:r>
            <a:endParaRPr lang="ru-RU" sz="2400" dirty="0" smtClean="0">
              <a:latin typeface="Georgia" pitchFamily="18" charset="0"/>
            </a:endParaRPr>
          </a:p>
          <a:p>
            <a:pPr algn="r">
              <a:buFontTx/>
              <a:buNone/>
            </a:pPr>
            <a:r>
              <a:rPr lang="ru-RU" sz="2400" dirty="0" smtClean="0">
                <a:latin typeface="Georgia" pitchFamily="18" charset="0"/>
              </a:rPr>
              <a:t>в </a:t>
            </a:r>
            <a:r>
              <a:rPr lang="ru-RU" sz="2400" dirty="0">
                <a:latin typeface="Georgia" pitchFamily="18" charset="0"/>
              </a:rPr>
              <a:t>городе «Совет всея земли» по сути дела стал временным правительством. По совету Минина на должность главного (первого) воеводы ополчения был приглашен «худородный» князь Дмитрий Михайлович </a:t>
            </a:r>
            <a:r>
              <a:rPr lang="ru-RU" sz="2400" dirty="0" smtClean="0">
                <a:latin typeface="Georgia" pitchFamily="18" charset="0"/>
              </a:rPr>
              <a:t>Пожарский. </a:t>
            </a:r>
          </a:p>
          <a:p>
            <a:pPr algn="r">
              <a:buFontTx/>
              <a:buNone/>
            </a:pPr>
            <a:r>
              <a:rPr lang="ru-RU" sz="2400" dirty="0" smtClean="0">
                <a:latin typeface="Georgia" pitchFamily="18" charset="0"/>
              </a:rPr>
              <a:t>Так </a:t>
            </a:r>
            <a:r>
              <a:rPr lang="ru-RU" sz="2400" dirty="0">
                <a:latin typeface="Georgia" pitchFamily="18" charset="0"/>
              </a:rPr>
              <a:t>эти два человека, избранные народом, стали во главе нижегородского ополчения</a:t>
            </a:r>
            <a:r>
              <a:rPr lang="ru-RU" sz="2000" dirty="0"/>
              <a:t>. 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580112" y="1981200"/>
            <a:ext cx="2878088" cy="4114800"/>
          </a:xfrm>
        </p:spPr>
        <p:txBody>
          <a:bodyPr/>
          <a:lstStyle/>
          <a:p>
            <a:endParaRPr lang="ru-RU" sz="1800" i="1" dirty="0"/>
          </a:p>
        </p:txBody>
      </p:sp>
      <p:pic>
        <p:nvPicPr>
          <p:cNvPr id="9221" name="Picture 5" descr="iv_1612_02_pojarsky_min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548680"/>
            <a:ext cx="3311525" cy="6048673"/>
          </a:xfrm>
          <a:prstGeom prst="rect">
            <a:avLst/>
          </a:prstGeom>
          <a:noFill/>
        </p:spPr>
      </p:pic>
      <p:pic>
        <p:nvPicPr>
          <p:cNvPr id="6" name="Picture 2" descr="1"/>
          <p:cNvPicPr>
            <a:picLocks noChangeAspect="1" noChangeArrowheads="1"/>
          </p:cNvPicPr>
          <p:nvPr/>
        </p:nvPicPr>
        <p:blipFill>
          <a:blip r:embed="rId3" cstate="print">
            <a:lum bright="-6000" contrast="-84000"/>
          </a:blip>
          <a:srcRect/>
          <a:stretch>
            <a:fillRect/>
          </a:stretch>
        </p:blipFill>
        <p:spPr bwMode="auto">
          <a:xfrm>
            <a:off x="0" y="0"/>
            <a:ext cx="2089150" cy="2089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История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</TotalTime>
  <Words>377</Words>
  <Application>Microsoft Office PowerPoint</Application>
  <PresentationFormat>Экран (4:3)</PresentationFormat>
  <Paragraphs>49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История 1</vt:lpstr>
      <vt:lpstr>4 ноября</vt:lpstr>
      <vt:lpstr>Слайд 2</vt:lpstr>
      <vt:lpstr>Наталья Майданик.  Единство навсегда.</vt:lpstr>
      <vt:lpstr> 4 ноября - День народного единства </vt:lpstr>
      <vt:lpstr>В эпоху Смутного времени одни правители сменяли других  на русском престоле.</vt:lpstr>
      <vt:lpstr>Слайд 6</vt:lpstr>
      <vt:lpstr>Семибоярщина  тайно впустила в Москву польские войска.</vt:lpstr>
      <vt:lpstr>М.И. Песков. Воззвание Минина к нижегородцам в 1611 году. 1861 г </vt:lpstr>
      <vt:lpstr> </vt:lpstr>
      <vt:lpstr>Князь Пожарский во главе ополчения. Хромолитография по картине Т. Крылова. 1910 г. </vt:lpstr>
      <vt:lpstr>Вход Минина и Пожарского в Китай-город </vt:lpstr>
      <vt:lpstr>Э. Лисснер. Изгнание польских интервентов из Московского Кремля </vt:lpstr>
      <vt:lpstr>Народ встречает освободителей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 ноября</dc:title>
  <dc:subject>Шаблоны презентаций</dc:subject>
  <dc:creator>M.Video</dc:creator>
  <cp:keywords>http:/aida.ucoz.ru</cp:keywords>
  <dc:description>http://aida.ucoz.ru</dc:description>
  <cp:lastModifiedBy>M.Video</cp:lastModifiedBy>
  <cp:revision>2</cp:revision>
  <dcterms:created xsi:type="dcterms:W3CDTF">2015-08-18T14:43:08Z</dcterms:created>
  <dcterms:modified xsi:type="dcterms:W3CDTF">2015-08-18T19:45:15Z</dcterms:modified>
</cp:coreProperties>
</file>