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527FECC-B21D-487F-8F2D-C2F9E23F2598}" type="datetimeFigureOut">
              <a:rPr lang="ru-RU" smtClean="0"/>
              <a:pPr/>
              <a:t>19.08.2015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607C0B-A72D-4B30-80A7-39DA337A61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www.rodina-portal.ru/files/traditions/.thumbs/9296a880937cf77b090010802bd62f5a_250_0_0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im2-tub-ru.yandex.net/i?id=b9097316878b226c8ce8955370e99bc3-135-144&amp;n=2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im0-tub-ru.yandex.net/i?id=013d5de8f785a05d8d3b0888765e310d-129-144&amp;n=21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2800" dirty="0" smtClean="0"/>
              <a:t> Моя малая родина.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4000" dirty="0" smtClean="0"/>
              <a:t>Выполнила </a:t>
            </a:r>
            <a:r>
              <a:rPr lang="ru-RU" sz="4000" dirty="0" smtClean="0"/>
              <a:t>:   Учитель английского языка МБОУ «</a:t>
            </a:r>
            <a:r>
              <a:rPr lang="ru-RU" sz="4000" dirty="0" err="1" smtClean="0"/>
              <a:t>Высокогорская</a:t>
            </a:r>
            <a:r>
              <a:rPr lang="ru-RU" sz="4000" dirty="0" smtClean="0"/>
              <a:t> СОШ№2»                                     </a:t>
            </a:r>
            <a:r>
              <a:rPr lang="ru-RU" sz="4000" dirty="0" err="1" smtClean="0"/>
              <a:t>Самигуллина</a:t>
            </a:r>
            <a:r>
              <a:rPr lang="ru-RU" sz="4000" dirty="0" smtClean="0"/>
              <a:t> </a:t>
            </a:r>
            <a:r>
              <a:rPr lang="ru-RU" sz="4000" dirty="0" err="1" smtClean="0"/>
              <a:t>Эндже</a:t>
            </a:r>
            <a:r>
              <a:rPr lang="ru-RU" sz="4000" dirty="0" smtClean="0"/>
              <a:t> </a:t>
            </a:r>
            <a:r>
              <a:rPr lang="ru-RU" sz="4000" dirty="0" err="1" smtClean="0"/>
              <a:t>Халфиевна</a:t>
            </a:r>
            <a:endParaRPr lang="en-US" sz="4000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Еще в 921 году христианской эры его описал в своих трудах знаменитый исследователь Ибн </a:t>
            </a:r>
            <a:r>
              <a:rPr lang="ru-RU" dirty="0" err="1" smtClean="0"/>
              <a:t>Фадлан</a:t>
            </a:r>
            <a:r>
              <a:rPr lang="ru-RU" dirty="0" smtClean="0"/>
              <a:t>, прибывший в Булгар в качестве посла из Багдада. Также в </a:t>
            </a:r>
            <a:r>
              <a:rPr lang="ru-RU" dirty="0" err="1" smtClean="0"/>
              <a:t>Алькеевском</a:t>
            </a:r>
            <a:r>
              <a:rPr lang="ru-RU" dirty="0" smtClean="0"/>
              <a:t> районе Татарстана учёными был обнаружен надгробный камень булгарского периода, надпись на котором гласила, что усопшая почила в 1120 году в день Сабантуя.</a:t>
            </a:r>
          </a:p>
          <a:p>
            <a:r>
              <a:rPr lang="ru-RU" dirty="0" smtClean="0"/>
              <a:t>Первоначальная цель обряда, вероятно, заключалась в задабривании духов плодородия с тем, чтобы благоприятствовать хорошему урожаю в новом году.</a:t>
            </a:r>
          </a:p>
          <a:p>
            <a:r>
              <a:rPr lang="ru-RU" dirty="0" smtClean="0"/>
              <a:t>С изменением хозяйственного уклада жизни магические обряды теряли смысл, но многие из них продолжали бытовать уже как народные увеселения и праздники. Так случилось и с сабантуем.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XIX веке Сабантуй был уже просто веселым народным праздником, который знаменовал начало очень сложных, трудоемких сельскохозяйственных работ. Только в отдельных местах сохранились пережиточные обряды, указывающие на первоначальную связь сабантуя с религиозными поверьями.</a:t>
            </a:r>
          </a:p>
          <a:p>
            <a:r>
              <a:rPr lang="ru-RU" dirty="0" smtClean="0"/>
              <a:t>Исследования последних лет показывают, что Сабантуй состоял из чередования обрядов, которые совершались ранней весной — с первого таяния снега до начала сева. Бытовал этот праздник в большинстве деревень казанских татар и </a:t>
            </a:r>
            <a:r>
              <a:rPr lang="ru-RU" dirty="0" err="1" smtClean="0"/>
              <a:t>татар-кряшен</a:t>
            </a:r>
            <a:r>
              <a:rPr lang="ru-RU" dirty="0" smtClean="0"/>
              <a:t> (крещёные татары). В деревнях татар-мишарей (нижегородские татары) сабантуй не проводили, хотя отдельные весенние обряды, входящие в него, встречались и там (сбор детьми крашеных яиц, игры с яйцами и др.) В проведении его наблюдались локальные различия, вызванные наличием или отсутствием отдельных обрядов.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Празднуют Сабантуй, как в республиках, где проживает большое количество мусульман, так и в центральных регионах России.</a:t>
            </a:r>
          </a:p>
          <a:p>
            <a:r>
              <a:rPr lang="ru-RU" dirty="0" smtClean="0"/>
              <a:t>Вот как, например, праздновали Сабантуй  в Высокой Горе в этом году.</a:t>
            </a:r>
          </a:p>
          <a:p>
            <a:r>
              <a:rPr lang="ru-RU" b="1" i="1" dirty="0" smtClean="0"/>
              <a:t>По сложившейся традиции районный Сабантуй прошел на стадионе районного центра Высокая Гора, а конные скачки состоялись на ипподроме в </a:t>
            </a:r>
            <a:r>
              <a:rPr lang="ru-RU" b="1" i="1" dirty="0" err="1" smtClean="0"/>
              <a:t>Усадах</a:t>
            </a:r>
            <a:r>
              <a:rPr lang="ru-RU" b="1" i="1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Начался праздник с выхода на майдан лучших гармонистов района и участников художественной самодеятельности сельских домов культуры. Поздравить </a:t>
            </a:r>
            <a:r>
              <a:rPr lang="ru-RU" dirty="0" err="1" smtClean="0"/>
              <a:t>высокогорцев</a:t>
            </a:r>
            <a:r>
              <a:rPr lang="ru-RU" dirty="0" smtClean="0"/>
              <a:t> приехала уполномоченный по правам человека в Республике Татарстан </a:t>
            </a:r>
            <a:r>
              <a:rPr lang="ru-RU" dirty="0" err="1" smtClean="0"/>
              <a:t>Сария</a:t>
            </a:r>
            <a:r>
              <a:rPr lang="ru-RU" dirty="0" smtClean="0"/>
              <a:t> </a:t>
            </a:r>
            <a:r>
              <a:rPr lang="ru-RU" dirty="0" err="1" smtClean="0"/>
              <a:t>Сабурская</a:t>
            </a:r>
            <a:r>
              <a:rPr lang="ru-RU" dirty="0" smtClean="0"/>
              <a:t>. Она зачитала обращение Президента Татарстана Рустама </a:t>
            </a:r>
            <a:r>
              <a:rPr lang="ru-RU" dirty="0" err="1" smtClean="0"/>
              <a:t>Минниханова</a:t>
            </a:r>
            <a:r>
              <a:rPr lang="ru-RU" dirty="0" smtClean="0"/>
              <a:t> жителям республики по случаю проведения праздника Сабантуй. Глава района, секретарь </a:t>
            </a:r>
            <a:r>
              <a:rPr lang="ru-RU" dirty="0" err="1" smtClean="0"/>
              <a:t>Высокогорского</a:t>
            </a:r>
            <a:r>
              <a:rPr lang="ru-RU" dirty="0" smtClean="0"/>
              <a:t> местного отделения партии «Единая Россия» тепло поздравил жителей и гостей района с любимым народным праздником. Торжественная часть стала своеобразным слетом передовиков производства. Сначала были отмечены непосредственные виновники праздника плуга – работники сельского хозяйства. На майдан пригласили лучших: комбайнера, тракториста, доярку, экономиста. Отметили и руководителей сельхозпредприятий. Также поздравили ветеранов и отметили лучших по профессии представителей предприятий и организаций района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связи с Годом культуры ТРО ВПП «Единая Россия» решило оказать поддержку одному из сельских домов культуры нашего района – </a:t>
            </a:r>
            <a:r>
              <a:rPr lang="ru-RU" dirty="0" err="1" smtClean="0"/>
              <a:t>Чепчуговскому</a:t>
            </a:r>
            <a:r>
              <a:rPr lang="ru-RU" dirty="0" smtClean="0"/>
              <a:t>. Директору СДК Галине </a:t>
            </a:r>
            <a:r>
              <a:rPr lang="ru-RU" dirty="0" err="1" smtClean="0"/>
              <a:t>Логаниной</a:t>
            </a:r>
            <a:r>
              <a:rPr lang="ru-RU" dirty="0" smtClean="0"/>
              <a:t>, которая является секретарем </a:t>
            </a:r>
            <a:r>
              <a:rPr lang="ru-RU" dirty="0" err="1" smtClean="0"/>
              <a:t>Чепчуговского</a:t>
            </a:r>
            <a:r>
              <a:rPr lang="ru-RU" dirty="0" smtClean="0"/>
              <a:t> </a:t>
            </a:r>
            <a:r>
              <a:rPr lang="ru-RU" dirty="0" err="1" smtClean="0"/>
              <a:t>первичноо</a:t>
            </a:r>
            <a:r>
              <a:rPr lang="ru-RU" dirty="0" smtClean="0"/>
              <a:t> отделения партии «Единая Россия», был вручен сертификат на получение теннисного стола.      Украсили праздник парашютисты, приземлившиеся прямо на стадионе. Весь день звучали песни, играла бодрая музыка. Все желающие принимали участие в народных играх. Множество развлечений было предложено для маленьких детей. Борьба шла на двух коврах. Болельщики с нетерпением ждали, кто станет главным батыром. Как и в прошлом году звание абсолютного батыра завоевал Ильдар </a:t>
            </a:r>
            <a:r>
              <a:rPr lang="ru-RU" dirty="0" err="1" smtClean="0"/>
              <a:t>Абасов</a:t>
            </a:r>
            <a:r>
              <a:rPr lang="ru-RU" dirty="0" smtClean="0"/>
              <a:t>. Кроме традиционного барана и ленты чемпиона ему был вручен автомобиль. Такой подарок сделал депутат Государственного совета РТ от партии «Единая Россия», генеральный директор ООО «Газпром </a:t>
            </a:r>
            <a:r>
              <a:rPr lang="ru-RU" dirty="0" err="1" smtClean="0"/>
              <a:t>трансгаз</a:t>
            </a:r>
            <a:r>
              <a:rPr lang="ru-RU" dirty="0" smtClean="0"/>
              <a:t> Казань» </a:t>
            </a:r>
            <a:r>
              <a:rPr lang="ru-RU" dirty="0" err="1" smtClean="0"/>
              <a:t>Рафкат</a:t>
            </a:r>
            <a:r>
              <a:rPr lang="ru-RU" dirty="0" smtClean="0"/>
              <a:t> </a:t>
            </a:r>
            <a:r>
              <a:rPr lang="ru-RU" dirty="0" err="1" smtClean="0"/>
              <a:t>Кантюков</a:t>
            </a:r>
            <a:r>
              <a:rPr lang="ru-RU" dirty="0" smtClean="0"/>
              <a:t>. Его помощник </a:t>
            </a:r>
            <a:r>
              <a:rPr lang="ru-RU" dirty="0" err="1" smtClean="0"/>
              <a:t>Гузаль</a:t>
            </a:r>
            <a:r>
              <a:rPr lang="ru-RU" dirty="0" smtClean="0"/>
              <a:t> Минкина передала «Ладу Гранту» чемпиону районного Сабантуя.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-217652"/>
            <a:ext cx="5049780" cy="89250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rgbClr val="484848"/>
                </a:solidFill>
                <a:effectLst/>
                <a:latin typeface="Trebuchet MS" pitchFamily="34" charset="0"/>
                <a:cs typeface="Times New Roman" pitchFamily="18" charset="0"/>
              </a:rPr>
              <a:t>                 Праздник Сабантуй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</a:t>
            </a:r>
          </a:p>
        </p:txBody>
      </p:sp>
      <p:pic>
        <p:nvPicPr>
          <p:cNvPr id="22529" name="Picture 1" descr="Сабантуй 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931886" y="3069772"/>
            <a:ext cx="2381250" cy="1571625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779912" y="17008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спасибо!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Chrysanthemu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</p:txBody>
      </p:sp>
      <p:pic>
        <p:nvPicPr>
          <p:cNvPr id="8198" name="Picture 6" descr="http://im2-tub-ru.yandex.net/i?id=b9097316878b226c8ce8955370e99bc3-135-144&amp;n=21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987824" y="2708920"/>
            <a:ext cx="2143125" cy="1428750"/>
          </a:xfrm>
          <a:prstGeom prst="rect">
            <a:avLst/>
          </a:prstGeom>
          <a:noFill/>
        </p:spPr>
      </p:pic>
      <p:pic>
        <p:nvPicPr>
          <p:cNvPr id="8197" name="Picture 5" descr="http://im0-tub-ru.yandex.net/i?id=013d5de8f785a05d8d3b0888765e310d-129-144&amp;n=21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971600" y="4077072"/>
            <a:ext cx="1905000" cy="1428750"/>
          </a:xfrm>
          <a:prstGeom prst="rect">
            <a:avLst/>
          </a:prstGeom>
          <a:noFill/>
        </p:spPr>
      </p:pic>
      <p:sp>
        <p:nvSpPr>
          <p:cNvPr id="8196" name="AutoShape 4" descr="Коттедж.Высокогорский район ,трасса М-7 с.Макаровка (3 200 000 руб. - Объявление"/>
          <p:cNvSpPr>
            <a:spLocks noChangeAspect="1" noChangeArrowheads="1"/>
          </p:cNvSpPr>
          <p:nvPr/>
        </p:nvSpPr>
        <p:spPr bwMode="auto">
          <a:xfrm>
            <a:off x="0" y="37719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5" name="AutoShape 3" descr="Коттедж.Высокогорский район ,трасса М-7 с.Макаровка (3 200 000 руб. - Объявление"/>
          <p:cNvSpPr>
            <a:spLocks noChangeAspect="1" noChangeArrowheads="1"/>
          </p:cNvSpPr>
          <p:nvPr/>
        </p:nvSpPr>
        <p:spPr bwMode="auto">
          <a:xfrm>
            <a:off x="0" y="40767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4" name="AutoShape 2" descr="Коттедж.Высокогорский район ,трасса М-7 с.Макаровка (3 200 000 руб. - Объявление"/>
          <p:cNvSpPr>
            <a:spLocks noChangeAspect="1" noChangeArrowheads="1"/>
          </p:cNvSpPr>
          <p:nvPr/>
        </p:nvSpPr>
        <p:spPr bwMode="auto">
          <a:xfrm>
            <a:off x="0" y="43815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    </a:t>
            </a:r>
            <a:endParaRPr lang="ru-RU" dirty="0"/>
          </a:p>
        </p:txBody>
      </p:sp>
      <p:sp>
        <p:nvSpPr>
          <p:cNvPr id="8193" name="AutoShape 1" descr="Коттедж.Высокогорский район ,трасса М-7 с.Макаровка (3 200 000 руб. - Объявление"/>
          <p:cNvSpPr>
            <a:spLocks noChangeAspect="1" noChangeArrowheads="1"/>
          </p:cNvSpPr>
          <p:nvPr/>
        </p:nvSpPr>
        <p:spPr bwMode="auto">
          <a:xfrm>
            <a:off x="0" y="46863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4409301"/>
            <a:ext cx="18473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4867989"/>
            <a:ext cx="2199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5" descr="http://im0-tub-ru.yandex.net/i?id=013d5de8f785a05d8d3b0888765e310d-129-144&amp;n=21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1124000" y="12513418"/>
            <a:ext cx="19050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Что мы Родиной зовем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Что мы Родиной зовём? Дом, в котором мы живём!»</a:t>
            </a:r>
          </a:p>
          <a:p>
            <a:r>
              <a:rPr lang="ru-RU" dirty="0" smtClean="0"/>
              <a:t>Дорогие ребята! Вы родились в стране, которая называется Россией! Вы – россияне! Россия – огромная страна! Привольно раскинулась она от снегов и льдов Крайнего Севера до южных морей. Есть у нас высокие горы, полноводные реки, глубокие озёра, густые леса и бескрайние степи. Есть и маленькие речки, светлые берёзовые рощицы, солнечные полянки, овражки, болота и поля. Россия располагается сразу и в Европе и в Азии.</a:t>
            </a:r>
          </a:p>
          <a:p>
            <a:r>
              <a:rPr lang="ru-RU" dirty="0" smtClean="0"/>
              <a:t>Вопросы:</a:t>
            </a:r>
          </a:p>
          <a:p>
            <a:r>
              <a:rPr lang="ru-RU" dirty="0" smtClean="0"/>
              <a:t>1. В какой стране вы родились? </a:t>
            </a:r>
            <a:br>
              <a:rPr lang="ru-RU" dirty="0" smtClean="0"/>
            </a:br>
            <a:r>
              <a:rPr lang="ru-RU" dirty="0" smtClean="0"/>
              <a:t>2. Гражданином какой страны вы являетесь? </a:t>
            </a:r>
            <a:br>
              <a:rPr lang="ru-RU" dirty="0" smtClean="0"/>
            </a:br>
            <a:r>
              <a:rPr lang="ru-RU" dirty="0" smtClean="0"/>
              <a:t>3. Знаете ли вы столицу России? </a:t>
            </a:r>
            <a:br>
              <a:rPr lang="ru-RU" dirty="0" smtClean="0"/>
            </a:br>
            <a:r>
              <a:rPr lang="ru-RU" dirty="0" smtClean="0"/>
              <a:t>4. В каком  селе мы живём? Конечно же все вы знаете ответы на эти вопросы.</a:t>
            </a:r>
          </a:p>
          <a:p>
            <a:r>
              <a:rPr lang="ru-RU" dirty="0" smtClean="0"/>
              <a:t>Мы гордимся нашей великой Родиной, её природой, её трудолюбивыми и талантливыми людьми. Но у каждого из нас есть своя Малая Родина – тот уголок земли, где вы родились, где прошло ваше детство, где живут ваши родители и друзья, где находится ваш родной дом. Для кого-то малая родина – небольшой посёлок или деревенька, для других – городская улица и уютный зелёный дворик с качелями, песочницей и деревянной горкой. </a:t>
            </a:r>
            <a:br>
              <a:rPr lang="ru-RU" dirty="0" smtClean="0"/>
            </a:br>
            <a:r>
              <a:rPr lang="ru-RU" dirty="0" smtClean="0"/>
              <a:t>Словом, малая Родина у каждого своя!</a:t>
            </a:r>
          </a:p>
          <a:p>
            <a:r>
              <a:rPr lang="ru-RU" dirty="0" smtClean="0"/>
              <a:t>Малая Родина.                                                             </a:t>
            </a:r>
          </a:p>
          <a:p>
            <a:r>
              <a:rPr lang="ru-RU" dirty="0" smtClean="0"/>
              <a:t>Малая Родина –Островок земли.                                                                 </a:t>
            </a:r>
            <a:br>
              <a:rPr lang="ru-RU" dirty="0" smtClean="0"/>
            </a:br>
            <a:r>
              <a:rPr lang="ru-RU" dirty="0" smtClean="0"/>
              <a:t>Под окном смородина, </a:t>
            </a:r>
            <a:br>
              <a:rPr lang="ru-RU" dirty="0" smtClean="0"/>
            </a:br>
            <a:r>
              <a:rPr lang="ru-RU" dirty="0" smtClean="0"/>
              <a:t>Вишни расцвели.</a:t>
            </a:r>
          </a:p>
          <a:p>
            <a:r>
              <a:rPr lang="ru-RU" dirty="0" smtClean="0"/>
              <a:t>Яблоня кудрявая, </a:t>
            </a:r>
            <a:br>
              <a:rPr lang="ru-RU" dirty="0" smtClean="0"/>
            </a:br>
            <a:r>
              <a:rPr lang="ru-RU" dirty="0" smtClean="0"/>
              <a:t>А под ней скамья – </a:t>
            </a:r>
            <a:br>
              <a:rPr lang="ru-RU" dirty="0" smtClean="0"/>
            </a:br>
            <a:r>
              <a:rPr lang="ru-RU" dirty="0" smtClean="0"/>
              <a:t>Ласковая малая </a:t>
            </a:r>
            <a:br>
              <a:rPr lang="ru-RU" dirty="0" smtClean="0"/>
            </a:br>
            <a:r>
              <a:rPr lang="ru-RU" dirty="0" smtClean="0"/>
              <a:t>Родина моя!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Высокогорский</a:t>
            </a:r>
            <a:r>
              <a:rPr lang="ru-RU" dirty="0" smtClean="0"/>
              <a:t> район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   </a:t>
            </a:r>
            <a:r>
              <a:rPr lang="ru-RU" b="1" dirty="0" err="1" smtClean="0"/>
              <a:t>Высокогорский</a:t>
            </a:r>
            <a:r>
              <a:rPr lang="ru-RU" b="1" dirty="0" smtClean="0"/>
              <a:t> муниципальный район – один из самых больших районов Республики Татарстан.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Образованный в 1935 году, он стал регионом с высокоразвитым сельским хозяйством и современной промышленностью. Район расположен в северо-западной части республики и граничит с землями г.Казани, с </a:t>
            </a:r>
            <a:r>
              <a:rPr lang="ru-RU" b="1" dirty="0" err="1" smtClean="0"/>
              <a:t>Зеленодольским</a:t>
            </a:r>
            <a:r>
              <a:rPr lang="ru-RU" b="1" dirty="0" smtClean="0"/>
              <a:t>, Арским, </a:t>
            </a:r>
            <a:r>
              <a:rPr lang="ru-RU" b="1" dirty="0" err="1" smtClean="0"/>
              <a:t>Атнинским</a:t>
            </a:r>
            <a:r>
              <a:rPr lang="ru-RU" b="1" dirty="0" smtClean="0"/>
              <a:t>, </a:t>
            </a:r>
            <a:r>
              <a:rPr lang="ru-RU" b="1" dirty="0" err="1" smtClean="0"/>
              <a:t>Пестречинским</a:t>
            </a:r>
            <a:r>
              <a:rPr lang="ru-RU" b="1" dirty="0" smtClean="0"/>
              <a:t> районами и с землями Республики Марий Эл. Административным центром является поселок </a:t>
            </a:r>
            <a:r>
              <a:rPr lang="ru-RU" b="1" dirty="0" err="1" smtClean="0"/>
              <a:t>ж.д.ст.Высокая</a:t>
            </a:r>
            <a:r>
              <a:rPr lang="ru-RU" b="1" dirty="0" smtClean="0"/>
              <a:t> Гора.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Выгодное географическое положение, обеспеченность природными трудовыми ресурсами, хорошо развитая транспортная сеть – составляющие устойчивого экономического положения района.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accent3"/>
                </a:solidFill>
              </a:rPr>
              <a:t>      население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/>
              <a:t>   </a:t>
            </a:r>
            <a:r>
              <a:rPr lang="ru-RU" b="1" dirty="0" smtClean="0"/>
              <a:t> </a:t>
            </a:r>
            <a:br>
              <a:rPr lang="ru-RU" b="1" dirty="0" smtClean="0"/>
            </a:br>
            <a:r>
              <a:rPr lang="ru-RU" b="1" dirty="0" smtClean="0"/>
              <a:t>На территории района 29 сельских поселений, которые объединяют 126 населенных пункта, 14409 хозяйств, где проживают 42901 человек, из них 64% татар, 34% русских и 2% других национальностей. Численность экономически активного населения района 22900 человек, из них численность работающих составляет 12100 человек. Количество пенсионеров 12059. Общее количество субъектов малого предпринимательства, зарегистрированных в муниципальном районе составляет 1642, из них индивидуальных предпринимателей 960 человек. 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   образование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     Образование </a:t>
            </a:r>
            <a:br>
              <a:rPr lang="ru-RU" b="1" dirty="0" smtClean="0"/>
            </a:br>
            <a:r>
              <a:rPr lang="ru-RU" b="1" dirty="0" smtClean="0"/>
              <a:t>В районе имеется 49 школ, 35 детских садов, в них более 6000 детей школьного и дошкольного возраста, функционирует учреждение среднего профессионального образования – ГБОУ НПО профессиональное училище №70; 2 больницы, 5 амбулаторий и 47 </a:t>
            </a:r>
            <a:r>
              <a:rPr lang="ru-RU" b="1" dirty="0" err="1" smtClean="0"/>
              <a:t>ФАПов</a:t>
            </a:r>
            <a:r>
              <a:rPr lang="ru-RU" b="1" dirty="0" smtClean="0"/>
              <a:t> с общей численностью медперсонала 496 человек; 52 клубных учреждений, районный Дом культуры, 2 музея, 44 библиотек.                                                                                                                   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Спорт, туризм 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br>
              <a:rPr lang="ru-RU" b="1" dirty="0" smtClean="0"/>
            </a:br>
            <a:r>
              <a:rPr lang="ru-RU" b="1" dirty="0" smtClean="0"/>
              <a:t>Высокая Гора в последнее время приобретает и славу спортивного района. Здесь находятся два современных автодрома: «Высокая Гора» и «</a:t>
            </a:r>
            <a:r>
              <a:rPr lang="ru-RU" b="1" dirty="0" err="1" smtClean="0"/>
              <a:t>Усады</a:t>
            </a:r>
            <a:r>
              <a:rPr lang="ru-RU" b="1" dirty="0" smtClean="0"/>
              <a:t>». Любители горнолыжного спорта знают базу «Каскад» в </a:t>
            </a:r>
            <a:r>
              <a:rPr lang="ru-RU" b="1" dirty="0" err="1" smtClean="0"/>
              <a:t>Дубъязах</a:t>
            </a:r>
            <a:r>
              <a:rPr lang="ru-RU" b="1" dirty="0" smtClean="0"/>
              <a:t>, оборудованную современными подъемниками и инвентарем. На территории района находятся уникальные памятники природы: каскад Голубых озер, </a:t>
            </a:r>
            <a:r>
              <a:rPr lang="ru-RU" b="1" dirty="0" err="1" smtClean="0"/>
              <a:t>Семиозерский</a:t>
            </a:r>
            <a:r>
              <a:rPr lang="ru-RU" b="1" dirty="0" smtClean="0"/>
              <a:t> лес, </a:t>
            </a:r>
            <a:r>
              <a:rPr lang="ru-RU" b="1" dirty="0" err="1" smtClean="0"/>
              <a:t>Шуманский</a:t>
            </a:r>
            <a:r>
              <a:rPr lang="ru-RU" b="1" dirty="0" smtClean="0"/>
              <a:t> сурковый склон, </a:t>
            </a:r>
            <a:r>
              <a:rPr lang="ru-RU" b="1" dirty="0" err="1" smtClean="0"/>
              <a:t>Эстачинский</a:t>
            </a:r>
            <a:r>
              <a:rPr lang="ru-RU" b="1" dirty="0" smtClean="0"/>
              <a:t> склон с редкими растениями, карстовые озера </a:t>
            </a:r>
            <a:r>
              <a:rPr lang="ru-RU" b="1" dirty="0" err="1" smtClean="0"/>
              <a:t>Озынбе</a:t>
            </a:r>
            <a:r>
              <a:rPr lang="ru-RU" b="1" dirty="0" smtClean="0"/>
              <a:t>, Каракуль и другие. Вокруг деревни Большие Ковали создан государственный природно-почвенный заказник «</a:t>
            </a:r>
            <a:r>
              <a:rPr lang="ru-RU" b="1" dirty="0" err="1" smtClean="0"/>
              <a:t>Чулпан</a:t>
            </a:r>
            <a:r>
              <a:rPr lang="ru-RU" b="1" dirty="0" smtClean="0"/>
              <a:t>» площадью 6 тысяч гектаров.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Высокогорский</a:t>
            </a:r>
            <a:r>
              <a:rPr lang="ru-RU" b="1" dirty="0" smtClean="0"/>
              <a:t> район – сельскохозяйственный. В этой отрасли насчитывается 175 хозяйствующих субъекта. Их них 153 крестьянско-фермерских хозяйств, 22 сельхозпредприятия различных форм собственности.</a:t>
            </a:r>
          </a:p>
          <a:p>
            <a:r>
              <a:rPr lang="ru-RU" dirty="0" smtClean="0"/>
              <a:t>А сейчас я хочу рассказать о праздниках и о традициях 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 праздник сабантуй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b="1" dirty="0" smtClean="0"/>
          </a:p>
          <a:p>
            <a:r>
              <a:rPr lang="ru-RU" dirty="0" smtClean="0"/>
              <a:t>Праздник Сабантуй известен в нашей стране и за ее пределами.  И хотя Сабантуй – мусульманский праздник, но за свою многовековую историю он приобрел столько поклонников, что поистине может называться народным. Сабантуй – сельский праздник и отмечается он в честь окончания весенних полевых работ.</a:t>
            </a:r>
          </a:p>
          <a:p>
            <a:r>
              <a:rPr lang="ru-RU" dirty="0" smtClean="0"/>
              <a:t>Сабантуй («сабан туе»)  в переводе означает «праздник плуга». Он не имеет точной календарной даты, все зависит от времени окончания посева. Сабантуй восславляет природу, труд землепашца. Обычно во время праздника, который длится 3 – 5 дней, проводятся сельские ярмарки, свадьбы, молодежные гулянья. Среди обрядов Сабантуя – коллективное угощение кашей, сбор детьми крашеных яиц. В комплекте игр и состязаний – конные скачки, прыжки в длину, лазание по гладкому столбу за укрепленным на верхней перекладине призом, бой мешками на бревне и многое другое.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696</Words>
  <Application>Microsoft Office PowerPoint</Application>
  <PresentationFormat>Экран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      Моя малая родина.  </vt:lpstr>
      <vt:lpstr> </vt:lpstr>
      <vt:lpstr>   Что мы Родиной зовем?</vt:lpstr>
      <vt:lpstr>Высокогорский район</vt:lpstr>
      <vt:lpstr>      население</vt:lpstr>
      <vt:lpstr>   образование</vt:lpstr>
      <vt:lpstr>   Спорт, туризм    </vt:lpstr>
      <vt:lpstr> </vt:lpstr>
      <vt:lpstr>   праздник сабантуй</vt:lpstr>
      <vt:lpstr>Слайд 10</vt:lpstr>
      <vt:lpstr>Слайд 11</vt:lpstr>
      <vt:lpstr>Слайд 12</vt:lpstr>
      <vt:lpstr>Слайд 13</vt:lpstr>
      <vt:lpstr>Слайд 14</vt:lpstr>
      <vt:lpstr>Слайд 15</vt:lpstr>
      <vt:lpstr>             спасибо!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  Иностранный язык</dc:title>
  <dc:creator>Надежда</dc:creator>
  <cp:lastModifiedBy>1</cp:lastModifiedBy>
  <cp:revision>16</cp:revision>
  <dcterms:created xsi:type="dcterms:W3CDTF">2013-12-06T08:40:28Z</dcterms:created>
  <dcterms:modified xsi:type="dcterms:W3CDTF">2015-08-19T11:07:59Z</dcterms:modified>
</cp:coreProperties>
</file>