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4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104" d="100"/>
          <a:sy n="104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70CE98-59EE-4F94-9EE3-6E71CA85C8C5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DDFF9A-87F5-4400-AFEB-951213B5B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c/cf/SesshuToyo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Lazurite-2366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99804"/>
            <a:ext cx="4357718" cy="2729592"/>
          </a:xfrm>
        </p:spPr>
        <p:txBody>
          <a:bodyPr/>
          <a:lstStyle/>
          <a:p>
            <a:r>
              <a:rPr lang="ru-RU" dirty="0" smtClean="0"/>
              <a:t>Учитель: Стефанова Е.А</a:t>
            </a:r>
            <a:endParaRPr lang="en-US" dirty="0" smtClean="0"/>
          </a:p>
          <a:p>
            <a:r>
              <a:rPr lang="ru-RU" dirty="0" smtClean="0"/>
              <a:t>МОУ </a:t>
            </a:r>
            <a:r>
              <a:rPr lang="ru-RU" dirty="0" smtClean="0"/>
              <a:t>«</a:t>
            </a:r>
            <a:r>
              <a:rPr lang="ru-RU" dirty="0" err="1" smtClean="0"/>
              <a:t>Киришская</a:t>
            </a:r>
            <a:r>
              <a:rPr lang="ru-RU" dirty="0" smtClean="0"/>
              <a:t> СОШ №1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.Кириши </a:t>
            </a:r>
          </a:p>
          <a:p>
            <a:r>
              <a:rPr lang="ru-RU" dirty="0" smtClean="0"/>
              <a:t>Ленинградской обл.</a:t>
            </a:r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Материалы художника и химия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Picture 2" descr="Масляные кра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286250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Материал для рисования, изготовляемый преимущественно в виде палочек из каолина и оксидов железа.</a:t>
            </a:r>
          </a:p>
          <a:p>
            <a:r>
              <a:rPr lang="ru-RU" dirty="0" smtClean="0"/>
              <a:t>Цветовая гамма сангины колеблется от коричневого до близкого к красному. </a:t>
            </a:r>
          </a:p>
          <a:p>
            <a:r>
              <a:rPr lang="ru-RU" dirty="0" smtClean="0"/>
              <a:t>Техника рисунка с натуры с помощью сангины известна начиная с эпохи Возрождения (Леонардо да Винчи, Рафаэль). В это время в Европе употреблялась натуральная сангина минерального происхождения («красный мел»). Современная сангина — искусственная.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Сангина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Сангина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сангина леонардо да винч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429024" cy="5160768"/>
          </a:xfrm>
        </p:spPr>
      </p:pic>
      <p:pic>
        <p:nvPicPr>
          <p:cNvPr id="7" name="Содержимое 6" descr="сангин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2643206" cy="2312805"/>
          </a:xfrm>
        </p:spPr>
      </p:pic>
      <p:sp>
        <p:nvSpPr>
          <p:cNvPr id="8" name="TextBox 7"/>
          <p:cNvSpPr txBox="1"/>
          <p:nvPr/>
        </p:nvSpPr>
        <p:spPr>
          <a:xfrm>
            <a:off x="642910" y="6072206"/>
            <a:ext cx="230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Леонардо Да Винчи</a:t>
            </a:r>
            <a:endParaRPr lang="ru-RU" dirty="0"/>
          </a:p>
        </p:txBody>
      </p:sp>
      <p:pic>
        <p:nvPicPr>
          <p:cNvPr id="2051" name="Picture 3" descr="C:\Documents and Settings\Преподаватель\Рабочий стол\краски\санг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460786" cy="259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524000"/>
            <a:ext cx="5472122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Изготовляют  из газовой сажи, спиртового раствора шеллака, глицерина, сахара, поверхностно-активного вещества - желчи и антисептика. </a:t>
            </a:r>
          </a:p>
          <a:p>
            <a:r>
              <a:rPr lang="ru-RU" dirty="0" smtClean="0"/>
              <a:t>По легенде, тушь была изобретена китайским философом  в </a:t>
            </a:r>
            <a:r>
              <a:rPr lang="ru-RU" dirty="0" err="1" smtClean="0"/>
              <a:t>ок</a:t>
            </a:r>
            <a:r>
              <a:rPr lang="ru-RU" dirty="0" smtClean="0"/>
              <a:t>. 1200 году д.н. э.</a:t>
            </a:r>
          </a:p>
          <a:p>
            <a:r>
              <a:rPr lang="ru-RU" dirty="0" smtClean="0"/>
              <a:t>Особенностью рисунков, сделанных тушью, является штриховая манера исполнения.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Тушь 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Файл:SesshuToy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3076365" cy="4786346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282" y="5429264"/>
            <a:ext cx="2558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Сэссю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Осенний пейзаж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Светло-коричневое красящее вещество;</a:t>
            </a:r>
          </a:p>
          <a:p>
            <a:r>
              <a:rPr lang="ru-RU" dirty="0" smtClean="0"/>
              <a:t>Оттенок коричневого цвета;</a:t>
            </a:r>
          </a:p>
          <a:p>
            <a:r>
              <a:rPr lang="ru-RU" dirty="0" smtClean="0"/>
              <a:t>Натуральная сепия изготовлялась из так называемого чернильного мешка морских моллюсков — каракатицы, кальмара.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Сепия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Преподаватель\Рабочий стол\краски\фрагонар се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3399742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286520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Фрагонар</a:t>
            </a:r>
            <a:endParaRPr lang="ru-RU" dirty="0"/>
          </a:p>
        </p:txBody>
      </p:sp>
      <p:pic>
        <p:nvPicPr>
          <p:cNvPr id="3075" name="Picture 3" descr="C:\Documents and Settings\Преподаватель\Рабочий стол\краски\сепия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Виды красок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Преподаватель\Рабочий стол\краски\вид. темпер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705700" cy="1785950"/>
          </a:xfrm>
          <a:prstGeom prst="rect">
            <a:avLst/>
          </a:prstGeom>
          <a:noFill/>
        </p:spPr>
      </p:pic>
      <p:pic>
        <p:nvPicPr>
          <p:cNvPr id="4099" name="Picture 3" descr="C:\Documents and Settings\Преподаватель\Рабочий стол\краски\вид. акварель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2651541" cy="2286016"/>
          </a:xfrm>
          <a:prstGeom prst="rect">
            <a:avLst/>
          </a:prstGeom>
          <a:noFill/>
        </p:spPr>
      </p:pic>
      <p:pic>
        <p:nvPicPr>
          <p:cNvPr id="4100" name="Picture 4" descr="C:\Documents and Settings\Преподаватель\Рабочий стол\краски\вид. акрил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048021" cy="2286016"/>
          </a:xfrm>
          <a:prstGeom prst="rect">
            <a:avLst/>
          </a:prstGeom>
          <a:noFill/>
        </p:spPr>
      </p:pic>
      <p:pic>
        <p:nvPicPr>
          <p:cNvPr id="4101" name="Picture 5" descr="C:\Documents and Settings\Преподаватель\Рабочий стол\краски\вид. гуашь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3165260" cy="1857388"/>
          </a:xfrm>
          <a:prstGeom prst="rect">
            <a:avLst/>
          </a:prstGeom>
          <a:noFill/>
        </p:spPr>
      </p:pic>
      <p:pic>
        <p:nvPicPr>
          <p:cNvPr id="4102" name="Picture 6" descr="C:\Documents and Settings\Преподаватель\Рабочий стол\краски\вид. масл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928670"/>
            <a:ext cx="269238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зависимости от цели художники используют разнообразные материалы</a:t>
            </a:r>
          </a:p>
          <a:p>
            <a:pPr lvl="0"/>
            <a:r>
              <a:rPr lang="ru-RU" dirty="0" smtClean="0"/>
              <a:t>первые краски были изготовлены на основе минеральных пигментов.</a:t>
            </a:r>
          </a:p>
          <a:p>
            <a:pPr lvl="0"/>
            <a:r>
              <a:rPr lang="ru-RU" dirty="0" smtClean="0"/>
              <a:t>Техника живописи (фрески, трех стадийная масляная живопись (подмалевок, прописывание, лессировка) а – ля прима) развивается параллельно с созданием новых пигментов и связывающих веществ.</a:t>
            </a:r>
          </a:p>
          <a:p>
            <a:r>
              <a:rPr lang="ru-RU" dirty="0" smtClean="0"/>
              <a:t>Знания об особенностях химического состава красок позволяют сохранить долгую «жизнь» картине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Выводы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Древнее искусство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weetsweetlife.typepad.com/.a/6a00e553feb2ab88340120a89d7102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4791075" cy="3667126"/>
          </a:xfrm>
          <a:prstGeom prst="rect">
            <a:avLst/>
          </a:prstGeom>
          <a:noFill/>
        </p:spPr>
      </p:pic>
      <p:pic>
        <p:nvPicPr>
          <p:cNvPr id="1028" name="Picture 4" descr="http://miss.ekabu.ru/uploads/posts/2008-10/122511191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2"/>
            <a:ext cx="2390775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состав красок входят пигменты (красители) и связующие вещества.</a:t>
            </a:r>
          </a:p>
          <a:p>
            <a:r>
              <a:rPr lang="ru-RU" dirty="0" smtClean="0"/>
              <a:t> Пигменты бывают природные и синтетические.</a:t>
            </a:r>
          </a:p>
          <a:p>
            <a:r>
              <a:rPr lang="ru-RU" dirty="0" smtClean="0"/>
              <a:t> Пигменты представляют собой  окрашенные частички, не растворимые в связующем веществе. Сегодня их известно около 40 тысяч, из которых лишь малая часть (примерно 2 тысячи) используется в промышленности</a:t>
            </a:r>
          </a:p>
          <a:p>
            <a:r>
              <a:rPr lang="ru-RU" dirty="0" smtClean="0"/>
              <a:t>к естественным неорганическим пигментам относятся природные минеральные земли: охры, зеленые земли, умбры. Сюда можно отнести </a:t>
            </a:r>
            <a:r>
              <a:rPr lang="ru-RU" dirty="0" err="1" smtClean="0"/>
              <a:t>ляпис‑лазурь</a:t>
            </a:r>
            <a:r>
              <a:rPr lang="ru-RU" dirty="0" smtClean="0"/>
              <a:t>, лазурит, зеленый малахит.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Состав  красок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4614866" cy="3857652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это природный гидрат окиси железа с примесью глины (каолина)и песка (силиката).</a:t>
            </a:r>
            <a:endParaRPr lang="en-US" b="1" dirty="0" smtClean="0"/>
          </a:p>
          <a:p>
            <a:r>
              <a:rPr lang="ru-RU" dirty="0" smtClean="0"/>
              <a:t>В переводе с греческого – бледный, желтоватый.</a:t>
            </a:r>
            <a:endParaRPr lang="en-US" dirty="0" smtClean="0"/>
          </a:p>
          <a:p>
            <a:r>
              <a:rPr lang="ru-RU" dirty="0" smtClean="0"/>
              <a:t>Земляные охры окрашены в различные оттенки желтого цвета.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Охры ( </a:t>
            </a:r>
            <a:r>
              <a:rPr smtClean="0">
                <a:solidFill>
                  <a:srgbClr val="0070C0"/>
                </a:solidFill>
              </a:rPr>
              <a:t>Fe</a:t>
            </a:r>
            <a:r>
              <a:rPr baseline="-25000" smtClean="0">
                <a:solidFill>
                  <a:srgbClr val="0070C0"/>
                </a:solidFill>
              </a:rPr>
              <a:t>2</a:t>
            </a:r>
            <a:r>
              <a:rPr smtClean="0">
                <a:solidFill>
                  <a:srgbClr val="0070C0"/>
                </a:solidFill>
              </a:rPr>
              <a:t>O</a:t>
            </a:r>
            <a:r>
              <a:rPr baseline="-25000" smtClean="0">
                <a:solidFill>
                  <a:srgbClr val="0070C0"/>
                </a:solidFill>
              </a:rPr>
              <a:t>3</a:t>
            </a:r>
            <a:r>
              <a:rPr b="1" baseline="30000" smtClean="0">
                <a:solidFill>
                  <a:srgbClr val="0070C0"/>
                </a:solidFill>
              </a:rPr>
              <a:t>.</a:t>
            </a:r>
            <a:r>
              <a:rPr smtClean="0">
                <a:solidFill>
                  <a:srgbClr val="0070C0"/>
                </a:solidFill>
              </a:rPr>
              <a:t>H</a:t>
            </a:r>
            <a:r>
              <a:rPr baseline="-25000" smtClean="0">
                <a:solidFill>
                  <a:srgbClr val="0070C0"/>
                </a:solidFill>
              </a:rPr>
              <a:t>2</a:t>
            </a:r>
            <a:r>
              <a:rPr smtClean="0">
                <a:solidFill>
                  <a:srgbClr val="0070C0"/>
                </a:solidFill>
              </a:rPr>
              <a:t>O, Fe</a:t>
            </a:r>
            <a:r>
              <a:rPr baseline="-25000" smtClean="0">
                <a:solidFill>
                  <a:srgbClr val="0070C0"/>
                </a:solidFill>
              </a:rPr>
              <a:t>2</a:t>
            </a:r>
            <a:r>
              <a:rPr smtClean="0">
                <a:solidFill>
                  <a:srgbClr val="0070C0"/>
                </a:solidFill>
              </a:rPr>
              <a:t>O</a:t>
            </a:r>
            <a:r>
              <a:rPr baseline="-25000" smtClean="0">
                <a:solidFill>
                  <a:srgbClr val="0070C0"/>
                </a:solidFill>
              </a:rPr>
              <a:t>3</a:t>
            </a:r>
            <a:r>
              <a:rPr b="1" baseline="30000" smtClean="0">
                <a:solidFill>
                  <a:srgbClr val="0070C0"/>
                </a:solidFill>
              </a:rPr>
              <a:t>.</a:t>
            </a:r>
            <a:r>
              <a:rPr b="1" smtClean="0">
                <a:solidFill>
                  <a:srgbClr val="0070C0"/>
                </a:solidFill>
              </a:rPr>
              <a:t>3</a:t>
            </a:r>
            <a:r>
              <a:rPr smtClean="0">
                <a:solidFill>
                  <a:srgbClr val="0070C0"/>
                </a:solidFill>
              </a:rPr>
              <a:t>H</a:t>
            </a:r>
            <a:r>
              <a:rPr baseline="-25000" smtClean="0">
                <a:solidFill>
                  <a:srgbClr val="0070C0"/>
                </a:solidFill>
              </a:rPr>
              <a:t>2</a:t>
            </a:r>
            <a:r>
              <a:rPr smtClean="0">
                <a:solidFill>
                  <a:srgbClr val="0070C0"/>
                </a:solidFill>
              </a:rPr>
              <a:t>O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img-fotki.yandex.ru/get/4429/24667561.1/0_70539_9c3c747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600450" cy="3667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5786454"/>
            <a:ext cx="395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Джотто</a:t>
            </a:r>
            <a:r>
              <a:rPr lang="ru-RU" dirty="0" smtClean="0"/>
              <a:t>, 1305, «поклонение волхвов»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28860" y="1524000"/>
            <a:ext cx="625794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известны уже в глубокой древности; о них упоминают </a:t>
            </a:r>
            <a:r>
              <a:rPr lang="ru-RU" dirty="0" err="1" smtClean="0"/>
              <a:t>Диоскорид</a:t>
            </a:r>
            <a:r>
              <a:rPr lang="ru-RU" dirty="0" smtClean="0"/>
              <a:t>, Теофраст, </a:t>
            </a:r>
            <a:r>
              <a:rPr lang="ru-RU" dirty="0" err="1" smtClean="0"/>
              <a:t>Витрувий</a:t>
            </a:r>
            <a:r>
              <a:rPr lang="ru-RU" dirty="0" smtClean="0"/>
              <a:t> и Плиний. </a:t>
            </a:r>
          </a:p>
          <a:p>
            <a:r>
              <a:rPr lang="ru-RU" dirty="0" smtClean="0"/>
              <a:t>Производство  ведется  четырьмя способами: голландским (он же венецианский), немецким, французским и английским. </a:t>
            </a:r>
          </a:p>
          <a:p>
            <a:r>
              <a:rPr lang="ru-RU" dirty="0" smtClean="0"/>
              <a:t>применяются в гуаши, акварели, темпере, масляной и восковой живописи</a:t>
            </a:r>
          </a:p>
          <a:p>
            <a:r>
              <a:rPr lang="ru-RU" dirty="0" smtClean="0"/>
              <a:t>токсичны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Свинцовые белила-смесь</a:t>
            </a:r>
            <a:r>
              <a:rPr lang="ru-RU" sz="3600" dirty="0" smtClean="0"/>
              <a:t> </a:t>
            </a:r>
            <a:r>
              <a:rPr sz="3600" smtClean="0">
                <a:solidFill>
                  <a:srgbClr val="0070C0"/>
                </a:solidFill>
              </a:rPr>
              <a:t>2PbCO3·Pb(OH)2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khimie.ru/wp-content/uploads/2011/12/Svintsovyie-beli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88595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2844" y="428604"/>
            <a:ext cx="5686425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Потемнение старых картин</a:t>
            </a:r>
          </a:p>
          <a:p>
            <a:pPr>
              <a:buNone/>
            </a:pPr>
            <a:r>
              <a:rPr lang="ru-RU" dirty="0" smtClean="0"/>
              <a:t>    PbCO3 + H2S = </a:t>
            </a:r>
            <a:r>
              <a:rPr lang="ru-RU" dirty="0" err="1" smtClean="0"/>
              <a:t>PbS</a:t>
            </a:r>
            <a:r>
              <a:rPr lang="ru-RU" dirty="0" smtClean="0"/>
              <a:t> + CO2</a:t>
            </a:r>
          </a:p>
          <a:p>
            <a:r>
              <a:rPr lang="ru-RU" dirty="0" err="1" smtClean="0"/>
              <a:t>PbS</a:t>
            </a:r>
            <a:r>
              <a:rPr lang="ru-RU" dirty="0" smtClean="0"/>
              <a:t> + 4H2О2 = PbSО4 + 4H2О</a:t>
            </a:r>
          </a:p>
          <a:p>
            <a:r>
              <a:rPr lang="ru-RU" dirty="0" smtClean="0"/>
              <a:t> Из белых пигментов в живописи И.К.Айвазовского безраздельно господствуют свинцовые белила (имеет значение для экспертизы картины)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img0.liveinternet.ru/images/attach/c/2/65/178/65178621_1286822939_old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962275" cy="3667126"/>
          </a:xfrm>
          <a:prstGeom prst="rect">
            <a:avLst/>
          </a:prstGeom>
          <a:noFill/>
        </p:spPr>
      </p:pic>
      <p:pic>
        <p:nvPicPr>
          <p:cNvPr id="18436" name="Picture 4" descr="http://wallpaper.goodfon.ru/image/31022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3814755" cy="2862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6143644"/>
            <a:ext cx="29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Битва в </a:t>
            </a:r>
            <a:r>
              <a:rPr lang="ru-RU" dirty="0" err="1" smtClean="0"/>
              <a:t>Хиосском</a:t>
            </a:r>
            <a:r>
              <a:rPr lang="ru-RU" dirty="0" smtClean="0"/>
              <a:t> проливе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28870" y="1285860"/>
            <a:ext cx="6615130" cy="4572000"/>
          </a:xfrm>
        </p:spPr>
        <p:txBody>
          <a:bodyPr/>
          <a:lstStyle/>
          <a:p>
            <a:r>
              <a:rPr lang="ru-RU" dirty="0" smtClean="0"/>
              <a:t>непрозрачный минерал от синего до голубовато-серого цвета, алюмосиликат Na6Ca2[AlSiO4(SO4)S</a:t>
            </a:r>
          </a:p>
          <a:p>
            <a:r>
              <a:rPr lang="ru-RU" dirty="0" smtClean="0"/>
              <a:t> является натуральным красителем ультрамарин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0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ЛАЗУРИТ (ляпис-лазурь, </a:t>
            </a:r>
            <a:r>
              <a:rPr lang="ru-RU" b="1" dirty="0" err="1" smtClean="0">
                <a:solidFill>
                  <a:srgbClr val="0070C0"/>
                </a:solidFill>
              </a:rPr>
              <a:t>Lapis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Lazuli</a:t>
            </a:r>
            <a:r>
              <a:rPr lang="ru-RU" b="1" dirty="0" smtClean="0">
                <a:solidFill>
                  <a:srgbClr val="0070C0"/>
                </a:solidFill>
              </a:rPr>
              <a:t>),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58" name="Picture 2" descr="Lazurite-2366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238375" cy="3571875"/>
          </a:xfrm>
          <a:prstGeom prst="rect">
            <a:avLst/>
          </a:prstGeom>
          <a:noFill/>
        </p:spPr>
      </p:pic>
      <p:pic>
        <p:nvPicPr>
          <p:cNvPr id="19460" name="Picture 4" descr="http://www.booksite.ru/vereschagin/picture/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4343390" cy="2759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628652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Верещагин, «Самарканд»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3116"/>
            <a:ext cx="5572164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Точная дата получения берлинской лазури неизвестна. Согласно наиболее распространённой версии, она была получена в начале восемнадцатого века (некоторые источники называют дату — 1704 год) в Берлине красильщиком </a:t>
            </a:r>
            <a:r>
              <a:rPr lang="ru-RU" dirty="0" err="1" smtClean="0"/>
              <a:t>Дизбахом</a:t>
            </a:r>
            <a:r>
              <a:rPr lang="ru-RU" dirty="0" smtClean="0"/>
              <a:t> (</a:t>
            </a:r>
            <a:r>
              <a:rPr lang="ru-RU" dirty="0" err="1" smtClean="0"/>
              <a:t>Diesbach</a:t>
            </a:r>
            <a:r>
              <a:rPr lang="ru-RU" dirty="0" smtClean="0"/>
              <a:t>). Интенсивный ярко-синий цвет соединения и место получения дали начало названию.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Берлинская лазурь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6144430" y="17851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Преподаватель\Рабочий стол\краски\берлинская лазу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00438"/>
            <a:ext cx="2989256" cy="2989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500174"/>
            <a:ext cx="70877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FeCl3 + K4[Fe(CN)6] = </a:t>
            </a:r>
            <a:r>
              <a:rPr lang="en-US" sz="2800" dirty="0" err="1" smtClean="0"/>
              <a:t>KFe</a:t>
            </a:r>
            <a:r>
              <a:rPr lang="en-US" sz="2800" dirty="0" smtClean="0"/>
              <a:t>[Fe(CN)6   + 3KCl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1928802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Желтая кровяная соль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5686436" cy="4572000"/>
          </a:xfrm>
        </p:spPr>
        <p:txBody>
          <a:bodyPr/>
          <a:lstStyle/>
          <a:p>
            <a:r>
              <a:rPr lang="ru-RU" b="1" dirty="0" smtClean="0"/>
              <a:t>Офорт</a:t>
            </a:r>
            <a:r>
              <a:rPr lang="ru-RU" dirty="0" smtClean="0"/>
              <a:t> (фр. </a:t>
            </a:r>
            <a:r>
              <a:rPr lang="fr-FR" i="1" dirty="0" smtClean="0"/>
              <a:t>eau-forte</a:t>
            </a:r>
            <a:r>
              <a:rPr lang="ru-RU" dirty="0" smtClean="0"/>
              <a:t> — азотная кислота, буквально — «крепкая вода»)- разновидность гравюры на металле в процессе работы по созданию изображения на которых производится травление поверхности кислотами. </a:t>
            </a:r>
          </a:p>
          <a:p>
            <a:r>
              <a:rPr lang="ru-RU" dirty="0" smtClean="0"/>
              <a:t>Известен с начала XVI века</a:t>
            </a:r>
          </a:p>
          <a:p>
            <a:r>
              <a:rPr lang="ru-RU" dirty="0" smtClean="0"/>
              <a:t>Альбрехт Дюрер, Жак </a:t>
            </a:r>
            <a:r>
              <a:rPr lang="ru-RU" dirty="0" err="1" smtClean="0"/>
              <a:t>Калло</a:t>
            </a:r>
            <a:r>
              <a:rPr lang="ru-RU" dirty="0" smtClean="0"/>
              <a:t>, Рембрандт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1443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Графика 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://www.astro.princeton.edu/~burrows/images/chev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876550" cy="3667126"/>
          </a:xfrm>
          <a:prstGeom prst="rect">
            <a:avLst/>
          </a:prstGeom>
          <a:noFill/>
        </p:spPr>
      </p:pic>
      <p:pic>
        <p:nvPicPr>
          <p:cNvPr id="20484" name="Picture 4" descr="http://img0.liveinternet.ru/images/attach/c/2/82/896/82896718_large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305163" cy="2414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</TotalTime>
  <Words>534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Материалы художника и химия</vt:lpstr>
      <vt:lpstr>Древнее искусство</vt:lpstr>
      <vt:lpstr>Состав  красок</vt:lpstr>
      <vt:lpstr>Охры ( Fe2O3.H2O, Fe2O3.3H2O</vt:lpstr>
      <vt:lpstr>Свинцовые белила-смесь 2PbCO3·Pb(OH)2 </vt:lpstr>
      <vt:lpstr>Слайд 6</vt:lpstr>
      <vt:lpstr>ЛАЗУРИТ (ляпис-лазурь, Lapis Lazuli), </vt:lpstr>
      <vt:lpstr>Берлинская лазурь</vt:lpstr>
      <vt:lpstr>Графика </vt:lpstr>
      <vt:lpstr>Сангина</vt:lpstr>
      <vt:lpstr>Сангина</vt:lpstr>
      <vt:lpstr>Тушь </vt:lpstr>
      <vt:lpstr>Сепия</vt:lpstr>
      <vt:lpstr>Виды красок</vt:lpstr>
      <vt:lpstr>Выводы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2012-04-24T14:01:49Z</dcterms:created>
  <dcterms:modified xsi:type="dcterms:W3CDTF">2015-08-14T16:22:52Z</dcterms:modified>
</cp:coreProperties>
</file>