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t="-4000" r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958C-AC92-4ABD-8875-A7343902D317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58CA-585C-4A61-8D3F-D3143762CC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43852" cy="4500593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 Schoolbook" pitchFamily="18" charset="0"/>
              </a:rPr>
              <a:t/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/>
            </a:r>
            <a:br>
              <a:rPr lang="ru-RU" b="1" dirty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ИСТОРИЧЕСКИЕ </a:t>
            </a:r>
            <a:r>
              <a:rPr lang="ru-RU" b="1" dirty="0">
                <a:latin typeface="Century Schoolbook" pitchFamily="18" charset="0"/>
              </a:rPr>
              <a:t>НАРОДНЫЕ </a:t>
            </a:r>
            <a:r>
              <a:rPr lang="ru-RU" b="1" dirty="0" smtClean="0">
                <a:latin typeface="Century Schoolbook" pitchFamily="18" charset="0"/>
              </a:rPr>
              <a:t>ПЕСНИ</a:t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 </a:t>
            </a:r>
            <a:r>
              <a:rPr lang="ru-RU" b="1" dirty="0">
                <a:latin typeface="Century Schoolbook" pitchFamily="18" charset="0"/>
              </a:rPr>
              <a:t>ПРЕДАНИЯ </a:t>
            </a:r>
            <a:r>
              <a:rPr lang="ru-RU" b="1" dirty="0" smtClean="0">
                <a:latin typeface="Century Schoolbook" pitchFamily="18" charset="0"/>
              </a:rPr>
              <a:t/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«</a:t>
            </a:r>
            <a:r>
              <a:rPr lang="ru-RU" b="1" dirty="0">
                <a:latin typeface="Century Schoolbook" pitchFamily="18" charset="0"/>
              </a:rPr>
              <a:t>О ПУГАЧЕВЕ», </a:t>
            </a:r>
            <a:r>
              <a:rPr lang="ru-RU" b="1" dirty="0" smtClean="0">
                <a:latin typeface="Century Schoolbook" pitchFamily="18" charset="0"/>
              </a:rPr>
              <a:t/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«</a:t>
            </a:r>
            <a:r>
              <a:rPr lang="ru-RU" b="1" dirty="0">
                <a:latin typeface="Century Schoolbook" pitchFamily="18" charset="0"/>
              </a:rPr>
              <a:t>О ПОКОРЕНИИ СИБИРИ ЕРМАКОМ»</a:t>
            </a:r>
            <a:r>
              <a:rPr lang="ru-RU" dirty="0">
                <a:latin typeface="Century Schoolbook" pitchFamily="18" charset="0"/>
              </a:rPr>
              <a:t/>
            </a:r>
            <a:br>
              <a:rPr lang="ru-RU" dirty="0">
                <a:latin typeface="Century Schoolbook" pitchFamily="18" charset="0"/>
              </a:rPr>
            </a:b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Историческая песня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Century Schoolbook" pitchFamily="18" charset="0"/>
              </a:rPr>
              <a:t>  Что </a:t>
            </a:r>
            <a:r>
              <a:rPr lang="ru-RU" b="1" dirty="0">
                <a:latin typeface="Century Schoolbook" pitchFamily="18" charset="0"/>
              </a:rPr>
              <a:t>не соколы крылаты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Чуют солнечный восход —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Царя белого казаки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Собираются в поход.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Как задумал князь Кутузов</a:t>
            </a:r>
            <a:r>
              <a:rPr lang="ru-RU" dirty="0">
                <a:latin typeface="Century Schoolbook" pitchFamily="18" charset="0"/>
              </a:rPr>
              <a:t> 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Со дружиною своей: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«Как бы нам, братцы казаки,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Нам турецкий город взять?»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Тут казаки в черных бурках;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Они строят свой завал,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Они строят, поспешают —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r>
              <a:rPr lang="ru-RU" b="1" dirty="0">
                <a:latin typeface="Century Schoolbook" pitchFamily="18" charset="0"/>
              </a:rPr>
              <a:t>Турка в гости к себе ждут.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Century Schoolbook" pitchFamily="18" charset="0"/>
              </a:rPr>
              <a:t>Особенности исторических песен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dirty="0" smtClean="0">
                <a:latin typeface="Century Schoolbook" pitchFamily="18" charset="0"/>
              </a:rPr>
              <a:t> </a:t>
            </a:r>
            <a:r>
              <a:rPr lang="ru-RU" sz="2800" dirty="0" smtClean="0">
                <a:latin typeface="Century Schoolbook" pitchFamily="18" charset="0"/>
              </a:rPr>
              <a:t>Герои - цари – </a:t>
            </a:r>
            <a:r>
              <a:rPr lang="ru-RU" sz="2800" dirty="0">
                <a:latin typeface="Century Schoolbook" pitchFamily="18" charset="0"/>
              </a:rPr>
              <a:t>Иван </a:t>
            </a:r>
            <a:r>
              <a:rPr lang="ru-RU" sz="2800" dirty="0" smtClean="0">
                <a:latin typeface="Century Schoolbook" pitchFamily="18" charset="0"/>
              </a:rPr>
              <a:t>Грозный</a:t>
            </a:r>
            <a:r>
              <a:rPr lang="ru-RU" sz="2800" dirty="0">
                <a:latin typeface="Century Schoolbook" pitchFamily="18" charset="0"/>
              </a:rPr>
              <a:t>, </a:t>
            </a:r>
            <a:r>
              <a:rPr lang="ru-RU" sz="2800" dirty="0" smtClean="0">
                <a:latin typeface="Century Schoolbook" pitchFamily="18" charset="0"/>
              </a:rPr>
              <a:t>Петр Первый</a:t>
            </a:r>
            <a:r>
              <a:rPr lang="ru-RU" sz="2800" dirty="0">
                <a:latin typeface="Century Schoolbook" pitchFamily="18" charset="0"/>
              </a:rPr>
              <a:t>, </a:t>
            </a:r>
            <a:r>
              <a:rPr lang="ru-RU" sz="2800" dirty="0" smtClean="0">
                <a:latin typeface="Century Schoolbook" pitchFamily="18" charset="0"/>
              </a:rPr>
              <a:t>воины </a:t>
            </a:r>
            <a:r>
              <a:rPr lang="ru-RU" sz="2800" dirty="0">
                <a:latin typeface="Century Schoolbook" pitchFamily="18" charset="0"/>
              </a:rPr>
              <a:t>- </a:t>
            </a:r>
            <a:r>
              <a:rPr lang="ru-RU" sz="2800" dirty="0" smtClean="0">
                <a:latin typeface="Century Schoolbook" pitchFamily="18" charset="0"/>
              </a:rPr>
              <a:t>Суворов</a:t>
            </a:r>
            <a:r>
              <a:rPr lang="ru-RU" sz="2800" dirty="0">
                <a:latin typeface="Century Schoolbook" pitchFamily="18" charset="0"/>
              </a:rPr>
              <a:t>, </a:t>
            </a:r>
            <a:r>
              <a:rPr lang="ru-RU" sz="2800" dirty="0" smtClean="0">
                <a:latin typeface="Century Schoolbook" pitchFamily="18" charset="0"/>
              </a:rPr>
              <a:t>Кутузов</a:t>
            </a:r>
            <a:r>
              <a:rPr lang="ru-RU" sz="2800" dirty="0">
                <a:latin typeface="Century Schoolbook" pitchFamily="18" charset="0"/>
              </a:rPr>
              <a:t>, народные вожди - </a:t>
            </a:r>
            <a:r>
              <a:rPr lang="ru-RU" sz="2800" dirty="0" smtClean="0">
                <a:latin typeface="Century Schoolbook" pitchFamily="18" charset="0"/>
              </a:rPr>
              <a:t>Ермак</a:t>
            </a:r>
            <a:r>
              <a:rPr lang="ru-RU" sz="2800" dirty="0">
                <a:latin typeface="Century Schoolbook" pitchFamily="18" charset="0"/>
              </a:rPr>
              <a:t>, </a:t>
            </a:r>
            <a:r>
              <a:rPr lang="ru-RU" sz="2800" dirty="0" smtClean="0">
                <a:latin typeface="Century Schoolbook" pitchFamily="18" charset="0"/>
              </a:rPr>
              <a:t>Разин</a:t>
            </a:r>
            <a:r>
              <a:rPr lang="ru-RU" sz="2800" dirty="0">
                <a:latin typeface="Century Schoolbook" pitchFamily="18" charset="0"/>
              </a:rPr>
              <a:t>, </a:t>
            </a:r>
            <a:r>
              <a:rPr lang="ru-RU" sz="2800" dirty="0" smtClean="0">
                <a:latin typeface="Century Schoolbook" pitchFamily="18" charset="0"/>
              </a:rPr>
              <a:t>Пугачев</a:t>
            </a:r>
          </a:p>
          <a:p>
            <a:r>
              <a:rPr lang="ru-RU" sz="2800" dirty="0" smtClean="0">
                <a:latin typeface="Century Schoolbook" pitchFamily="18" charset="0"/>
              </a:rPr>
              <a:t>Изображают </a:t>
            </a:r>
            <a:r>
              <a:rPr lang="ru-RU" sz="2800" dirty="0">
                <a:latin typeface="Century Schoolbook" pitchFamily="18" charset="0"/>
              </a:rPr>
              <a:t>события </a:t>
            </a:r>
            <a:r>
              <a:rPr lang="ru-RU" sz="2800" dirty="0" smtClean="0">
                <a:latin typeface="Century Schoolbook" pitchFamily="18" charset="0"/>
              </a:rPr>
              <a:t>и </a:t>
            </a:r>
            <a:r>
              <a:rPr lang="ru-RU" sz="2800" dirty="0">
                <a:latin typeface="Century Schoolbook" pitchFamily="18" charset="0"/>
              </a:rPr>
              <a:t>отражают чувства, переживания героев так, как это понимает </a:t>
            </a:r>
            <a:r>
              <a:rPr lang="ru-RU" sz="2800" dirty="0" smtClean="0">
                <a:latin typeface="Century Schoolbook" pitchFamily="18" charset="0"/>
              </a:rPr>
              <a:t>народ</a:t>
            </a:r>
          </a:p>
          <a:p>
            <a:r>
              <a:rPr lang="ru-RU" sz="2800" dirty="0" smtClean="0">
                <a:latin typeface="Century Schoolbook" pitchFamily="18" charset="0"/>
              </a:rPr>
              <a:t>Создавались </a:t>
            </a:r>
            <a:r>
              <a:rPr lang="ru-RU" sz="2800" dirty="0">
                <a:latin typeface="Century Schoolbook" pitchFamily="18" charset="0"/>
              </a:rPr>
              <a:t>самыми разными людьми в </a:t>
            </a:r>
            <a:r>
              <a:rPr lang="ru-RU" sz="2800" dirty="0" smtClean="0">
                <a:latin typeface="Century Schoolbook" pitchFamily="18" charset="0"/>
              </a:rPr>
              <a:t>минуты</a:t>
            </a:r>
            <a:r>
              <a:rPr lang="ru-RU" sz="2800" dirty="0">
                <a:latin typeface="Century Schoolbook" pitchFamily="18" charset="0"/>
              </a:rPr>
              <a:t>, когда душевные переживания, потрясения требовали выражения в словах и мелодии</a:t>
            </a:r>
            <a:endParaRPr lang="ru-RU" sz="28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20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Century Schoolbook" pitchFamily="18" charset="0"/>
              </a:rPr>
              <a:t>Собирание исторических песен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>
              <a:latin typeface="Century Schoolbook" pitchFamily="18" charset="0"/>
            </a:endParaRPr>
          </a:p>
          <a:p>
            <a:r>
              <a:rPr lang="ru-RU" dirty="0" smtClean="0">
                <a:latin typeface="Century Schoolbook" pitchFamily="18" charset="0"/>
              </a:rPr>
              <a:t>Первые </a:t>
            </a:r>
            <a:r>
              <a:rPr lang="ru-RU" dirty="0">
                <a:latin typeface="Century Schoolbook" pitchFamily="18" charset="0"/>
              </a:rPr>
              <a:t>записи русских народных песен относятся еще к </a:t>
            </a:r>
            <a:r>
              <a:rPr lang="en-US" dirty="0" smtClean="0">
                <a:latin typeface="Century Schoolbook" pitchFamily="18" charset="0"/>
              </a:rPr>
              <a:t>XVII </a:t>
            </a:r>
            <a:r>
              <a:rPr lang="ru-RU" dirty="0" smtClean="0">
                <a:latin typeface="Century Schoolbook" pitchFamily="18" charset="0"/>
              </a:rPr>
              <a:t>веку</a:t>
            </a:r>
            <a:r>
              <a:rPr lang="ru-RU" dirty="0">
                <a:latin typeface="Century Schoolbook" pitchFamily="18" charset="0"/>
              </a:rPr>
              <a:t>. Интересно, что записаны они для английского путешественника </a:t>
            </a:r>
            <a:r>
              <a:rPr lang="ru-RU" dirty="0" smtClean="0">
                <a:latin typeface="Century Schoolbook" pitchFamily="18" charset="0"/>
              </a:rPr>
              <a:t>Ричарда Джемса </a:t>
            </a:r>
            <a:r>
              <a:rPr lang="ru-RU" dirty="0">
                <a:latin typeface="Century Schoolbook" pitchFamily="18" charset="0"/>
              </a:rPr>
              <a:t>в 1619-1620 гг.</a:t>
            </a:r>
          </a:p>
          <a:p>
            <a:r>
              <a:rPr lang="ru-RU" dirty="0">
                <a:latin typeface="Century Schoolbook" pitchFamily="18" charset="0"/>
              </a:rPr>
              <a:t>Особенно активно собиранием исторических и лирических песен, как и других видов фольклора, заинтересовались на рубеже </a:t>
            </a:r>
            <a:r>
              <a:rPr lang="en-US" dirty="0" smtClean="0">
                <a:latin typeface="Century Schoolbook" pitchFamily="18" charset="0"/>
              </a:rPr>
              <a:t>XVIII-XIX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веков. </a:t>
            </a:r>
            <a:endParaRPr lang="ru-RU" dirty="0" smtClean="0">
              <a:latin typeface="Century Schoolbook" pitchFamily="18" charset="0"/>
            </a:endParaRPr>
          </a:p>
          <a:p>
            <a:r>
              <a:rPr lang="ru-RU" dirty="0">
                <a:latin typeface="Century Schoolbook" pitchFamily="18" charset="0"/>
              </a:rPr>
              <a:t>Среди собирателей 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имена А.С. Пушкина, Н.В. Гоголя</a:t>
            </a:r>
            <a:r>
              <a:rPr lang="ru-RU" dirty="0" smtClean="0">
                <a:latin typeface="Century Schoolbook" pitchFamily="18" charset="0"/>
              </a:rPr>
              <a:t>, </a:t>
            </a:r>
            <a:r>
              <a:rPr lang="ru-RU" dirty="0">
                <a:latin typeface="Century Schoolbook" pitchFamily="18" charset="0"/>
              </a:rPr>
              <a:t>А.В. </a:t>
            </a:r>
            <a:r>
              <a:rPr lang="ru-RU" dirty="0" smtClean="0">
                <a:latin typeface="Century Schoolbook" pitchFamily="18" charset="0"/>
              </a:rPr>
              <a:t>Кольцова. </a:t>
            </a:r>
          </a:p>
          <a:p>
            <a:r>
              <a:rPr lang="ru-RU" dirty="0" smtClean="0">
                <a:latin typeface="Century Schoolbook" pitchFamily="18" charset="0"/>
              </a:rPr>
              <a:t>Изучением </a:t>
            </a:r>
            <a:r>
              <a:rPr lang="ru-RU" dirty="0">
                <a:latin typeface="Century Schoolbook" pitchFamily="18" charset="0"/>
              </a:rPr>
              <a:t>песен занимались </a:t>
            </a:r>
            <a:r>
              <a:rPr lang="ru-RU" dirty="0" smtClean="0">
                <a:latin typeface="Century Schoolbook" pitchFamily="18" charset="0"/>
              </a:rPr>
              <a:t>А.Х. Востоков</a:t>
            </a:r>
            <a:r>
              <a:rPr lang="ru-RU" dirty="0">
                <a:latin typeface="Century Schoolbook" pitchFamily="18" charset="0"/>
              </a:rPr>
              <a:t>, </a:t>
            </a:r>
            <a:r>
              <a:rPr lang="ru-RU" dirty="0" smtClean="0">
                <a:latin typeface="Century Schoolbook" pitchFamily="18" charset="0"/>
              </a:rPr>
              <a:t>А.Н. Веселовский</a:t>
            </a:r>
            <a:r>
              <a:rPr lang="ru-RU" dirty="0">
                <a:latin typeface="Century Schoolbook" pitchFamily="18" charset="0"/>
              </a:rPr>
              <a:t>, </a:t>
            </a:r>
            <a:r>
              <a:rPr lang="ru-RU" dirty="0" smtClean="0">
                <a:latin typeface="Century Schoolbook" pitchFamily="18" charset="0"/>
              </a:rPr>
              <a:t>В.Я. </a:t>
            </a:r>
            <a:r>
              <a:rPr lang="ru-RU" dirty="0" err="1" smtClean="0">
                <a:latin typeface="Century Schoolbook" pitchFamily="18" charset="0"/>
              </a:rPr>
              <a:t>Пропп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и другие.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latin typeface="Century Schoolbook" pitchFamily="18" charset="0"/>
              </a:rPr>
              <a:t>Предание</a:t>
            </a:r>
            <a:r>
              <a:rPr lang="ru-RU" dirty="0">
                <a:latin typeface="Century Schoolbook" pitchFamily="18" charset="0"/>
              </a:rPr>
              <a:t> - жанр устной </a:t>
            </a:r>
            <a:r>
              <a:rPr lang="ru-RU" dirty="0" err="1">
                <a:latin typeface="Century Schoolbook" pitchFamily="18" charset="0"/>
              </a:rPr>
              <a:t>несказочной</a:t>
            </a:r>
            <a:r>
              <a:rPr lang="ru-RU" dirty="0">
                <a:latin typeface="Century Schoolbook" pitchFamily="18" charset="0"/>
              </a:rPr>
              <a:t> прозы, рассказ об </a:t>
            </a:r>
            <a:r>
              <a:rPr lang="ru-RU" dirty="0" smtClean="0">
                <a:latin typeface="Century Schoolbook" pitchFamily="18" charset="0"/>
              </a:rPr>
              <a:t>исторических </a:t>
            </a:r>
            <a:r>
              <a:rPr lang="ru-RU" dirty="0">
                <a:latin typeface="Century Schoolbook" pitchFamily="18" charset="0"/>
              </a:rPr>
              <a:t>лицах, событиях, отражающий восприятие их современниками.</a:t>
            </a:r>
          </a:p>
          <a:p>
            <a:pPr>
              <a:buNone/>
            </a:pP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3400420" cy="5214973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latin typeface="Century Schoolbook" pitchFamily="18" charset="0"/>
              </a:rPr>
              <a:t>Емельян Иванович Пугачев</a:t>
            </a:r>
            <a:r>
              <a:rPr lang="ru-RU" dirty="0">
                <a:latin typeface="Century Schoolbook" pitchFamily="18" charset="0"/>
              </a:rPr>
              <a:t> — донской казак, предводитель Крестьянской войны 1773-1775 годов.</a:t>
            </a:r>
          </a:p>
        </p:txBody>
      </p:sp>
      <p:pic>
        <p:nvPicPr>
          <p:cNvPr id="4" name="Рисунок 3" descr="7337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071546"/>
            <a:ext cx="4676711" cy="5214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Century Schoolbook" pitchFamily="18" charset="0"/>
              </a:rPr>
              <a:t>Сравнительная характеристика</a:t>
            </a:r>
            <a:endParaRPr lang="ru-RU" dirty="0">
              <a:latin typeface="Century Schoolbook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14333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5443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Историческая песня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Предание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9415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ритмична, напевна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напоминает обычный бытовой рассказ, лишено ритма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3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диалоги редки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включает диалоги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3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Неизменность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скорее всего, более вариативно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9916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близки по форме к лирическим песням, встречаются образы, присущие лирической песне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сочетание реалистичных деталей с полусказочными образами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3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постоянные эпитеты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лексика предания приземленная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3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ряды синонимов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обороты разговорной речи, разговорные частицы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3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параллелизм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достоверность предания прямо подчеркивается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latin typeface="Century Schoolbook" pitchFamily="18" charset="0"/>
              </a:rPr>
              <a:t>П</a:t>
            </a:r>
            <a:r>
              <a:rPr lang="ru-RU" sz="3200" b="1" dirty="0" smtClean="0">
                <a:latin typeface="Century Schoolbook" pitchFamily="18" charset="0"/>
              </a:rPr>
              <a:t>редание </a:t>
            </a:r>
            <a:br>
              <a:rPr lang="ru-RU" sz="3200" b="1" dirty="0" smtClean="0">
                <a:latin typeface="Century Schoolbook" pitchFamily="18" charset="0"/>
              </a:rPr>
            </a:br>
            <a:r>
              <a:rPr lang="ru-RU" sz="3200" b="1" dirty="0" smtClean="0">
                <a:latin typeface="Century Schoolbook" pitchFamily="18" charset="0"/>
              </a:rPr>
              <a:t>«О покорении Сибири Ермаком»</a:t>
            </a:r>
            <a:endParaRPr lang="ru-RU" sz="3200" b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84" cy="4525963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Century Schoolbook" pitchFamily="18" charset="0"/>
              </a:rPr>
              <a:t>Покорение Сибири Ермаком </a:t>
            </a:r>
            <a:r>
              <a:rPr lang="ru-RU" dirty="0" smtClean="0">
                <a:latin typeface="Century Schoolbook" pitchFamily="18" charset="0"/>
              </a:rPr>
              <a:t>началось</a:t>
            </a:r>
          </a:p>
          <a:p>
            <a:pPr>
              <a:buNone/>
            </a:pP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1 сентября 1581 г</a:t>
            </a:r>
            <a:r>
              <a:rPr lang="ru-RU" dirty="0" smtClean="0">
                <a:latin typeface="Century Schoolbook" pitchFamily="18" charset="0"/>
              </a:rPr>
              <a:t>. </a:t>
            </a:r>
          </a:p>
          <a:p>
            <a:pPr>
              <a:buNone/>
            </a:pPr>
            <a:r>
              <a:rPr lang="ru-RU" smtClean="0">
                <a:latin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</a:rPr>
              <a:t>Э</a:t>
            </a:r>
            <a:r>
              <a:rPr lang="ru-RU" smtClean="0">
                <a:latin typeface="Century Schoolbook" pitchFamily="18" charset="0"/>
              </a:rPr>
              <a:t>кспедиция</a:t>
            </a:r>
            <a:r>
              <a:rPr lang="ru-RU" dirty="0">
                <a:latin typeface="Century Schoolbook" pitchFamily="18" charset="0"/>
              </a:rPr>
              <a:t>, снаряженная Строгановыми, отправилась в </a:t>
            </a:r>
            <a:r>
              <a:rPr lang="ru-RU" dirty="0" smtClean="0">
                <a:latin typeface="Century Schoolbook" pitchFamily="18" charset="0"/>
              </a:rPr>
              <a:t>путь</a:t>
            </a:r>
          </a:p>
          <a:p>
            <a:pPr>
              <a:buNone/>
            </a:pP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Осенью 1582 г. 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небольшому войску Ермака удалось взять главное укрепление хана </a:t>
            </a:r>
            <a:r>
              <a:rPr lang="ru-RU" dirty="0" err="1">
                <a:latin typeface="Century Schoolbook" pitchFamily="18" charset="0"/>
              </a:rPr>
              <a:t>Кучума</a:t>
            </a:r>
            <a:r>
              <a:rPr lang="ru-RU" dirty="0">
                <a:latin typeface="Century Schoolbook" pitchFamily="18" charset="0"/>
              </a:rPr>
              <a:t> – </a:t>
            </a:r>
            <a:r>
              <a:rPr lang="ru-RU" dirty="0" err="1">
                <a:latin typeface="Century Schoolbook" pitchFamily="18" charset="0"/>
              </a:rPr>
              <a:t>Кашлык</a:t>
            </a:r>
            <a:r>
              <a:rPr lang="ru-RU" dirty="0">
                <a:latin typeface="Century Schoolbook" pitchFamily="18" charset="0"/>
              </a:rPr>
              <a:t> на реке Тобол. </a:t>
            </a:r>
            <a:endParaRPr lang="ru-RU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dirty="0" smtClean="0">
                <a:latin typeface="Century Schoolbook" pitchFamily="18" charset="0"/>
              </a:rPr>
              <a:t>Подвластные </a:t>
            </a:r>
            <a:r>
              <a:rPr lang="ru-RU" dirty="0">
                <a:latin typeface="Century Schoolbook" pitchFamily="18" charset="0"/>
              </a:rPr>
              <a:t>хану племена </a:t>
            </a:r>
            <a:r>
              <a:rPr lang="ru-RU" dirty="0" err="1">
                <a:latin typeface="Century Schoolbook" pitchFamily="18" charset="0"/>
              </a:rPr>
              <a:t>хантов</a:t>
            </a:r>
            <a:r>
              <a:rPr lang="ru-RU" dirty="0">
                <a:latin typeface="Century Schoolbook" pitchFamily="18" charset="0"/>
              </a:rPr>
              <a:t> и манси присягнули на верность русскому </a:t>
            </a:r>
            <a:r>
              <a:rPr lang="ru-RU" dirty="0" smtClean="0">
                <a:latin typeface="Century Schoolbook" pitchFamily="18" charset="0"/>
              </a:rPr>
              <a:t>царю.</a:t>
            </a:r>
          </a:p>
          <a:p>
            <a:pPr>
              <a:buNone/>
            </a:pP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>
                <a:latin typeface="Century Schoolbook" pitchFamily="18" charset="0"/>
              </a:rPr>
              <a:t>Ермак снарядил посольство, во главе с </a:t>
            </a:r>
            <a:r>
              <a:rPr lang="ru-RU" dirty="0" smtClean="0">
                <a:latin typeface="Century Schoolbook" pitchFamily="18" charset="0"/>
              </a:rPr>
              <a:t>атаманом </a:t>
            </a:r>
            <a:r>
              <a:rPr lang="ru-RU" dirty="0">
                <a:latin typeface="Century Schoolbook" pitchFamily="18" charset="0"/>
              </a:rPr>
              <a:t>Иваном Кольцо, которое доставило присягу царю.</a:t>
            </a:r>
          </a:p>
        </p:txBody>
      </p:sp>
      <p:pic>
        <p:nvPicPr>
          <p:cNvPr id="4" name="Рисунок 3" descr="1361183244_book-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1571612"/>
            <a:ext cx="2857500" cy="318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Century Schoolbook" pitchFamily="18" charset="0"/>
              </a:rPr>
              <a:t>Домашнее задание</a:t>
            </a:r>
            <a:br>
              <a:rPr lang="ru-RU" dirty="0">
                <a:latin typeface="Century Schoolbook" pitchFamily="18" charset="0"/>
              </a:rPr>
            </a:b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Century Schoolbook" pitchFamily="18" charset="0"/>
              </a:rPr>
              <a:t>Подготовить пересказ предания </a:t>
            </a:r>
            <a:r>
              <a:rPr lang="ru-RU" dirty="0" smtClean="0">
                <a:latin typeface="Century Schoolbook" pitchFamily="18" charset="0"/>
              </a:rPr>
              <a:t>«О </a:t>
            </a:r>
            <a:r>
              <a:rPr lang="ru-RU" dirty="0">
                <a:latin typeface="Century Schoolbook" pitchFamily="18" charset="0"/>
              </a:rPr>
              <a:t>покорении </a:t>
            </a:r>
            <a:r>
              <a:rPr lang="ru-RU" dirty="0" smtClean="0">
                <a:latin typeface="Century Schoolbook" pitchFamily="18" charset="0"/>
              </a:rPr>
              <a:t>Сибири Ермаком</a:t>
            </a:r>
            <a:r>
              <a:rPr lang="ru-RU" dirty="0">
                <a:latin typeface="Century Schoolbook" pitchFamily="18" charset="0"/>
              </a:rPr>
              <a:t>», включив характерную для этого предания лексику.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318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ИСТОРИЧЕСКИЕ НАРОДНЫЕ ПЕСНИ  ПРЕДАНИЯ  «О ПУГАЧЕВЕ»,  «О ПОКОРЕНИИ СИБИРИ ЕРМАКОМ» </vt:lpstr>
      <vt:lpstr>Историческая песня</vt:lpstr>
      <vt:lpstr>Особенности исторических песен</vt:lpstr>
      <vt:lpstr>Собирание исторических песен</vt:lpstr>
      <vt:lpstr>Слайд 5</vt:lpstr>
      <vt:lpstr>Слайд 6</vt:lpstr>
      <vt:lpstr>Сравнительная характеристика</vt:lpstr>
      <vt:lpstr>Предание  «О покорении Сибири Ермаком»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ИСТОРИЧЕСКИЕ НАРОДНЫЕ ПЕСНИ  ПРЕДАНИЯ  «О ПУГАЧЕВЕ»,  «О ПОКОРЕНИИ СИБИРИ ЕРМАКОМ» </dc:title>
  <dc:creator>Дмитрий</dc:creator>
  <cp:lastModifiedBy>Дмитрий</cp:lastModifiedBy>
  <cp:revision>13</cp:revision>
  <dcterms:created xsi:type="dcterms:W3CDTF">2014-09-16T10:13:34Z</dcterms:created>
  <dcterms:modified xsi:type="dcterms:W3CDTF">2014-09-16T11:08:46Z</dcterms:modified>
</cp:coreProperties>
</file>