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newsflash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view-image" descr="http://www.serebniti.com/products_pictures/roditel-i-uchitel-475-B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863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3337560"/>
            <a:ext cx="6929454" cy="27346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Система работы классного руководителя с семьей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review-image" descr="http://vt-inform.ru/upload/iblock/656/0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0"/>
            <a:ext cx="5214942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Формы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работы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1142984"/>
            <a:ext cx="3786214" cy="642942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ru-RU" sz="2800" dirty="0" smtClean="0"/>
              <a:t>Групповые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714876" y="2928934"/>
            <a:ext cx="4041775" cy="642942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ru-RU" sz="2800" dirty="0" smtClean="0"/>
              <a:t>Индивидуальные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1928802"/>
            <a:ext cx="3757610" cy="3529873"/>
          </a:xfrm>
          <a:solidFill>
            <a:srgbClr val="FFC000"/>
          </a:solidFill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1. Родительские собрания.</a:t>
            </a:r>
          </a:p>
          <a:p>
            <a:r>
              <a:rPr lang="ru-RU" sz="2800" dirty="0" smtClean="0"/>
              <a:t>2. Родительский лекторий.</a:t>
            </a:r>
          </a:p>
          <a:p>
            <a:r>
              <a:rPr lang="ru-RU" sz="2800" dirty="0" smtClean="0"/>
              <a:t>3. День открытых дверей.</a:t>
            </a:r>
          </a:p>
          <a:p>
            <a:r>
              <a:rPr lang="ru-RU" sz="2800" dirty="0" smtClean="0"/>
              <a:t>4.Групповые консультации.</a:t>
            </a: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3643314"/>
            <a:ext cx="4041775" cy="3071834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800" dirty="0" smtClean="0"/>
              <a:t>Беседа.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2. Консультация.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3. Посещение семьи.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4. Переписка с родителями.</a:t>
            </a:r>
            <a:endParaRPr lang="ru-RU" sz="28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6643702" cy="4643470"/>
          </a:xfrm>
          <a:solidFill>
            <a:srgbClr val="92D050"/>
          </a:solidFill>
        </p:spPr>
        <p:txBody>
          <a:bodyPr/>
          <a:lstStyle/>
          <a:p>
            <a:r>
              <a:rPr lang="ru-RU" dirty="0" smtClean="0"/>
              <a:t>1. Будем знакомы.</a:t>
            </a:r>
          </a:p>
          <a:p>
            <a:r>
              <a:rPr lang="ru-RU" dirty="0" smtClean="0"/>
              <a:t>2. Как помочь детям учиться.</a:t>
            </a:r>
          </a:p>
          <a:p>
            <a:r>
              <a:rPr lang="ru-RU" dirty="0" smtClean="0"/>
              <a:t>3. Форма одежды. Какая она</a:t>
            </a:r>
            <a:r>
              <a:rPr lang="en-US" dirty="0" smtClean="0"/>
              <a:t>?</a:t>
            </a:r>
          </a:p>
          <a:p>
            <a:r>
              <a:rPr lang="en-US" dirty="0" smtClean="0"/>
              <a:t>4</a:t>
            </a:r>
            <a:r>
              <a:rPr lang="ru-RU" dirty="0" smtClean="0"/>
              <a:t>. Самовоспитание- важный шаг формирования нравственных качеств личности.</a:t>
            </a:r>
          </a:p>
          <a:p>
            <a:r>
              <a:rPr lang="ru-RU" dirty="0" smtClean="0"/>
              <a:t>5. Вот и стали мы на год взрослее.</a:t>
            </a:r>
            <a:endParaRPr lang="ru-RU" dirty="0"/>
          </a:p>
        </p:txBody>
      </p:sp>
      <p:pic>
        <p:nvPicPr>
          <p:cNvPr id="7" name="preview-image" descr="http://sch1.pinsk.edu.by/ru/sm.aspx?guid=277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4000504"/>
            <a:ext cx="4143372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7143768" cy="114300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Темы родительских   собраний.</a:t>
            </a:r>
            <a:endParaRPr lang="ru-RU" dirty="0"/>
          </a:p>
        </p:txBody>
      </p:sp>
      <p:pic>
        <p:nvPicPr>
          <p:cNvPr id="6" name="preview-image" descr="http://sch629.ucoz.ru/titul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14290"/>
            <a:ext cx="278605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view-image" descr="http://21-chtimyash.edusite.ru/images/p28_novoeizobrajeni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857628"/>
            <a:ext cx="4071934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  <a:solidFill>
            <a:srgbClr val="92D050"/>
          </a:solidFill>
        </p:spPr>
        <p:txBody>
          <a:bodyPr/>
          <a:lstStyle/>
          <a:p>
            <a:r>
              <a:rPr lang="ru-RU" dirty="0" smtClean="0"/>
              <a:t>                7 класс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7467600" cy="4911741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1. Единство требований школы и семьи в воспитании ребенка.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2. Воспитание доверием.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3. Досуг детей.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4. Роль семьи в трудовом воспитании.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preview-image" descr="http://www.teleport2001.ru/files/teleport/styles/article_page_watermark/public/images/2010/06/10/4707_1_20100610104335ly.jpg?itok=MGcDP6uW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857628"/>
            <a:ext cx="4572032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7544" cy="1143000"/>
          </a:xfrm>
          <a:solidFill>
            <a:srgbClr val="92D050"/>
          </a:solidFill>
        </p:spPr>
        <p:txBody>
          <a:bodyPr/>
          <a:lstStyle/>
          <a:p>
            <a:r>
              <a:rPr lang="ru-RU" dirty="0" smtClean="0"/>
              <a:t>8 класс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600200"/>
            <a:ext cx="3857652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1. Этот трудный возраст.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2. Осторожно,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конфликт.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3. Роль семьи в профессиональной ориентации учащихся.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4. Здоровый образ жизни- что это значит</a:t>
            </a:r>
            <a:r>
              <a:rPr lang="en-US" dirty="0" smtClean="0">
                <a:solidFill>
                  <a:srgbClr val="FFFF00"/>
                </a:solidFill>
              </a:rPr>
              <a:t>?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572000" y="285728"/>
            <a:ext cx="3657600" cy="7454921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4" name="preview-image" descr="http://krasbazar.ru/upload/normal/56/1366631812_1_1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0"/>
            <a:ext cx="542925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7467600" cy="11430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solidFill>
                  <a:srgbClr val="FF0000"/>
                </a:solidFill>
              </a:rPr>
              <a:t>Правила профессионального такта в беседе с родителями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786346"/>
          </a:xfrm>
          <a:solidFill>
            <a:srgbClr val="00B050"/>
          </a:solidFill>
        </p:spPr>
        <p:txBody>
          <a:bodyPr>
            <a:normAutofit fontScale="92500"/>
          </a:bodyPr>
          <a:lstStyle/>
          <a:p>
            <a:r>
              <a:rPr lang="ru-RU" dirty="0" smtClean="0"/>
              <a:t>1. Терапевтический момент: начать разговор о ребенке обязательно с хорошего.</a:t>
            </a:r>
          </a:p>
          <a:p>
            <a:r>
              <a:rPr lang="ru-RU" dirty="0" smtClean="0"/>
              <a:t>2. Терпеливо выслушать родителя.</a:t>
            </a:r>
          </a:p>
          <a:p>
            <a:r>
              <a:rPr lang="ru-RU" dirty="0" smtClean="0"/>
              <a:t>3.Корректно, спокойно без лишний эмоций рассказать о недостатках ребенка.</a:t>
            </a:r>
          </a:p>
          <a:p>
            <a:r>
              <a:rPr lang="ru-RU" dirty="0" smtClean="0"/>
              <a:t>4.С учетом индивидуальных особенностей ученика и его родителей высказать педагогические рекомендации по преодолению его негативных сторон.</a:t>
            </a:r>
          </a:p>
          <a:p>
            <a:r>
              <a:rPr lang="ru-RU" dirty="0" smtClean="0"/>
              <a:t>5. Беседа завершается этическим моментом.</a:t>
            </a:r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DSC0062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500042"/>
            <a:ext cx="5143536" cy="564360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4286248" y="571480"/>
            <a:ext cx="4357718" cy="3143272"/>
          </a:xfrm>
          <a:prstGeom prst="wedgeRoundRectCallout">
            <a:avLst>
              <a:gd name="adj1" fmla="val -32914"/>
              <a:gd name="adj2" fmla="val 6315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Благодарю за внимание !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ерфолента 3"/>
          <p:cNvSpPr/>
          <p:nvPr/>
        </p:nvSpPr>
        <p:spPr>
          <a:xfrm>
            <a:off x="714348" y="642918"/>
            <a:ext cx="7072362" cy="509095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Актуальной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</a:rPr>
              <a:t>проблемой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</a:rPr>
              <a:t>нашего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</a:rPr>
              <a:t>времени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</a:rPr>
              <a:t>является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</a:rPr>
              <a:t>вовлечение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</a:rPr>
              <a:t>родителей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</a:rPr>
              <a:t>в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</a:rPr>
              <a:t>образовательный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</a:rPr>
              <a:t>процесс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</a:rPr>
              <a:t>школы</a:t>
            </a:r>
            <a:r>
              <a:rPr lang="ru-RU" dirty="0" smtClean="0"/>
              <a:t>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Большинство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</a:rPr>
              <a:t>родителей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</a:rPr>
              <a:t>не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</a:rPr>
              <a:t>осознают</a:t>
            </a:r>
            <a:r>
              <a:rPr lang="ru-RU" dirty="0" smtClean="0"/>
              <a:t>, </a:t>
            </a:r>
            <a:r>
              <a:rPr lang="ru-RU" dirty="0" smtClean="0">
                <a:solidFill>
                  <a:srgbClr val="FFFF00"/>
                </a:solidFill>
              </a:rPr>
              <a:t>как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</a:rPr>
              <a:t>важно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</a:rPr>
              <a:t>быть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</a:rPr>
              <a:t>вовлеченным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</a:rPr>
              <a:t>в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</a:rPr>
              <a:t>образование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</a:rPr>
              <a:t>своих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</a:rPr>
              <a:t>детей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57166"/>
            <a:ext cx="3829048" cy="5768997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Жан Жак Руссо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 утверждал, что каждый последующий воспитатель оказывает на ребенка меньше влияния, чем предыдущий.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accent6"/>
                </a:solidFill>
              </a:rPr>
              <a:t>Именно родители- первые воспитатели- имеют самое сильное влияние на детей.</a:t>
            </a:r>
          </a:p>
          <a:p>
            <a:endParaRPr lang="ru-RU" dirty="0" smtClean="0"/>
          </a:p>
          <a:p>
            <a:r>
              <a:rPr lang="ru-RU" dirty="0" smtClean="0"/>
              <a:t>Если родитель с первых дней рождения ребенка уделяет ему должное внимание, формирует у него творческие способности и познавательные интересы, то они являются для ребенка авторитетом.</a:t>
            </a:r>
            <a:endParaRPr lang="ru-RU" dirty="0"/>
          </a:p>
        </p:txBody>
      </p:sp>
      <p:pic>
        <p:nvPicPr>
          <p:cNvPr id="5" name="preview-image" descr="http://img0.liveinternet.ru/images/attach/c/6/89/714/89714386_sovetyi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643182"/>
            <a:ext cx="4929189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rgbClr val="FFFF00"/>
                  </a:solidFill>
                </a:ln>
              </a:rPr>
              <a:t>Макаренко А.С. писал, что воспитывает всё:</a:t>
            </a:r>
          </a:p>
          <a:p>
            <a:pPr>
              <a:buNone/>
            </a:pPr>
            <a:r>
              <a:rPr lang="ru-RU" dirty="0" smtClean="0">
                <a:ln>
                  <a:solidFill>
                    <a:srgbClr val="FFFF00"/>
                  </a:solidFill>
                </a:ln>
              </a:rPr>
              <a:t>    вещи, явления, но, прежде всего и больше всего-люди. Из них на первом месте- родители и педагоги.</a:t>
            </a:r>
            <a:endParaRPr lang="ru-RU" dirty="0">
              <a:ln>
                <a:solidFill>
                  <a:srgbClr val="FFFF00"/>
                </a:solidFill>
              </a:ln>
            </a:endParaRPr>
          </a:p>
        </p:txBody>
      </p:sp>
      <p:pic>
        <p:nvPicPr>
          <p:cNvPr id="7" name="preview-image" descr="http://www.matrony.ru/wp-content/uploads/mitogm1mi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214686"/>
            <a:ext cx="5286380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review-image" descr="http://go1.imgsmail.ru/imgpreview?key=554703911b1a5152&amp;mb=imgdb_preview_112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0"/>
            <a:ext cx="5286380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2643174" y="0"/>
            <a:ext cx="4071966" cy="21431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review-image" descr="http://fb.ru/misc/i/gallery/2399/11308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43174" y="1"/>
            <a:ext cx="4071966" cy="2285991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r>
              <a:rPr lang="ru-RU" dirty="0" smtClean="0">
                <a:ln>
                  <a:solidFill>
                    <a:srgbClr val="FFFF00"/>
                  </a:solidFill>
                </a:ln>
              </a:rPr>
              <a:t>Семья была, есть и будет важнейшим институтом воспитания и социализации ребёнка.</a:t>
            </a:r>
            <a:endParaRPr lang="ru-RU" dirty="0">
              <a:ln>
                <a:solidFill>
                  <a:srgbClr val="FFFF00"/>
                </a:solidFill>
              </a:ln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Программа воспитательной      работы «</a:t>
            </a:r>
            <a:r>
              <a:rPr lang="ru-RU" dirty="0" err="1" smtClean="0">
                <a:solidFill>
                  <a:srgbClr val="FF0000"/>
                </a:solidFill>
              </a:rPr>
              <a:t>Мы-вместе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401080" cy="500066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1</a:t>
            </a:r>
            <a:r>
              <a:rPr lang="ru-RU" sz="2400" dirty="0" smtClean="0">
                <a:solidFill>
                  <a:srgbClr val="FFFF00"/>
                </a:solidFill>
              </a:rPr>
              <a:t>. Изучение учащихся и их семей.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2.</a:t>
            </a:r>
            <a:r>
              <a:rPr lang="ru-RU" sz="2400" dirty="0" smtClean="0"/>
              <a:t> Постановка воспитательных задач, общих для класса и отдельных учащихся.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3</a:t>
            </a:r>
            <a:r>
              <a:rPr lang="ru-RU" sz="2400" dirty="0" smtClean="0">
                <a:solidFill>
                  <a:srgbClr val="FFFF00"/>
                </a:solidFill>
              </a:rPr>
              <a:t>. Планирование воспитательной работы- составление плана для работы с учащимися, родителями, учителями, работающими в данном классе.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4</a:t>
            </a:r>
            <a:r>
              <a:rPr lang="ru-RU" sz="2400" dirty="0" smtClean="0"/>
              <a:t>. Организация, проведение и корректировка различных видов деятельности.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5</a:t>
            </a:r>
            <a:r>
              <a:rPr lang="ru-RU" sz="2400" dirty="0" smtClean="0">
                <a:solidFill>
                  <a:srgbClr val="FFFF00"/>
                </a:solidFill>
              </a:rPr>
              <a:t>.Организация работы с родителями учащихся.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6</a:t>
            </a:r>
            <a:r>
              <a:rPr lang="ru-RU" sz="2400" dirty="0" smtClean="0"/>
              <a:t>.Анализ и оценка результатов воспитательной работы.</a:t>
            </a:r>
            <a:endParaRPr lang="ru-RU" sz="24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Социальный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паспорт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8 «А»</a:t>
            </a:r>
            <a:r>
              <a:rPr lang="ru-RU" dirty="0" smtClean="0"/>
              <a:t>  </a:t>
            </a:r>
            <a:r>
              <a:rPr lang="ru-RU" dirty="0" smtClean="0">
                <a:solidFill>
                  <a:srgbClr val="FF0000"/>
                </a:solidFill>
              </a:rPr>
              <a:t>класса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900634"/>
          </a:xfrm>
          <a:solidFill>
            <a:srgbClr val="92D050"/>
          </a:solidFill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1. Многодетные</a:t>
            </a:r>
          </a:p>
          <a:p>
            <a:r>
              <a:rPr lang="ru-RU" dirty="0" smtClean="0"/>
              <a:t>2.Неполные</a:t>
            </a:r>
            <a:endParaRPr lang="ru-RU" dirty="0" smtClean="0"/>
          </a:p>
          <a:p>
            <a:r>
              <a:rPr lang="ru-RU" dirty="0" smtClean="0"/>
              <a:t>3. Трудные уч-ся</a:t>
            </a:r>
          </a:p>
          <a:p>
            <a:r>
              <a:rPr lang="ru-RU" dirty="0" smtClean="0"/>
              <a:t>4. На учете в ИДН</a:t>
            </a:r>
          </a:p>
          <a:p>
            <a:r>
              <a:rPr lang="ru-RU" dirty="0" smtClean="0"/>
              <a:t>5. Дети-инвалиды</a:t>
            </a:r>
          </a:p>
          <a:p>
            <a:r>
              <a:rPr lang="ru-RU" dirty="0" smtClean="0"/>
              <a:t>6.Группа риска</a:t>
            </a:r>
          </a:p>
          <a:p>
            <a:r>
              <a:rPr lang="ru-RU" dirty="0" smtClean="0"/>
              <a:t>7. </a:t>
            </a:r>
            <a:r>
              <a:rPr lang="ru-RU" dirty="0" smtClean="0"/>
              <a:t>ВШУ</a:t>
            </a:r>
          </a:p>
          <a:p>
            <a:r>
              <a:rPr lang="ru-RU" dirty="0" smtClean="0"/>
              <a:t>8. Высшее </a:t>
            </a:r>
            <a:r>
              <a:rPr lang="ru-RU" dirty="0" err="1" smtClean="0"/>
              <a:t>образ-е</a:t>
            </a:r>
            <a:endParaRPr lang="ru-RU" dirty="0" smtClean="0"/>
          </a:p>
          <a:p>
            <a:r>
              <a:rPr lang="ru-RU" dirty="0" smtClean="0"/>
              <a:t>Средне - спец.</a:t>
            </a:r>
          </a:p>
          <a:p>
            <a:r>
              <a:rPr lang="ru-RU" dirty="0" smtClean="0"/>
              <a:t>Среднее</a:t>
            </a:r>
          </a:p>
          <a:p>
            <a:r>
              <a:rPr lang="ru-RU" dirty="0" smtClean="0"/>
              <a:t>9. Возраст: до 40 лет</a:t>
            </a:r>
          </a:p>
          <a:p>
            <a:r>
              <a:rPr lang="ru-RU" dirty="0" smtClean="0"/>
              <a:t>40-50</a:t>
            </a:r>
          </a:p>
          <a:p>
            <a:r>
              <a:rPr lang="ru-RU" dirty="0" smtClean="0"/>
              <a:t>50 и выше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900634"/>
          </a:xfrm>
          <a:solidFill>
            <a:schemeClr val="accent2"/>
          </a:solidFill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 </a:t>
            </a:r>
            <a:r>
              <a:rPr lang="ru-RU" dirty="0" smtClean="0"/>
              <a:t>3</a:t>
            </a:r>
            <a:endParaRPr lang="ru-RU" dirty="0" smtClean="0"/>
          </a:p>
          <a:p>
            <a:r>
              <a:rPr lang="ru-RU" dirty="0" smtClean="0"/>
              <a:t>  6</a:t>
            </a:r>
          </a:p>
          <a:p>
            <a:r>
              <a:rPr lang="ru-RU" dirty="0" smtClean="0"/>
              <a:t>  4</a:t>
            </a:r>
          </a:p>
          <a:p>
            <a:r>
              <a:rPr lang="ru-RU" dirty="0" smtClean="0"/>
              <a:t>  2</a:t>
            </a:r>
          </a:p>
          <a:p>
            <a:r>
              <a:rPr lang="ru-RU" dirty="0" smtClean="0"/>
              <a:t>  8</a:t>
            </a:r>
          </a:p>
          <a:p>
            <a:r>
              <a:rPr lang="ru-RU" dirty="0" smtClean="0"/>
              <a:t>  </a:t>
            </a:r>
            <a:r>
              <a:rPr lang="ru-RU" dirty="0" smtClean="0"/>
              <a:t>0</a:t>
            </a:r>
            <a:endParaRPr lang="ru-RU" dirty="0" smtClean="0"/>
          </a:p>
          <a:p>
            <a:r>
              <a:rPr lang="ru-RU" dirty="0" smtClean="0"/>
              <a:t>  </a:t>
            </a:r>
            <a:r>
              <a:rPr lang="ru-RU" dirty="0" smtClean="0"/>
              <a:t>0</a:t>
            </a:r>
          </a:p>
          <a:p>
            <a:r>
              <a:rPr lang="ru-RU" dirty="0" smtClean="0"/>
              <a:t>  4</a:t>
            </a:r>
          </a:p>
          <a:p>
            <a:r>
              <a:rPr lang="ru-RU" dirty="0" smtClean="0"/>
              <a:t>  4</a:t>
            </a:r>
          </a:p>
          <a:p>
            <a:r>
              <a:rPr lang="ru-RU" dirty="0" smtClean="0"/>
              <a:t> </a:t>
            </a:r>
            <a:r>
              <a:rPr lang="ru-RU" dirty="0" smtClean="0"/>
              <a:t> 7</a:t>
            </a:r>
          </a:p>
          <a:p>
            <a:r>
              <a:rPr lang="ru-RU" dirty="0" smtClean="0"/>
              <a:t> </a:t>
            </a:r>
            <a:r>
              <a:rPr lang="ru-RU" dirty="0" smtClean="0"/>
              <a:t> 4</a:t>
            </a:r>
          </a:p>
          <a:p>
            <a:r>
              <a:rPr lang="ru-RU" dirty="0" smtClean="0"/>
              <a:t> 10</a:t>
            </a:r>
          </a:p>
          <a:p>
            <a:r>
              <a:rPr lang="ru-RU" smtClean="0"/>
              <a:t> </a:t>
            </a:r>
            <a:r>
              <a:rPr lang="ru-RU" smtClean="0"/>
              <a:t>1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Правила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установления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контакта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с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семьей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357718" cy="45259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</a:t>
            </a:r>
            <a:r>
              <a:rPr lang="ru-RU" dirty="0" smtClean="0">
                <a:solidFill>
                  <a:srgbClr val="FFFF00"/>
                </a:solidFill>
              </a:rPr>
              <a:t>. Взаимное уважение.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2</a:t>
            </a:r>
            <a:r>
              <a:rPr lang="ru-RU" dirty="0" smtClean="0">
                <a:solidFill>
                  <a:srgbClr val="FFFF00"/>
                </a:solidFill>
              </a:rPr>
              <a:t>. Доверие к воспитательным возможностям родителей.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3</a:t>
            </a:r>
            <a:r>
              <a:rPr lang="ru-RU" dirty="0" smtClean="0">
                <a:solidFill>
                  <a:srgbClr val="FFFF00"/>
                </a:solidFill>
              </a:rPr>
              <a:t>.Педагогический такт.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4.</a:t>
            </a:r>
            <a:r>
              <a:rPr lang="ru-RU" dirty="0" smtClean="0">
                <a:solidFill>
                  <a:srgbClr val="FFFF00"/>
                </a:solidFill>
              </a:rPr>
              <a:t>Жизнеутверждающий мажорный настрой в решении проблем воспитания.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preview-image" descr="http://static.newsland.com/news_images/468/big_468617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471487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view-image" descr="http://oksun.ru/wp-content/uploads/2014/03/a6495d7179f6bf5aaf99deed1a83535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04377"/>
            <a:ext cx="8429683" cy="485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11222"/>
          </a:xfrm>
        </p:spPr>
        <p:txBody>
          <a:bodyPr/>
          <a:lstStyle/>
          <a:p>
            <a:r>
              <a:rPr lang="ru-RU" dirty="0" smtClean="0"/>
              <a:t>В.А.Сухомлинский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142985"/>
            <a:ext cx="6781824" cy="1785950"/>
          </a:xfrm>
          <a:solidFill>
            <a:schemeClr val="bg2"/>
          </a:solidFill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«Ребенок- зеркало семьи: как в капле воды отражается солнце, так в детях отражается нравственная чистота матери и отца».</a:t>
            </a:r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165</TotalTime>
  <Words>540</Words>
  <PresentationFormat>Экран (4:3)</PresentationFormat>
  <Paragraphs>87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Техническая</vt:lpstr>
      <vt:lpstr>Система работы классного руководителя с семьей</vt:lpstr>
      <vt:lpstr>Слайд 2</vt:lpstr>
      <vt:lpstr>Слайд 3</vt:lpstr>
      <vt:lpstr>Слайд 4</vt:lpstr>
      <vt:lpstr>Слайд 5</vt:lpstr>
      <vt:lpstr>Программа воспитательной      работы «Мы-вместе»</vt:lpstr>
      <vt:lpstr>Социальный паспорт 8 «А»  класса</vt:lpstr>
      <vt:lpstr>Правила установления контакта с семьей</vt:lpstr>
      <vt:lpstr>В.А.Сухомлинский</vt:lpstr>
      <vt:lpstr>Формы работы</vt:lpstr>
      <vt:lpstr>Темы родительских   собраний.</vt:lpstr>
      <vt:lpstr>                7 класс</vt:lpstr>
      <vt:lpstr>8 класс</vt:lpstr>
      <vt:lpstr> Правила профессионального такта в беседе с родителями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работы классного руководителя с семьей</dc:title>
  <cp:lastModifiedBy>Admin</cp:lastModifiedBy>
  <cp:revision>61</cp:revision>
  <dcterms:modified xsi:type="dcterms:W3CDTF">2015-04-05T16:32:09Z</dcterms:modified>
</cp:coreProperties>
</file>