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>
        <p:scale>
          <a:sx n="75" d="100"/>
          <a:sy n="75" d="100"/>
        </p:scale>
        <p:origin x="-32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20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5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43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08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81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51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5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66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50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72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45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628B-E254-46BD-8BB5-194BF88B5F2D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E32FF-FF0D-4D8F-A3B6-D51420AC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80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1429082" y="609860"/>
            <a:ext cx="10432717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</a:rPr>
              <a:t>Конкурс</a:t>
            </a:r>
            <a:r>
              <a:rPr lang="en-US" sz="4400" b="1" dirty="0" smtClean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ru-RU" sz="4400" b="1" dirty="0" smtClean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</a:rPr>
              <a:t>компьютерных презентаций </a:t>
            </a:r>
          </a:p>
          <a:p>
            <a:pPr algn="ctr"/>
            <a:r>
              <a:rPr lang="ru-RU" sz="4400" b="1" dirty="0" smtClean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</a:rPr>
              <a:t>по химии «Ученик – учителю»</a:t>
            </a:r>
            <a:r>
              <a:rPr lang="ru-RU" sz="4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/>
            </a:r>
            <a:br>
              <a:rPr lang="ru-RU" sz="4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endParaRPr lang="ru-RU" sz="4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84583" y="2575895"/>
            <a:ext cx="1088580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Интерактивный 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кроссворд на тему: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/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“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Химическая посуда и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лабораторное 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оборудование</a:t>
            </a:r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”</a:t>
            </a:r>
            <a:endParaRPr lang="ru-RU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245308" y="5567012"/>
            <a:ext cx="1072816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Аксёнов Владислав Вячеславович</a:t>
            </a:r>
            <a:br>
              <a:rPr lang="ru-RU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МБОУСОШ №16, 8Б </a:t>
            </a:r>
            <a:r>
              <a:rPr lang="ru-RU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класс</a:t>
            </a:r>
            <a:endParaRPr lang="ru-RU" sz="36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194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0800000">
            <a:off x="7841453" y="336747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0800000">
            <a:off x="7841453" y="1076975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0800000">
            <a:off x="7841453" y="1817203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0800000">
            <a:off x="7841453" y="2557431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0800000">
            <a:off x="7841453" y="3297659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0800000">
            <a:off x="7841453" y="4024620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0800000">
            <a:off x="7841453" y="4751581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0800000">
            <a:off x="7841453" y="5478542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705209" y="-1274044"/>
            <a:ext cx="915122" cy="8876303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ru-RU" sz="40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мензурка</a:t>
            </a:r>
            <a:endParaRPr lang="ru-RU" sz="4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4" name="Овал 13">
            <a:hlinkClick r:id="rId2" action="ppaction://hlinksldjump"/>
          </p:cNvPr>
          <p:cNvSpPr/>
          <p:nvPr/>
        </p:nvSpPr>
        <p:spPr>
          <a:xfrm>
            <a:off x="130268" y="203198"/>
            <a:ext cx="1959067" cy="188685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</a:t>
            </a:r>
          </a:p>
          <a:p>
            <a:pPr algn="ctr"/>
            <a: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ВОПРОС</a:t>
            </a:r>
            <a:endParaRPr lang="ru-RU" sz="2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5" name="Овал 14">
            <a:hlinkClick r:id="rId3" action="ppaction://hlinksldjump"/>
          </p:cNvPr>
          <p:cNvSpPr/>
          <p:nvPr/>
        </p:nvSpPr>
        <p:spPr>
          <a:xfrm>
            <a:off x="130268" y="2224311"/>
            <a:ext cx="1959067" cy="188685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</a:t>
            </a:r>
            <a:endParaRPr lang="ru-RU" sz="2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ВОПРОС</a:t>
            </a:r>
            <a:endParaRPr lang="ru-RU" sz="2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6" name="Овал 15">
            <a:hlinkClick r:id="rId4" action="ppaction://hlinksldjump"/>
          </p:cNvPr>
          <p:cNvSpPr/>
          <p:nvPr/>
        </p:nvSpPr>
        <p:spPr>
          <a:xfrm>
            <a:off x="195761" y="4351582"/>
            <a:ext cx="1959067" cy="188685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3</a:t>
            </a:r>
            <a:endParaRPr lang="ru-RU" sz="2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ВОПРОС</a:t>
            </a:r>
            <a:endParaRPr lang="ru-RU" sz="2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7" name="Овал 16">
            <a:hlinkClick r:id="rId5" action="ppaction://hlinksldjump"/>
          </p:cNvPr>
          <p:cNvSpPr/>
          <p:nvPr/>
        </p:nvSpPr>
        <p:spPr>
          <a:xfrm>
            <a:off x="10094322" y="203198"/>
            <a:ext cx="1959067" cy="188685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4</a:t>
            </a:r>
            <a:endParaRPr lang="ru-RU" sz="2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ВОПРОС</a:t>
            </a:r>
            <a:endParaRPr lang="ru-RU" sz="2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8" name="Овал 17">
            <a:hlinkClick r:id="rId6" action="ppaction://hlinksldjump"/>
          </p:cNvPr>
          <p:cNvSpPr/>
          <p:nvPr/>
        </p:nvSpPr>
        <p:spPr>
          <a:xfrm>
            <a:off x="10094322" y="2220679"/>
            <a:ext cx="1959067" cy="188685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5</a:t>
            </a:r>
          </a:p>
          <a:p>
            <a:pPr algn="ctr"/>
            <a: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ВОПРОС</a:t>
            </a:r>
            <a:endParaRPr lang="ru-RU" sz="2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9" name="Овал 18">
            <a:hlinkClick r:id="rId7" action="ppaction://hlinksldjump"/>
          </p:cNvPr>
          <p:cNvSpPr/>
          <p:nvPr/>
        </p:nvSpPr>
        <p:spPr>
          <a:xfrm>
            <a:off x="10094322" y="4351582"/>
            <a:ext cx="1959067" cy="188685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6</a:t>
            </a:r>
            <a:endParaRPr lang="ru-RU" sz="2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ru-RU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ВОПРОС</a:t>
            </a:r>
            <a:endParaRPr lang="ru-RU" sz="2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0800000">
            <a:off x="8546533" y="4023500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0800000">
            <a:off x="9282397" y="4023500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0800000">
            <a:off x="7116969" y="4023500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10800000">
            <a:off x="6410480" y="4023501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0800000">
            <a:off x="5683318" y="4023500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10800000">
            <a:off x="4964682" y="4023565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0800000">
            <a:off x="4246129" y="4023500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0800000">
            <a:off x="7112591" y="1076974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 rot="10800000">
            <a:off x="7112591" y="4751581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234829" y="3828251"/>
            <a:ext cx="57246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п</a:t>
            </a:r>
            <a:r>
              <a:rPr lang="ru-RU" sz="54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 р  о  б  и       к   а</a:t>
            </a:r>
            <a:endParaRPr lang="ru-RU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 rot="10800000">
            <a:off x="8546533" y="1076973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 rot="10800000">
            <a:off x="9251122" y="1076973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126560" y="870854"/>
            <a:ext cx="28023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в</a:t>
            </a:r>
            <a:r>
              <a:rPr lang="ru-RU" sz="54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      с  ы</a:t>
            </a:r>
            <a:endParaRPr lang="ru-RU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10800000">
            <a:off x="8546533" y="4751581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10800000">
            <a:off x="6414741" y="4751581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 rot="10800000">
            <a:off x="5680873" y="4751581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10800000">
            <a:off x="4964682" y="4751581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0800000">
            <a:off x="4243514" y="4751581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 rot="10800000">
            <a:off x="3543872" y="4751582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 rot="10800000">
            <a:off x="2859205" y="4751581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832119" y="4555212"/>
            <a:ext cx="63514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с</a:t>
            </a:r>
            <a:r>
              <a:rPr lang="ru-RU" sz="54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 п  и   р  т  о  в       а</a:t>
            </a:r>
            <a:endParaRPr lang="ru-RU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 rot="10800000">
            <a:off x="7105744" y="1823836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 rot="10800000">
            <a:off x="6411832" y="1823836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 rot="10800000">
            <a:off x="5683318" y="1823836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 rot="10800000">
            <a:off x="4962935" y="1823836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 rot="10800000">
            <a:off x="4249693" y="1823836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870442" y="1622591"/>
            <a:ext cx="4307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с</a:t>
            </a:r>
            <a:r>
              <a:rPr lang="ru-RU" sz="54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 </a:t>
            </a:r>
            <a:r>
              <a:rPr lang="ru-RU" sz="54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т   а  к  а           </a:t>
            </a:r>
            <a:endParaRPr lang="ru-RU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 rot="10800000">
            <a:off x="7115476" y="5480355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 rot="10800000">
            <a:off x="6409609" y="5478542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 rot="10800000">
            <a:off x="5707691" y="5478543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 rot="10800000">
            <a:off x="4983822" y="5475532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 rot="10800000">
            <a:off x="4257759" y="5461798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 rot="10800000">
            <a:off x="3543872" y="5461798"/>
            <a:ext cx="653142" cy="667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638033" y="5282173"/>
            <a:ext cx="40382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в  о  р  о  н  к</a:t>
            </a:r>
            <a:endParaRPr lang="ru-RU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528514" y="3926436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219603" y="467260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</a:t>
            </a:r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445624" y="960324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3</a:t>
            </a:r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901830" y="5362028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6</a:t>
            </a:r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553079" y="1704294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5</a:t>
            </a:r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159497" y="203196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1.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93" name="Блок-схема: альтернативный процесс 92">
            <a:hlinkClick r:id="rId8" action="ppaction://hlinksldjump"/>
          </p:cNvPr>
          <p:cNvSpPr/>
          <p:nvPr/>
        </p:nvSpPr>
        <p:spPr>
          <a:xfrm>
            <a:off x="3878139" y="2077013"/>
            <a:ext cx="4843148" cy="256286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50" endPos="85000" dir="5400000" sy="-100000" algn="bl" rotWithShape="0"/>
                </a:effectLst>
              </a:rPr>
              <a:t>КРОССВОРД ЗАВЕРШЁН</a:t>
            </a:r>
            <a:r>
              <a:rPr lang="ru-RU" sz="3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!</a:t>
            </a:r>
            <a:endParaRPr lang="ru-RU" sz="32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730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500"/>
                            </p:stCondLst>
                            <p:childTnLst>
                              <p:par>
                                <p:cTn id="81" presetID="6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0" grpId="0"/>
      <p:bldP spid="33" grpId="0"/>
      <p:bldP spid="41" grpId="0"/>
      <p:bldP spid="2" grpId="0"/>
      <p:bldP spid="20" grpId="0"/>
      <p:bldP spid="93" grpId="0" animBg="1"/>
      <p:bldP spid="9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352423" y="2394894"/>
            <a:ext cx="753154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Эта посуда используется</a:t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для измерения объёма</a:t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жидкости</a:t>
            </a:r>
            <a:endParaRPr lang="ru-RU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3972" y="1181843"/>
            <a:ext cx="3812728" cy="5011426"/>
          </a:xfrm>
          <a:prstGeom prst="rect">
            <a:avLst/>
          </a:prstGeom>
        </p:spPr>
      </p:pic>
      <p:sp>
        <p:nvSpPr>
          <p:cNvPr id="3" name="Стрелка влево 2">
            <a:hlinkClick r:id="rId3" action="ppaction://hlinksldjump"/>
          </p:cNvPr>
          <p:cNvSpPr/>
          <p:nvPr/>
        </p:nvSpPr>
        <p:spPr>
          <a:xfrm>
            <a:off x="238123" y="5672568"/>
            <a:ext cx="1666877" cy="10414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2418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>
            <a:off x="101600" y="1601562"/>
            <a:ext cx="915258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Эта посуда используется</a:t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для проведения 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химических 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/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реакций в малых объёмах</a:t>
            </a:r>
            <a:endParaRPr lang="ru-RU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499" y="911266"/>
            <a:ext cx="3083773" cy="4463756"/>
          </a:xfrm>
          <a:prstGeom prst="rect">
            <a:avLst/>
          </a:prstGeom>
        </p:spPr>
      </p:pic>
      <p:sp>
        <p:nvSpPr>
          <p:cNvPr id="80" name="Стрелка влево 79">
            <a:hlinkClick r:id="rId3" action="ppaction://hlinksldjump"/>
          </p:cNvPr>
          <p:cNvSpPr/>
          <p:nvPr/>
        </p:nvSpPr>
        <p:spPr>
          <a:xfrm>
            <a:off x="238123" y="5672568"/>
            <a:ext cx="1666877" cy="10414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3981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1611392"/>
            <a:ext cx="798353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Этот прибор используется</a:t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для измерения массы</a:t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веществ</a:t>
            </a:r>
            <a:endParaRPr lang="ru-RU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2050" name="Picture 2" descr="http://eduportal.uz/apache/info_rus/726/files/12187609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375" y="1327665"/>
            <a:ext cx="38100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Стрелка влево 37">
            <a:hlinkClick r:id="rId3" action="ppaction://hlinksldjump"/>
          </p:cNvPr>
          <p:cNvSpPr/>
          <p:nvPr/>
        </p:nvSpPr>
        <p:spPr>
          <a:xfrm>
            <a:off x="238123" y="5672568"/>
            <a:ext cx="1666877" cy="10414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6035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238123" y="1578554"/>
            <a:ext cx="1988888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Небольшой нагревательный прибор,</a:t>
            </a:r>
          </a:p>
          <a:p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в котором как горючее </a:t>
            </a:r>
          </a:p>
          <a:p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используется 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спирт</a:t>
            </a:r>
            <a:endParaRPr lang="ru-RU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3074" name="Picture 2" descr="http://maximed-dv.ru/d/315198/d/img_70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914" y="2692020"/>
            <a:ext cx="3727297" cy="350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Стрелка влево 36">
            <a:hlinkClick r:id="rId3" action="ppaction://hlinksldjump"/>
          </p:cNvPr>
          <p:cNvSpPr/>
          <p:nvPr/>
        </p:nvSpPr>
        <p:spPr>
          <a:xfrm>
            <a:off x="238123" y="5672568"/>
            <a:ext cx="1666877" cy="10414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2148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1393756"/>
            <a:ext cx="7531549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Эта посуда используется</a:t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для приготовления </a:t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растворов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/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endParaRPr lang="ru-RU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4098" name="Picture 2" descr="http://l-microrus.ru/upload/iblock/35c/35cd6a6b4b8e33594bf375441c6bf25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947" y="687548"/>
            <a:ext cx="3114535" cy="482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Стрелка влево 37">
            <a:hlinkClick r:id="rId3" action="ppaction://hlinksldjump"/>
          </p:cNvPr>
          <p:cNvSpPr/>
          <p:nvPr/>
        </p:nvSpPr>
        <p:spPr>
          <a:xfrm>
            <a:off x="238123" y="5672568"/>
            <a:ext cx="1666877" cy="10414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56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508000" y="1598813"/>
            <a:ext cx="829310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Эта посуда используется</a:t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для переливания</a:t>
            </a:r>
            <a:b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жидкостей из широкогорлой посуды</a:t>
            </a:r>
          </a:p>
          <a:p>
            <a:pPr algn="ctr"/>
            <a:r>
              <a:rPr lang="ru-RU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в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сосуд с узким горлом</a:t>
            </a:r>
            <a:endParaRPr lang="ru-RU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122" name="Picture 2" descr="http://www.ukrdidac.com.ua/objects/foto4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046" y="1536641"/>
            <a:ext cx="22288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Стрелка влево 49">
            <a:hlinkClick r:id="rId3" action="ppaction://hlinksldjump"/>
          </p:cNvPr>
          <p:cNvSpPr/>
          <p:nvPr/>
        </p:nvSpPr>
        <p:spPr>
          <a:xfrm>
            <a:off x="238123" y="5672568"/>
            <a:ext cx="1666877" cy="10414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1225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2574610" y="-115096"/>
            <a:ext cx="6954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Источники 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материала</a:t>
            </a:r>
            <a:endParaRPr lang="ru-RU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04744" y="808234"/>
            <a:ext cx="10894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1. </a:t>
            </a:r>
            <a:r>
              <a:rPr lang="en-US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http://allpolus.com/uploads/posts/2013-11/1385456649_epztrxwvcqm6o3s.jpeg</a:t>
            </a:r>
            <a:endParaRPr lang="ru-RU" sz="2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04745" y="1269899"/>
            <a:ext cx="578335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2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. </a:t>
            </a:r>
            <a:r>
              <a:rPr lang="en-US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https</a:t>
            </a:r>
            <a:r>
              <a:rPr lang="en-US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://ru.wikipedia.org/wiki/</a:t>
            </a:r>
            <a:r>
              <a:rPr lang="ru-RU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Мензурка </a:t>
            </a:r>
            <a:endParaRPr lang="ru-RU" sz="2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79469" y="1731564"/>
            <a:ext cx="922493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3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.</a:t>
            </a:r>
            <a:r>
              <a:rPr lang="en-US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http</a:t>
            </a:r>
            <a:r>
              <a:rPr lang="en-US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://www.laborkomplekt.ru/?</a:t>
            </a:r>
            <a:r>
              <a:rPr lang="en-US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page=7&amp;sid=8&amp;srid=101&amp;iid=2982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endParaRPr lang="ru-RU" sz="2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4801" y="2193229"/>
            <a:ext cx="88645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4. 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Спиртовка </a:t>
            </a:r>
            <a:r>
              <a:rPr lang="en-US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http</a:t>
            </a:r>
            <a:r>
              <a:rPr lang="en-US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://maximed-dv.ru/d/315198/d/img_7032.jpg</a:t>
            </a:r>
            <a:endParaRPr lang="ru-RU" sz="2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-424457" y="2654894"/>
            <a:ext cx="130392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              5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. 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Стакан </a:t>
            </a:r>
            <a:r>
              <a:rPr lang="en-US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http</a:t>
            </a:r>
            <a:r>
              <a:rPr lang="en-US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://l-microrus.ru/upload/iblock/35c/35cd6a6b4b8e33594bf375441c6bf25e.jpg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endParaRPr lang="ru-RU" sz="2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47465" y="3116559"/>
            <a:ext cx="106954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6. 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Воронка </a:t>
            </a:r>
            <a:r>
              <a:rPr lang="en-US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http</a:t>
            </a:r>
            <a:r>
              <a:rPr lang="en-US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://ekb.pulscen.ru/products/tigli_kvartsevyye_tv_40_ml_11810545</a:t>
            </a:r>
            <a:endParaRPr lang="ru-RU" sz="2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4745" y="3578224"/>
            <a:ext cx="798033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7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. Весы </a:t>
            </a:r>
            <a:r>
              <a:rPr lang="en-US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http</a:t>
            </a:r>
            <a:r>
              <a:rPr lang="en-US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://cats-shadow.dreamwidth.org/2011/03/25/</a:t>
            </a:r>
            <a:r>
              <a:rPr lang="ru-R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endParaRPr lang="ru-RU" sz="2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175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147</Words>
  <Application>Microsoft Office PowerPoint</Application>
  <PresentationFormat>Произвольный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Владислав Аксёнов</dc:creator>
  <cp:lastModifiedBy>XTreme.ws</cp:lastModifiedBy>
  <cp:revision>31</cp:revision>
  <dcterms:created xsi:type="dcterms:W3CDTF">2015-03-04T14:53:11Z</dcterms:created>
  <dcterms:modified xsi:type="dcterms:W3CDTF">2015-03-11T20:41:12Z</dcterms:modified>
</cp:coreProperties>
</file>