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86EF1D-6500-46C2-931E-5BAD39F51476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38B6CC-47C9-4F43-942F-1E32DF9F38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87630"/>
            <a:ext cx="6629400" cy="1809322"/>
          </a:xfrm>
        </p:spPr>
        <p:txBody>
          <a:bodyPr>
            <a:normAutofit fontScale="90000"/>
          </a:bodyPr>
          <a:lstStyle/>
          <a:p>
            <a:r>
              <a:rPr lang="ru-RU" sz="3600" cap="none" dirty="0" smtClean="0">
                <a:solidFill>
                  <a:srgbClr val="FF0000"/>
                </a:solidFill>
                <a:latin typeface="Tahoma"/>
              </a:rPr>
              <a:t>ЕГЭ решение заданий части С2 (37 по версии 2015)</a:t>
            </a:r>
            <a:br>
              <a:rPr lang="ru-RU" sz="3600" cap="none" dirty="0" smtClean="0">
                <a:solidFill>
                  <a:srgbClr val="FF0000"/>
                </a:solidFill>
                <a:latin typeface="Tahoma"/>
              </a:rPr>
            </a:br>
            <a:r>
              <a:rPr lang="ru-RU" sz="3600" cap="none" dirty="0" smtClean="0">
                <a:solidFill>
                  <a:srgbClr val="FF0000"/>
                </a:solidFill>
                <a:latin typeface="Tahoma"/>
              </a:rPr>
              <a:t>тренинг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6553200" cy="136815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Кушнаренко А.В.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Учитель химии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ГБОУ СОШ №345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Санкт-Петербург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99878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05556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7. Оксид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хрома(VI) прореагировал с гидроксидом калия. Полученное вещество обработали серной кислотой, из образовавшегося раствора выделили соль оранжевого цвета. Эту соль обработали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бромоводородной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кислотой. Полученное простое вещество вступило в реакцию с сероводородом.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4437112"/>
            <a:ext cx="212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Проверь 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07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8. Металлический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кальций прокалили в атмосфере азота. Продукт реакции обработали водой, выделившийся при этом газ пропустили в раствор нитрата хрома (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III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 Выпавший в ходе процесса серо-зеленый осадок обработали щелочным раствором перекиси водорода.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429309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Проверь 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34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9. Металлическую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медь обработали при нагревании йодом. Полученный продукт растворили в концентрированной серной кислоте при нагревании. Образовавшийся раствор обработали гидроксидом калия. Выпавший осадок прокалили.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0529" y="4309645"/>
            <a:ext cx="184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Проверь 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01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10. 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раствору хлорида меди (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добавили избыток раствора соды. Выпавший осадок прокалили, а полученный продукт нагрели в атмосфере водорода. Образовавшееся простое вещество растворили в разбавленной азотной кислоте.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4405381"/>
            <a:ext cx="220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Проверь 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77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033" y="2743607"/>
            <a:ext cx="8183880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 </a:t>
            </a:r>
            <a:b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Успехов на ЕГЭ!</a:t>
            </a:r>
            <a:endParaRPr lang="ru-RU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610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  <a:t>«Знание только тогда знание, когда оно </a:t>
            </a:r>
            <a:br>
              <a:rPr lang="ru-RU" sz="360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</a:br>
            <a:r>
              <a:rPr lang="ru-RU" sz="360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  <a:t>Приобретено усилиями своей мысли, </a:t>
            </a:r>
            <a:br>
              <a:rPr lang="ru-RU" sz="360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</a:br>
            <a:r>
              <a:rPr lang="ru-RU" sz="360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  <a:t>А не только памятью» </a:t>
            </a:r>
            <a:br>
              <a:rPr lang="ru-RU" sz="360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</a:br>
            <a:r>
              <a:rPr lang="ru-RU" sz="360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  <a:t>                                          Лев Толстой</a:t>
            </a:r>
            <a:br>
              <a:rPr lang="ru-RU" sz="3600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94175"/>
            <a:ext cx="2866777" cy="231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6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Ca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N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2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+ 6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→3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Ca</a:t>
            </a:r>
            <a:r>
              <a:rPr lang="ru-RU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OH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+ 2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NH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 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NH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+ 3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CuO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→</a:t>
            </a:r>
            <a:r>
              <a:rPr lang="en-US" dirty="0">
                <a:latin typeface="Times New Roman"/>
                <a:ea typeface="Calibri"/>
                <a:cs typeface="Times New Roman"/>
              </a:rPr>
              <a:t>N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+ 3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Cu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+ 3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</a:rPr>
              <a:t>Cu </a:t>
            </a:r>
            <a:r>
              <a:rPr lang="en-US" dirty="0">
                <a:latin typeface="Times New Roman"/>
                <a:ea typeface="Calibri"/>
              </a:rPr>
              <a:t>+ HNO</a:t>
            </a:r>
            <a:r>
              <a:rPr lang="en-US" baseline="-25000" dirty="0">
                <a:latin typeface="Times New Roman"/>
                <a:ea typeface="Calibri"/>
              </a:rPr>
              <a:t>3(k.)</a:t>
            </a:r>
            <a:r>
              <a:rPr lang="en-US" dirty="0">
                <a:latin typeface="Times New Roman"/>
                <a:ea typeface="Calibri"/>
              </a:rPr>
              <a:t>→Cu(NO</a:t>
            </a:r>
            <a:r>
              <a:rPr lang="en-US" baseline="-25000" dirty="0">
                <a:latin typeface="Times New Roman"/>
                <a:ea typeface="Calibri"/>
              </a:rPr>
              <a:t>3</a:t>
            </a:r>
            <a:r>
              <a:rPr lang="en-US" dirty="0">
                <a:latin typeface="Times New Roman"/>
                <a:ea typeface="Calibri"/>
              </a:rPr>
              <a:t>)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+ 2NO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+ 2H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O;   </a:t>
            </a:r>
            <a:endParaRPr lang="ru-RU" dirty="0" smtClean="0">
              <a:latin typeface="Times New Roman"/>
              <a:ea typeface="Calibri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</a:rPr>
              <a:t>2Cu(NO</a:t>
            </a:r>
            <a:r>
              <a:rPr lang="en-US" baseline="-25000" dirty="0" smtClean="0">
                <a:latin typeface="Times New Roman"/>
                <a:ea typeface="Calibri"/>
              </a:rPr>
              <a:t>3</a:t>
            </a:r>
            <a:r>
              <a:rPr lang="en-US" dirty="0" smtClean="0">
                <a:latin typeface="Times New Roman"/>
                <a:ea typeface="Calibri"/>
              </a:rPr>
              <a:t>)</a:t>
            </a:r>
            <a:r>
              <a:rPr lang="en-US" baseline="-25000" dirty="0" smtClean="0">
                <a:latin typeface="Times New Roman"/>
                <a:ea typeface="Calibri"/>
              </a:rPr>
              <a:t>2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CuO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+ 4NO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88" y="3356992"/>
            <a:ext cx="704240" cy="51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64464"/>
            <a:ext cx="1279773" cy="81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Times New Roman"/>
                <a:ea typeface="Calibri"/>
                <a:cs typeface="Times New Roman"/>
              </a:rPr>
              <a:t>FeS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+ 2HCl→FeCl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H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S;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4FeS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+ 7O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4SO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+ 2Fe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</a:rPr>
              <a:t>SO</a:t>
            </a:r>
            <a:r>
              <a:rPr lang="en-US" baseline="-25000" dirty="0" smtClean="0">
                <a:latin typeface="Times New Roman"/>
                <a:ea typeface="Calibri"/>
              </a:rPr>
              <a:t>2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>
                <a:latin typeface="Times New Roman"/>
                <a:ea typeface="Calibri"/>
              </a:rPr>
              <a:t>+ 2H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S→3S + 2H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O; </a:t>
            </a:r>
            <a:endParaRPr lang="ru-RU" dirty="0" smtClean="0">
              <a:latin typeface="Times New Roman"/>
              <a:ea typeface="Calibri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</a:rPr>
              <a:t>S </a:t>
            </a:r>
            <a:r>
              <a:rPr lang="en-US" dirty="0">
                <a:latin typeface="Times New Roman"/>
                <a:ea typeface="Calibri"/>
              </a:rPr>
              <a:t>+ 6HNO</a:t>
            </a:r>
            <a:r>
              <a:rPr lang="en-US" baseline="-25000" dirty="0">
                <a:latin typeface="Times New Roman"/>
                <a:ea typeface="Calibri"/>
              </a:rPr>
              <a:t>3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baseline="-25000" dirty="0">
                <a:latin typeface="Times New Roman"/>
                <a:ea typeface="Calibri"/>
              </a:rPr>
              <a:t>(k</a:t>
            </a:r>
            <a:r>
              <a:rPr lang="en-US" baseline="-25000" dirty="0" smtClean="0">
                <a:latin typeface="Times New Roman"/>
                <a:ea typeface="Calibri"/>
              </a:rPr>
              <a:t>.)</a:t>
            </a:r>
            <a:r>
              <a:rPr lang="ru-RU" baseline="-25000" dirty="0" smtClean="0">
                <a:latin typeface="Times New Roman"/>
                <a:ea typeface="Calibri"/>
              </a:rPr>
              <a:t>            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Calibri"/>
              </a:rPr>
              <a:t>6NO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 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SO</a:t>
            </a:r>
            <a:r>
              <a:rPr lang="en-US" baseline="-25000" dirty="0">
                <a:latin typeface="Times New Roman"/>
                <a:ea typeface="Calibri"/>
              </a:rPr>
              <a:t>4</a:t>
            </a:r>
            <a:r>
              <a:rPr lang="en-US" dirty="0">
                <a:latin typeface="Times New Roman"/>
                <a:ea typeface="Calibri"/>
              </a:rPr>
              <a:t> + 2H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O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55" y="1628800"/>
            <a:ext cx="706234" cy="5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16" y="3439637"/>
            <a:ext cx="7016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2NaCl + 2H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</a:t>
            </a:r>
            <a:r>
              <a:rPr lang="en-US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эл</a:t>
            </a:r>
            <a:r>
              <a:rPr lang="en-US" u="sng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ток</a:t>
            </a:r>
            <a:r>
              <a:rPr lang="en-US" u="sng" dirty="0">
                <a:latin typeface="Times New Roman"/>
                <a:ea typeface="Calibri"/>
                <a:cs typeface="Times New Roman"/>
              </a:rPr>
              <a:t> 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  H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Cl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+ 2NaOH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3NaOH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+ FeCl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→Fe(OH)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↓ + 3NaCl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</a:rPr>
              <a:t>2Fe(OH)</a:t>
            </a:r>
            <a:r>
              <a:rPr lang="en-US" baseline="-25000" dirty="0" smtClean="0">
                <a:latin typeface="Times New Roman"/>
                <a:ea typeface="Calibri"/>
              </a:rPr>
              <a:t>3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Fe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3H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O;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Fe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HI→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2FeI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+ 3H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635124" cy="46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2Na +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H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baseline="-25000" dirty="0" smtClean="0">
                <a:latin typeface="Times New Roman"/>
                <a:ea typeface="Calibri"/>
                <a:cs typeface="Times New Roman"/>
              </a:rPr>
              <a:t>         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2NaH;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O→NaOH + 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</a:rPr>
              <a:t>Cu + HNO</a:t>
            </a:r>
            <a:r>
              <a:rPr lang="en-US" baseline="-25000" dirty="0">
                <a:latin typeface="Times New Roman"/>
                <a:ea typeface="Calibri"/>
              </a:rPr>
              <a:t>3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baseline="-25000" dirty="0">
                <a:latin typeface="Times New Roman"/>
                <a:ea typeface="Calibri"/>
              </a:rPr>
              <a:t>(k.)</a:t>
            </a:r>
            <a:r>
              <a:rPr lang="en-US" dirty="0">
                <a:latin typeface="Times New Roman"/>
                <a:ea typeface="Calibri"/>
              </a:rPr>
              <a:t>→Cu(NO</a:t>
            </a:r>
            <a:r>
              <a:rPr lang="en-US" baseline="-25000" dirty="0">
                <a:latin typeface="Times New Roman"/>
                <a:ea typeface="Calibri"/>
              </a:rPr>
              <a:t>3</a:t>
            </a:r>
            <a:r>
              <a:rPr lang="en-US" dirty="0">
                <a:latin typeface="Times New Roman"/>
                <a:ea typeface="Calibri"/>
              </a:rPr>
              <a:t>)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+ 2NO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 </a:t>
            </a:r>
            <a:r>
              <a:rPr lang="en-US" dirty="0" smtClean="0">
                <a:latin typeface="Times New Roman"/>
                <a:ea typeface="Calibri"/>
              </a:rPr>
              <a:t>2H</a:t>
            </a:r>
            <a:r>
              <a:rPr lang="en-US" baseline="-25000" dirty="0" smtClean="0">
                <a:latin typeface="Times New Roman"/>
                <a:ea typeface="Calibri"/>
              </a:rPr>
              <a:t>2</a:t>
            </a:r>
            <a:r>
              <a:rPr lang="en-US" dirty="0" smtClean="0">
                <a:latin typeface="Times New Roman"/>
                <a:ea typeface="Calibri"/>
              </a:rPr>
              <a:t>O;</a:t>
            </a:r>
            <a:endParaRPr lang="ru-RU" dirty="0" smtClean="0">
              <a:latin typeface="Times New Roman"/>
              <a:ea typeface="Calibri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</a:rPr>
              <a:t>2NO</a:t>
            </a:r>
            <a:r>
              <a:rPr lang="en-US" baseline="-25000" dirty="0" smtClean="0">
                <a:latin typeface="Times New Roman"/>
                <a:ea typeface="Calibri"/>
              </a:rPr>
              <a:t>2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>
                <a:latin typeface="Times New Roman"/>
                <a:ea typeface="Calibri"/>
              </a:rPr>
              <a:t>+ 2NaOH→NaNO</a:t>
            </a:r>
            <a:r>
              <a:rPr lang="en-US" baseline="-25000" dirty="0">
                <a:latin typeface="Times New Roman"/>
                <a:ea typeface="Calibri"/>
              </a:rPr>
              <a:t>3</a:t>
            </a:r>
            <a:r>
              <a:rPr lang="en-US" dirty="0">
                <a:latin typeface="Times New Roman"/>
                <a:ea typeface="Calibri"/>
              </a:rPr>
              <a:t> + NaNO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O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6930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1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2KClO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2KCl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3Fe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+ 8HCl→2FeCl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 FeCl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+ 4H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6FeCl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Na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Cr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7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+ 14HCl→6FeCl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+ 2CrCl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+ 2NaCl + 7H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23589"/>
            <a:ext cx="707132" cy="51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96" y="1484784"/>
            <a:ext cx="7064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93096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8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482408" cy="2016224"/>
          </a:xfrm>
        </p:spPr>
        <p:txBody>
          <a:bodyPr>
            <a:normAutofit/>
          </a:bodyPr>
          <a:lstStyle/>
          <a:p>
            <a:pPr algn="r"/>
            <a:r>
              <a:rPr lang="ru-RU" sz="3300" dirty="0" smtClean="0">
                <a:solidFill>
                  <a:schemeClr val="bg2">
                    <a:lumMod val="50000"/>
                  </a:schemeClr>
                </a:solidFill>
              </a:rPr>
              <a:t>«ОБРАЗОВАНИЕ </a:t>
            </a:r>
            <a:r>
              <a:rPr lang="ru-RU" sz="3300" dirty="0" smtClean="0">
                <a:solidFill>
                  <a:schemeClr val="bg2">
                    <a:lumMod val="50000"/>
                  </a:schemeClr>
                </a:solidFill>
              </a:rPr>
              <a:t>–КЛАД,</a:t>
            </a:r>
            <a:br>
              <a:rPr lang="ru-RU" sz="3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bg2">
                    <a:lumMod val="50000"/>
                  </a:schemeClr>
                </a:solidFill>
              </a:rPr>
              <a:t>ТРУД – КЛЮЧ К НЕМУ</a:t>
            </a:r>
            <a:r>
              <a:rPr lang="ru-RU" sz="3300" dirty="0" smtClean="0">
                <a:solidFill>
                  <a:schemeClr val="bg2">
                    <a:lumMod val="50000"/>
                  </a:schemeClr>
                </a:solidFill>
              </a:rPr>
              <a:t>.»</a:t>
            </a:r>
            <a:br>
              <a:rPr lang="ru-RU" sz="3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ПЬЕР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БУАСТ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2936"/>
            <a:ext cx="5544616" cy="3096344"/>
          </a:xfrm>
        </p:spPr>
      </p:pic>
    </p:spTree>
    <p:extLst>
      <p:ext uri="{BB962C8B-B14F-4D97-AF65-F5344CB8AC3E}">
        <p14:creationId xmlns:p14="http://schemas.microsoft.com/office/powerpoint/2010/main" val="36604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NH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HBr→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NH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Br;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NH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Br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+ AgNO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→AgBr + NH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>
                <a:latin typeface="Times New Roman"/>
                <a:ea typeface="Calibri"/>
                <a:cs typeface="Times New Roman"/>
              </a:rPr>
              <a:t>NO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</a:rPr>
              <a:t>2AgBr +Zn→ZnBr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 </a:t>
            </a:r>
            <a:r>
              <a:rPr lang="en-US" dirty="0" smtClean="0">
                <a:latin typeface="Times New Roman"/>
                <a:ea typeface="Calibri"/>
              </a:rPr>
              <a:t>2Ag;</a:t>
            </a:r>
            <a:endParaRPr lang="ru-RU" dirty="0" smtClean="0">
              <a:latin typeface="Times New Roman"/>
              <a:ea typeface="Calibri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</a:rPr>
              <a:t>2Ag </a:t>
            </a:r>
            <a:r>
              <a:rPr lang="en-US" dirty="0">
                <a:latin typeface="Times New Roman"/>
                <a:ea typeface="Calibri"/>
              </a:rPr>
              <a:t>+ 2H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SO</a:t>
            </a:r>
            <a:r>
              <a:rPr lang="en-US" baseline="-25000" dirty="0">
                <a:latin typeface="Times New Roman"/>
                <a:ea typeface="Calibri"/>
              </a:rPr>
              <a:t>4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baseline="-25000" dirty="0">
                <a:latin typeface="Times New Roman"/>
                <a:ea typeface="Calibri"/>
              </a:rPr>
              <a:t>(k.)</a:t>
            </a:r>
            <a:r>
              <a:rPr lang="en-US" dirty="0">
                <a:latin typeface="Times New Roman"/>
                <a:ea typeface="Calibri"/>
              </a:rPr>
              <a:t>→Ag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SO</a:t>
            </a:r>
            <a:r>
              <a:rPr lang="en-US" baseline="-25000" dirty="0">
                <a:latin typeface="Times New Roman"/>
                <a:ea typeface="Calibri"/>
              </a:rPr>
              <a:t>4</a:t>
            </a:r>
            <a:r>
              <a:rPr lang="en-US" dirty="0">
                <a:latin typeface="Times New Roman"/>
                <a:ea typeface="Calibri"/>
              </a:rPr>
              <a:t> + SO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+ 2H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O</a:t>
            </a:r>
            <a:endParaRPr lang="ru-RU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CrO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+ 2KOH→K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CrO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H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O;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2K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CrO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+ H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>
                <a:latin typeface="Times New Roman"/>
                <a:ea typeface="Calibri"/>
                <a:cs typeface="Times New Roman"/>
              </a:rPr>
              <a:t>→K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Cr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7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K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H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</a:rPr>
              <a:t>K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Cr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O</a:t>
            </a:r>
            <a:r>
              <a:rPr lang="en-US" baseline="-25000" dirty="0">
                <a:latin typeface="Times New Roman"/>
                <a:ea typeface="Calibri"/>
              </a:rPr>
              <a:t>7</a:t>
            </a:r>
            <a:r>
              <a:rPr lang="en-US" dirty="0">
                <a:latin typeface="Times New Roman"/>
                <a:ea typeface="Calibri"/>
              </a:rPr>
              <a:t> + 14HBr→2CrBr</a:t>
            </a:r>
            <a:r>
              <a:rPr lang="en-US" baseline="-25000" dirty="0">
                <a:latin typeface="Times New Roman"/>
                <a:ea typeface="Calibri"/>
              </a:rPr>
              <a:t>3</a:t>
            </a:r>
            <a:r>
              <a:rPr lang="en-US" dirty="0">
                <a:latin typeface="Times New Roman"/>
                <a:ea typeface="Calibri"/>
              </a:rPr>
              <a:t> + 3Br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 + 2KBr + 7H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O</a:t>
            </a:r>
            <a:r>
              <a:rPr lang="en-US" dirty="0" smtClean="0">
                <a:latin typeface="Times New Roman"/>
                <a:ea typeface="Calibri"/>
              </a:rPr>
              <a:t>;</a:t>
            </a:r>
            <a:endParaRPr lang="ru-RU" dirty="0" smtClean="0">
              <a:latin typeface="Times New Roman"/>
              <a:ea typeface="Calibri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</a:rPr>
              <a:t>Br</a:t>
            </a:r>
            <a:r>
              <a:rPr lang="en-US" baseline="-25000" dirty="0" smtClean="0">
                <a:latin typeface="Times New Roman"/>
                <a:ea typeface="Calibri"/>
              </a:rPr>
              <a:t>2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>
                <a:latin typeface="Times New Roman"/>
                <a:ea typeface="Calibri"/>
              </a:rPr>
              <a:t>+ H</a:t>
            </a:r>
            <a:r>
              <a:rPr lang="en-US" baseline="-25000" dirty="0">
                <a:latin typeface="Times New Roman"/>
                <a:ea typeface="Calibri"/>
              </a:rPr>
              <a:t>2</a:t>
            </a:r>
            <a:r>
              <a:rPr lang="en-US" dirty="0">
                <a:latin typeface="Times New Roman"/>
                <a:ea typeface="Calibri"/>
              </a:rPr>
              <a:t>S→S↓ + 2HBr</a:t>
            </a:r>
            <a:endParaRPr lang="ru-RU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25887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3Ca + N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+ 6H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O→3Ca(OH)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+ 2NH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↑;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3NH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+ 3H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 + Cr(NO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→Cr(OH)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↓ + 3NH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2Cr(OH)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+ 3H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+ 4KOH→2K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CrO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+ 8H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18" y="751176"/>
            <a:ext cx="641598" cy="46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8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2Cu + I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→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2CuI;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2CuI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+ 4H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2CuSO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+ 2SO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 I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+ 4H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CuSO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+ 2KOH→Cu(OH)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↓ +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K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SO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Cu(OH)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CuO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707132" cy="51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8997"/>
            <a:ext cx="7064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0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2CuCl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+ 2Na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+ H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O→ (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CuOH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)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↓ + CO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↑ + 4NaCl;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CuOH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)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CO</a:t>
            </a:r>
            <a:r>
              <a:rPr lang="en-US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2CuO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 + CO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↑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CuO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Cu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3Cu + 8HNO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→3Cu(NO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+ 2NO↑ + 4H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2" y="3129800"/>
            <a:ext cx="779140" cy="56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7747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27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8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Успешного выполнения заданий!</a:t>
            </a:r>
          </a:p>
        </p:txBody>
      </p:sp>
      <p:pic>
        <p:nvPicPr>
          <p:cNvPr id="4104" name="Picture 8" descr="15282005041601975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60800"/>
            <a:ext cx="3048000" cy="22383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0713"/>
            <a:ext cx="80803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06585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Газ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полученный при обработке нитрида кальция водой, пропустили над раскалённым порошком оксида меди(II). Полученное при этом твёрдое вещество растворили в концентрированной азотной кислоте, раствор выпарили, а полученный твёрдый остаток прокалили.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454977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hlinkClick r:id="rId2" action="ppaction://hlinksldjump"/>
              </a:rPr>
              <a:t>Проверь себя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Некоторое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количество сульфида железа(II) разделили на две части. Одну из них обработали соляной кислотой, а другую подвергли обжигу на воздухе. При взаимодействии выделившихся газов образовалось простое вещество жёлтого цвета. Полученное вещество нагрели с концентрированной азотной кислотой, при этом выделился бурый газ.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4437112"/>
            <a:ext cx="191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Проверь 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62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Провели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электролиз раствора хлорида натрия. К полученному раствору добавили хлорид железа(III). Выпавший осадок отфильтровали и прокалили. Твёрдый остаток растворили в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иодоводородной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кислоте.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4365104"/>
            <a:ext cx="1529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hlinkClick r:id="rId2" action="ppaction://hlinksldjump"/>
              </a:rPr>
              <a:t>Проверь</a:t>
            </a:r>
          </a:p>
          <a:p>
            <a:pPr algn="ctr"/>
            <a:r>
              <a:rPr lang="ru-RU" sz="2400" dirty="0" smtClean="0">
                <a:hlinkClick r:id="rId2" action="ppaction://hlinksldjump"/>
              </a:rPr>
              <a:t>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46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Натрий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нагрели в атмосфере водорода. При добавлении к полученному веществу воды наблюдали выделение газа и образование прозрачного раствора. Через этот раствор пропустили бурый газ, который был получен в результате взаимодействия меди с концентрированным раствором азотной кислоты.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6372200" y="4509119"/>
            <a:ext cx="169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Проверь 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35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94054"/>
            <a:ext cx="8183880" cy="4187952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Хлорат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калия нагрели в присутствии катализатора, при этом выделился бесцветный газ. Сжиганием железа в атмосфере этого газа была получена железная окалина. Её растворили в избытке соляной кислоты. К полученному при этом раствору добавили раствор, содержащий дихромат натрия и соляную кислоту.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4454593"/>
            <a:ext cx="169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Проверь 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62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Задания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Аммиак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пропустили через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бромоводородную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кислоту. К полученному раствору добавили раствор нитрата серебра. Выпавший осадок отделили и нагрели с порошком цинка. На образовавшийся в ходе реакции металл подействовали концентрированным раствором серной кислоты, при этом выделился газ с резким запахом.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Запишите уравнения реакций.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4643844"/>
            <a:ext cx="189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Проверь себя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21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</TotalTime>
  <Words>908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ЕГЭ решение заданий части С2 (37 по версии 2015) тренинг</vt:lpstr>
      <vt:lpstr>«ОБРАЗОВАНИЕ –КЛАД, ТРУД – КЛЮЧ К НЕМУ.» ПЬЕР БУАСТ</vt:lpstr>
      <vt:lpstr>Успешного выполнения заданий!</vt:lpstr>
      <vt:lpstr>Задания для тренировки</vt:lpstr>
      <vt:lpstr>Задания для тренировки</vt:lpstr>
      <vt:lpstr>Задания для тренировки</vt:lpstr>
      <vt:lpstr>Задания для тренировки</vt:lpstr>
      <vt:lpstr>Задания для тренировки</vt:lpstr>
      <vt:lpstr>Задания для тренировки</vt:lpstr>
      <vt:lpstr>Задания для тренировки</vt:lpstr>
      <vt:lpstr>Задания для тренировки</vt:lpstr>
      <vt:lpstr>Задания для тренировки</vt:lpstr>
      <vt:lpstr>Задания для тренировки</vt:lpstr>
      <vt:lpstr>Спасибо за внимание!  Успехов на ЕГЭ!</vt:lpstr>
      <vt:lpstr>Правильный ответ</vt:lpstr>
      <vt:lpstr>Правильный ответ</vt:lpstr>
      <vt:lpstr>Правильный ответ</vt:lpstr>
      <vt:lpstr>Правильный ответ</vt:lpstr>
      <vt:lpstr>Правильный ответ</vt:lpstr>
      <vt:lpstr>Правильный ответ</vt:lpstr>
      <vt:lpstr>Правильный ответ</vt:lpstr>
      <vt:lpstr>Правильный ответ</vt:lpstr>
      <vt:lpstr>Правильный ответ</vt:lpstr>
      <vt:lpstr>Правильный ответ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обучающихся к выполнне</dc:title>
  <dc:creator>бебебе</dc:creator>
  <cp:lastModifiedBy>бебебе</cp:lastModifiedBy>
  <cp:revision>10</cp:revision>
  <dcterms:created xsi:type="dcterms:W3CDTF">2015-08-26T18:33:45Z</dcterms:created>
  <dcterms:modified xsi:type="dcterms:W3CDTF">2015-08-26T20:05:51Z</dcterms:modified>
</cp:coreProperties>
</file>