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63" r:id="rId9"/>
    <p:sldId id="264" r:id="rId10"/>
    <p:sldId id="265" r:id="rId11"/>
    <p:sldId id="275" r:id="rId12"/>
    <p:sldId id="266" r:id="rId13"/>
    <p:sldId id="269" r:id="rId14"/>
    <p:sldId id="270" r:id="rId15"/>
    <p:sldId id="272" r:id="rId16"/>
    <p:sldId id="271" r:id="rId17"/>
    <p:sldId id="279" r:id="rId18"/>
    <p:sldId id="281" r:id="rId19"/>
    <p:sldId id="280" r:id="rId20"/>
    <p:sldId id="276" r:id="rId21"/>
    <p:sldId id="278" r:id="rId22"/>
    <p:sldId id="277" r:id="rId23"/>
    <p:sldId id="267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3" autoAdjust="0"/>
    <p:restoredTop sz="94660"/>
  </p:normalViewPr>
  <p:slideViewPr>
    <p:cSldViewPr>
      <p:cViewPr varScale="1">
        <p:scale>
          <a:sx n="70" d="100"/>
          <a:sy n="70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0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9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6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7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7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4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7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5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3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8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63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1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84CE-5574-431F-8F8F-84BAF4BF179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D84C4-DC3E-4DA7-B773-241FF2EA9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0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2736527"/>
          </a:xfrm>
        </p:spPr>
        <p:txBody>
          <a:bodyPr/>
          <a:lstStyle/>
          <a:p>
            <a:r>
              <a:rPr lang="ru-RU" altLang="ru-RU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Озеро Байкал – гордость России и нашего края! </a:t>
            </a:r>
          </a:p>
        </p:txBody>
      </p:sp>
    </p:spTree>
    <p:extLst>
      <p:ext uri="{BB962C8B-B14F-4D97-AF65-F5344CB8AC3E}">
        <p14:creationId xmlns:p14="http://schemas.microsoft.com/office/powerpoint/2010/main" val="39467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Острова Байкала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На Байкале 22 острова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Самый большой </a:t>
            </a:r>
            <a:r>
              <a:rPr lang="ru-RU" dirty="0" smtClean="0"/>
              <a:t>-</a:t>
            </a:r>
            <a:r>
              <a:rPr lang="ru-RU" b="1" dirty="0" smtClean="0"/>
              <a:t>Ольхон</a:t>
            </a:r>
            <a:r>
              <a:rPr lang="ru-RU" dirty="0" smtClean="0"/>
              <a:t> </a:t>
            </a:r>
            <a:r>
              <a:rPr lang="ru-RU" dirty="0"/>
              <a:t>лежит в средней части озера. Длина его – около </a:t>
            </a:r>
            <a:r>
              <a:rPr lang="ru-RU" b="1" dirty="0"/>
              <a:t>74 </a:t>
            </a:r>
            <a:r>
              <a:rPr lang="ru-RU" dirty="0" smtClean="0"/>
              <a:t>км. </a:t>
            </a:r>
            <a:r>
              <a:rPr lang="ru-RU" dirty="0"/>
              <a:t>Южная оконечность острова отделяется от западного побережья Байкала узким проливом – </a:t>
            </a:r>
            <a:r>
              <a:rPr lang="ru-RU" dirty="0" err="1"/>
              <a:t>Ольхонскими</a:t>
            </a:r>
            <a:r>
              <a:rPr lang="ru-RU" dirty="0"/>
              <a:t> воротами – шириной до 1 </a:t>
            </a:r>
            <a:r>
              <a:rPr lang="ru-RU" dirty="0" smtClean="0"/>
              <a:t>км </a:t>
            </a:r>
            <a:r>
              <a:rPr lang="ru-RU" dirty="0"/>
              <a:t>и длиной 7 </a:t>
            </a:r>
            <a:r>
              <a:rPr lang="ru-RU" dirty="0" smtClean="0"/>
              <a:t>км. </a:t>
            </a:r>
          </a:p>
          <a:p>
            <a:pPr marL="0" indent="0">
              <a:buNone/>
            </a:pPr>
            <a:r>
              <a:rPr lang="ru-RU" dirty="0" smtClean="0"/>
              <a:t>Часть </a:t>
            </a:r>
            <a:r>
              <a:rPr lang="ru-RU" dirty="0"/>
              <a:t>озера между островом Ольхон и западным берегом называется Малым морем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Северо-восточнее Ольхона расположен архипелаг </a:t>
            </a:r>
            <a:r>
              <a:rPr lang="ru-RU" dirty="0" err="1"/>
              <a:t>Ушканьи</a:t>
            </a:r>
            <a:r>
              <a:rPr lang="ru-RU" dirty="0"/>
              <a:t> острова, состоящий из большого и трех маленьких живописных </a:t>
            </a:r>
            <a:r>
              <a:rPr lang="ru-RU" dirty="0" smtClean="0"/>
              <a:t>островков.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" y="173776"/>
            <a:ext cx="4267200" cy="323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2" y="3501008"/>
            <a:ext cx="4267200" cy="323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173776"/>
            <a:ext cx="4624833" cy="646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k_bajkal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4540145"/>
            <a:ext cx="419100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9" descr="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205" y="-54530"/>
            <a:ext cx="4104456" cy="2735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0" y="1265784"/>
            <a:ext cx="5508104" cy="5592216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dirty="0"/>
              <a:t>Н</a:t>
            </a:r>
            <a:r>
              <a:rPr lang="ru-RU" altLang="ru-RU" dirty="0" smtClean="0"/>
              <a:t>еобыкновенно прозрачна,</a:t>
            </a:r>
            <a:r>
              <a:rPr lang="en-GB" altLang="ru-RU" dirty="0" smtClean="0"/>
              <a:t> </a:t>
            </a:r>
            <a:r>
              <a:rPr lang="ru-RU" altLang="ru-RU" dirty="0" smtClean="0"/>
              <a:t>чиста и насыщена кислородом.</a:t>
            </a:r>
            <a:r>
              <a:rPr lang="en-GB" altLang="ru-RU" dirty="0" smtClean="0"/>
              <a:t> </a:t>
            </a:r>
            <a:endParaRPr lang="ru-RU" altLang="ru-RU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dirty="0" smtClean="0"/>
              <a:t>Белый диск, используемый для определения прозрачности воды, виден в озере на глубине 40 м! </a:t>
            </a:r>
            <a:endParaRPr lang="en-GB" altLang="ru-RU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b="1" dirty="0" smtClean="0"/>
              <a:t>Вода Байкала – химически </a:t>
            </a:r>
            <a:endParaRPr lang="en-GB" altLang="ru-RU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ru-RU" b="1" dirty="0" smtClean="0"/>
              <a:t> </a:t>
            </a:r>
            <a:r>
              <a:rPr lang="ru-RU" altLang="ru-RU" b="1" dirty="0"/>
              <a:t> </a:t>
            </a:r>
            <a:r>
              <a:rPr lang="ru-RU" altLang="ru-RU" b="1" dirty="0" smtClean="0"/>
              <a:t> чистая, слабо </a:t>
            </a:r>
            <a:endParaRPr lang="en-GB" altLang="ru-RU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ru-RU" b="1" dirty="0" smtClean="0"/>
              <a:t>  </a:t>
            </a:r>
            <a:r>
              <a:rPr lang="ru-RU" altLang="ru-RU" b="1" dirty="0" smtClean="0"/>
              <a:t>минерализованная </a:t>
            </a:r>
            <a:endParaRPr lang="en-GB" altLang="ru-RU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ru-RU" b="1" dirty="0" smtClean="0"/>
              <a:t> </a:t>
            </a:r>
            <a:r>
              <a:rPr lang="ru-RU" altLang="ru-RU" b="1" dirty="0" smtClean="0"/>
              <a:t>( в 1 л менее 0,1 г солей),</a:t>
            </a:r>
            <a:endParaRPr lang="en-GB" altLang="ru-RU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ru-RU" b="1" dirty="0" smtClean="0"/>
              <a:t>    </a:t>
            </a:r>
            <a:r>
              <a:rPr lang="ru-RU" altLang="ru-RU" b="1" dirty="0" smtClean="0"/>
              <a:t>богата кислородом.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507605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Вода Байкала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8" descr="532935_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3276600" cy="2195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8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8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56356"/>
            <a:ext cx="2819400" cy="210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5272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Эндемики Байкала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6552728" cy="4525963"/>
          </a:xfrm>
        </p:spPr>
        <p:txBody>
          <a:bodyPr>
            <a:normAutofit lnSpcReduction="10000"/>
          </a:bodyPr>
          <a:lstStyle/>
          <a:p>
            <a:r>
              <a:rPr lang="ru-RU" altLang="ru-RU" dirty="0"/>
              <a:t>Древний возраст </a:t>
            </a:r>
            <a:r>
              <a:rPr lang="ru-RU" altLang="ru-RU" dirty="0" smtClean="0"/>
              <a:t>Байкала </a:t>
            </a:r>
            <a:r>
              <a:rPr lang="ru-RU" altLang="ru-RU" dirty="0"/>
              <a:t>позволил ему сохранить живые </a:t>
            </a:r>
            <a:r>
              <a:rPr lang="ru-RU" altLang="ru-RU" dirty="0" smtClean="0"/>
              <a:t>организмы </a:t>
            </a:r>
            <a:r>
              <a:rPr lang="ru-RU" altLang="ru-RU" dirty="0"/>
              <a:t>давно </a:t>
            </a:r>
            <a:r>
              <a:rPr lang="ru-RU" altLang="ru-RU" dirty="0" smtClean="0"/>
              <a:t>исчезнувших </a:t>
            </a:r>
            <a:r>
              <a:rPr lang="ru-RU" altLang="ru-RU" dirty="0"/>
              <a:t>времен, </a:t>
            </a:r>
            <a:r>
              <a:rPr lang="ru-RU" altLang="ru-RU" b="1" dirty="0"/>
              <a:t>3/4 </a:t>
            </a:r>
            <a:r>
              <a:rPr lang="ru-RU" altLang="ru-RU" b="1" dirty="0" smtClean="0"/>
              <a:t>видов </a:t>
            </a:r>
            <a:r>
              <a:rPr lang="ru-RU" altLang="ru-RU" b="1" dirty="0"/>
              <a:t>живых организмов эндемичны, т. е. не встречаются больше нигде. </a:t>
            </a:r>
            <a:endParaRPr lang="ru-RU" altLang="ru-RU" b="1" dirty="0" smtClean="0"/>
          </a:p>
          <a:p>
            <a:r>
              <a:rPr lang="ru-RU" altLang="ru-RU" dirty="0" smtClean="0"/>
              <a:t>Наиболее интересные </a:t>
            </a:r>
            <a:r>
              <a:rPr lang="ru-RU" altLang="ru-RU" dirty="0"/>
              <a:t>эндемики </a:t>
            </a:r>
            <a:r>
              <a:rPr lang="ru-RU" altLang="ru-RU" dirty="0" smtClean="0"/>
              <a:t>Байкала: голомянка, омуль</a:t>
            </a:r>
            <a:r>
              <a:rPr lang="ru-RU" altLang="ru-RU" dirty="0"/>
              <a:t>, бычки-подкаменщики.</a:t>
            </a:r>
            <a:endParaRPr lang="ru-RU" dirty="0"/>
          </a:p>
        </p:txBody>
      </p:sp>
      <p:pic>
        <p:nvPicPr>
          <p:cNvPr id="5" name="Picture 7" descr="f0daaf05a0d3ea3c70000d07c2aebb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819400" cy="1916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4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20025" cy="645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5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 descr="1192618884800px-dsc01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57200" y="1371600"/>
            <a:ext cx="8229600" cy="2308324"/>
          </a:xfrm>
          <a:prstGeom prst="rect">
            <a:avLst/>
          </a:prstGeom>
          <a:solidFill>
            <a:schemeClr val="accent1">
              <a:alpha val="5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/>
            <a:r>
              <a:rPr lang="ru-RU" altLang="ru-RU" sz="3600" b="1" dirty="0">
                <a:solidFill>
                  <a:schemeClr val="bg2"/>
                </a:solidFill>
                <a:latin typeface="+mn-lt"/>
              </a:rPr>
              <a:t>Розовато-белая полупрозрачная рыбка, не имеющая чешуи. Она живородящая, т. е. не мечет икру, а рождает живых </a:t>
            </a:r>
            <a:r>
              <a:rPr lang="ru-RU" altLang="ru-RU" sz="3600" b="1" dirty="0" smtClean="0">
                <a:solidFill>
                  <a:schemeClr val="bg2"/>
                </a:solidFill>
                <a:latin typeface="+mn-lt"/>
              </a:rPr>
              <a:t>детёнышей</a:t>
            </a:r>
            <a:r>
              <a:rPr lang="ru-RU" altLang="ru-RU" sz="3600" b="1" dirty="0">
                <a:solidFill>
                  <a:schemeClr val="bg2"/>
                </a:solidFill>
                <a:latin typeface="+mn-lt"/>
              </a:rPr>
              <a:t>.</a:t>
            </a:r>
          </a:p>
        </p:txBody>
      </p:sp>
      <p:pic>
        <p:nvPicPr>
          <p:cNvPr id="81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32781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4213"/>
            <a:ext cx="29718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95636" y="188640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ГОЛОМЯНКА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" y="132530"/>
            <a:ext cx="4514128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724" y="13166"/>
            <a:ext cx="605901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 Животные Байкала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09634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222016"/>
            <a:ext cx="444865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7788"/>
            <a:ext cx="4427984" cy="332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7708"/>
            <a:ext cx="76158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5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" y="144462"/>
            <a:ext cx="4256134" cy="3572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61" y="2492896"/>
            <a:ext cx="4680521" cy="422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0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5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54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Байкал как зеркало лежит,</a:t>
            </a:r>
          </a:p>
          <a:p>
            <a:pPr marL="0" indent="0">
              <a:buNone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Гора в  него глядится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497889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Птицы Байкала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3995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81642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53504"/>
            <a:ext cx="4993383" cy="310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4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7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35508"/>
            <a:ext cx="2632620" cy="307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7" y="3218609"/>
            <a:ext cx="5219625" cy="365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463"/>
            <a:ext cx="4440188" cy="3477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463"/>
            <a:ext cx="3810000" cy="3074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3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513"/>
            <a:ext cx="7956872" cy="5073650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Пожалуй, лучше всех об уникальном озере Байкал сказал наш </a:t>
            </a:r>
            <a:r>
              <a:rPr lang="ru-RU" b="1" dirty="0"/>
              <a:t>писатель-сибиряк Валентин Григорьевич Распутин: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/>
              <a:t>«Байкал создан, как венец и тайна природы, не для производственных потребностей, а для того, чтобы мы могли пить из него воду, главное и бесценное его  богатство, любоваться его державной красотой и дышать его заповедным воздухом.  Это, прежде всего, необходимо нам.</a:t>
            </a:r>
            <a:br>
              <a:rPr lang="ru-RU" b="1" dirty="0"/>
            </a:br>
            <a:r>
              <a:rPr lang="ru-RU" b="1" dirty="0"/>
              <a:t>Трудно удержаться, чтобы не повторить: как хорошо, что у нас есть Байкал! Могучий, богатый, величественный, красивый многими и многими красотами, царственный и не открытый, не покоренный – как хорошо, что он у нас есть</a:t>
            </a:r>
            <a:r>
              <a:rPr lang="ru-RU" dirty="0" smtClean="0"/>
              <a:t>».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6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548680"/>
            <a:ext cx="4680520" cy="5432549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400" b="1" dirty="0" smtClean="0"/>
              <a:t>Не </a:t>
            </a:r>
            <a:r>
              <a:rPr lang="ru-RU" sz="3400" b="1" dirty="0"/>
              <a:t>обижайте, люди, море!</a:t>
            </a:r>
            <a:br>
              <a:rPr lang="ru-RU" sz="3400" b="1" dirty="0"/>
            </a:br>
            <a:r>
              <a:rPr lang="ru-RU" sz="3400" b="1" dirty="0"/>
              <a:t>Байкал ведь тоже хочет жить:</a:t>
            </a:r>
            <a:br>
              <a:rPr lang="ru-RU" sz="3400" b="1" dirty="0"/>
            </a:br>
            <a:r>
              <a:rPr lang="ru-RU" sz="3400" b="1" dirty="0"/>
              <a:t>Играть волной, с ветрами споря,</a:t>
            </a:r>
            <a:br>
              <a:rPr lang="ru-RU" sz="3400" b="1" dirty="0"/>
            </a:br>
            <a:r>
              <a:rPr lang="ru-RU" sz="3400" b="1" dirty="0"/>
              <a:t>И людям преданно служить</a:t>
            </a:r>
            <a:r>
              <a:rPr lang="ru-RU" sz="3400" b="1" dirty="0" smtClean="0"/>
              <a:t>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34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400" b="1" dirty="0"/>
              <a:t>Байкал один на всей планете:</a:t>
            </a:r>
            <a:br>
              <a:rPr lang="ru-RU" sz="3400" b="1" dirty="0"/>
            </a:br>
            <a:r>
              <a:rPr lang="ru-RU" sz="3400" b="1" dirty="0"/>
              <a:t>Другого – просто не дано!</a:t>
            </a:r>
            <a:br>
              <a:rPr lang="ru-RU" sz="3400" b="1" dirty="0"/>
            </a:br>
            <a:r>
              <a:rPr lang="ru-RU" sz="3400" b="1" dirty="0"/>
              <a:t>Мы все твои, Байкал мой, дети,  </a:t>
            </a:r>
            <a:br>
              <a:rPr lang="ru-RU" sz="3400" b="1" dirty="0"/>
            </a:br>
            <a:r>
              <a:rPr lang="ru-RU" sz="3400" b="1" dirty="0"/>
              <a:t>И жить с тобой нам суждено</a:t>
            </a:r>
            <a:r>
              <a:rPr lang="ru-RU" sz="3400" b="1" dirty="0" smtClean="0"/>
              <a:t>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3400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400" b="1" dirty="0"/>
              <a:t>Беречь Байкал – святое дело:</a:t>
            </a:r>
            <a:br>
              <a:rPr lang="ru-RU" sz="3400" b="1" dirty="0"/>
            </a:br>
            <a:r>
              <a:rPr lang="ru-RU" sz="3400" b="1" dirty="0"/>
              <a:t>Его судьба у нас в руках!</a:t>
            </a:r>
            <a:br>
              <a:rPr lang="ru-RU" sz="3400" b="1" dirty="0"/>
            </a:br>
            <a:r>
              <a:rPr lang="ru-RU" sz="3400" b="1" dirty="0"/>
              <a:t>Сама Природа нам велела,</a:t>
            </a:r>
            <a:br>
              <a:rPr lang="ru-RU" sz="3400" b="1" dirty="0"/>
            </a:br>
            <a:r>
              <a:rPr lang="ru-RU" sz="3400" b="1" dirty="0"/>
              <a:t>Чтоб жил Байкал родной в веках!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3899329" cy="2924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7" y="3740141"/>
            <a:ext cx="426720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5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7" y="32137"/>
            <a:ext cx="916752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6" y="0"/>
            <a:ext cx="9167526" cy="689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436" y="1124744"/>
            <a:ext cx="8229600" cy="28369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То туча воды затемнит,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То солнце в них лучится. 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О нём писали – чаша вод,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Да, но какая чаша!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Как грозен там водоворот,                       Когда ветра идут в поход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И волны дико пляшут.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3568" y="2708920"/>
            <a:ext cx="8003232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 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Как море чаша глубока,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    Прозрачная водица,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    Россия очень велика,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    А вся б могла напиться.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И.И Ландо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3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6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5678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Происхождение названия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1"/>
            <a:ext cx="8136904" cy="3672408"/>
          </a:xfrm>
          <a:solidFill>
            <a:schemeClr val="accent1">
              <a:alpha val="42000"/>
            </a:schemeClr>
          </a:solidFill>
        </p:spPr>
        <p:txBody>
          <a:bodyPr/>
          <a:lstStyle/>
          <a:p>
            <a:r>
              <a:rPr lang="ru-RU" dirty="0" smtClean="0"/>
              <a:t>Происхождение названия озера точно не установлено. Наиболее распространена версия, что </a:t>
            </a:r>
            <a:r>
              <a:rPr lang="ru-RU" b="1" dirty="0" smtClean="0"/>
              <a:t>«Байкал» </a:t>
            </a:r>
            <a:r>
              <a:rPr lang="ru-RU" dirty="0" smtClean="0"/>
              <a:t>- слово </a:t>
            </a:r>
            <a:r>
              <a:rPr lang="ru-RU" dirty="0" err="1" smtClean="0"/>
              <a:t>тюркоязычное</a:t>
            </a:r>
            <a:r>
              <a:rPr lang="ru-RU" dirty="0" smtClean="0"/>
              <a:t>, происходит от </a:t>
            </a:r>
            <a:r>
              <a:rPr lang="ru-RU" b="1" dirty="0" smtClean="0"/>
              <a:t>«бай» </a:t>
            </a:r>
            <a:r>
              <a:rPr lang="ru-RU" dirty="0" smtClean="0"/>
              <a:t>- </a:t>
            </a:r>
            <a:r>
              <a:rPr lang="ru-RU" b="1" dirty="0" smtClean="0"/>
              <a:t>богатый</a:t>
            </a:r>
            <a:r>
              <a:rPr lang="ru-RU" dirty="0" smtClean="0"/>
              <a:t> и </a:t>
            </a:r>
            <a:r>
              <a:rPr lang="ru-RU" b="1" dirty="0" smtClean="0"/>
              <a:t>«куль» </a:t>
            </a:r>
            <a:r>
              <a:rPr lang="ru-RU" dirty="0" smtClean="0"/>
              <a:t>- </a:t>
            </a:r>
            <a:r>
              <a:rPr lang="ru-RU" b="1" dirty="0" smtClean="0"/>
              <a:t>озеро</a:t>
            </a:r>
            <a:r>
              <a:rPr lang="ru-RU" dirty="0" smtClean="0"/>
              <a:t>, что значит </a:t>
            </a:r>
            <a:r>
              <a:rPr lang="ru-RU" b="1" dirty="0" smtClean="0"/>
              <a:t>«богатое озеро»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2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68042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Месторасположение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озера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8046"/>
            <a:ext cx="5544616" cy="517930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Байкал расположен почти в центре Азии между широтами Москвы и Воронежа, Лондона и Эдинбурга. </a:t>
            </a:r>
            <a:endParaRPr lang="ru-RU" dirty="0" smtClean="0"/>
          </a:p>
          <a:p>
            <a:r>
              <a:rPr lang="ru-RU" dirty="0" smtClean="0"/>
              <a:t>Длина </a:t>
            </a:r>
            <a:r>
              <a:rPr lang="ru-RU" dirty="0"/>
              <a:t>его – </a:t>
            </a:r>
            <a:r>
              <a:rPr lang="ru-RU" b="1" dirty="0"/>
              <a:t>636</a:t>
            </a:r>
            <a:r>
              <a:rPr lang="ru-RU" dirty="0"/>
              <a:t> </a:t>
            </a:r>
            <a:r>
              <a:rPr lang="ru-RU" dirty="0" smtClean="0"/>
              <a:t>км, </a:t>
            </a:r>
            <a:r>
              <a:rPr lang="ru-RU" dirty="0"/>
              <a:t>наибольшая ширина -</a:t>
            </a:r>
            <a:r>
              <a:rPr lang="ru-RU" b="1" dirty="0"/>
              <a:t>79</a:t>
            </a:r>
            <a:r>
              <a:rPr lang="ru-RU" dirty="0"/>
              <a:t> </a:t>
            </a:r>
            <a:r>
              <a:rPr lang="ru-RU" dirty="0" smtClean="0"/>
              <a:t>км, </a:t>
            </a:r>
            <a:r>
              <a:rPr lang="ru-RU" dirty="0"/>
              <a:t>наименьшая – </a:t>
            </a:r>
            <a:r>
              <a:rPr lang="ru-RU" b="1" dirty="0"/>
              <a:t>25 </a:t>
            </a:r>
            <a:r>
              <a:rPr lang="ru-RU" dirty="0" smtClean="0"/>
              <a:t>км. </a:t>
            </a:r>
          </a:p>
          <a:p>
            <a:r>
              <a:rPr lang="ru-RU" dirty="0" smtClean="0"/>
              <a:t>По </a:t>
            </a:r>
            <a:r>
              <a:rPr lang="ru-RU" dirty="0"/>
              <a:t>площади водного зеркала – </a:t>
            </a:r>
            <a:r>
              <a:rPr lang="ru-RU" b="1" dirty="0"/>
              <a:t>315000</a:t>
            </a:r>
            <a:r>
              <a:rPr lang="ru-RU" dirty="0"/>
              <a:t> квадратных километров – он равен таким европейским государствам, как </a:t>
            </a:r>
            <a:r>
              <a:rPr lang="ru-RU" b="1" dirty="0"/>
              <a:t>Бельгия, Швейцария или Голландия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672408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4525963"/>
          </a:xfrm>
          <a:solidFill>
            <a:schemeClr val="accent1">
              <a:alpha val="6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Это </a:t>
            </a:r>
            <a:r>
              <a:rPr lang="ru-RU" dirty="0">
                <a:solidFill>
                  <a:schemeClr val="bg1"/>
                </a:solidFill>
              </a:rPr>
              <a:t>самое глубокое озеро на земном шаре. Глубина его достигает </a:t>
            </a:r>
            <a:r>
              <a:rPr lang="ru-RU" b="1" dirty="0">
                <a:solidFill>
                  <a:schemeClr val="bg1"/>
                </a:solidFill>
              </a:rPr>
              <a:t>1620 </a:t>
            </a:r>
            <a:r>
              <a:rPr lang="ru-RU" dirty="0">
                <a:solidFill>
                  <a:schemeClr val="bg1"/>
                </a:solidFill>
              </a:rPr>
              <a:t>метров. В Байкале заключено </a:t>
            </a:r>
            <a:r>
              <a:rPr lang="ru-RU" b="1" dirty="0">
                <a:solidFill>
                  <a:schemeClr val="bg1"/>
                </a:solidFill>
              </a:rPr>
              <a:t>23 </a:t>
            </a:r>
            <a:r>
              <a:rPr lang="ru-RU" dirty="0">
                <a:solidFill>
                  <a:schemeClr val="bg1"/>
                </a:solidFill>
              </a:rPr>
              <a:t>тысячи кубических километров, или </a:t>
            </a:r>
            <a:r>
              <a:rPr lang="ru-RU" b="1" dirty="0">
                <a:solidFill>
                  <a:schemeClr val="bg1"/>
                </a:solidFill>
              </a:rPr>
              <a:t>1/5</a:t>
            </a:r>
            <a:r>
              <a:rPr lang="ru-RU" dirty="0">
                <a:solidFill>
                  <a:schemeClr val="bg1"/>
                </a:solidFill>
              </a:rPr>
              <a:t> всей пресной воды нашей планеты</a:t>
            </a:r>
            <a:r>
              <a:rPr lang="ru-RU" dirty="0" smtClean="0">
                <a:solidFill>
                  <a:schemeClr val="bg1"/>
                </a:solidFill>
              </a:rPr>
              <a:t>.   </a:t>
            </a:r>
            <a:r>
              <a:rPr lang="ru-RU" dirty="0">
                <a:solidFill>
                  <a:schemeClr val="bg1"/>
                </a:solidFill>
              </a:rPr>
              <a:t>Его котловина может вместить всю воду Балтийского моря</a:t>
            </a:r>
            <a:r>
              <a:rPr lang="ru-RU" dirty="0" smtClean="0">
                <a:solidFill>
                  <a:schemeClr val="bg1"/>
                </a:solidFill>
              </a:rPr>
              <a:t>,  92 </a:t>
            </a:r>
            <a:r>
              <a:rPr lang="ru-RU" dirty="0">
                <a:solidFill>
                  <a:schemeClr val="bg1"/>
                </a:solidFill>
              </a:rPr>
              <a:t>Азовских и 23 </a:t>
            </a:r>
            <a:r>
              <a:rPr lang="ru-RU" dirty="0" err="1">
                <a:solidFill>
                  <a:schemeClr val="bg1"/>
                </a:solidFill>
              </a:rPr>
              <a:t>Аральских</a:t>
            </a:r>
            <a:r>
              <a:rPr lang="ru-RU" dirty="0">
                <a:solidFill>
                  <a:schemeClr val="bg1"/>
                </a:solidFill>
              </a:rPr>
              <a:t> или воду всех пяти Великих озер Америки, превосходящих Байкал по площади в 8 </a:t>
            </a:r>
            <a:r>
              <a:rPr lang="ru-RU" dirty="0" smtClean="0">
                <a:solidFill>
                  <a:schemeClr val="bg1"/>
                </a:solidFill>
              </a:rPr>
              <a:t>раз.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497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Озеро Байкал – гордость России и нашего края!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Происхождение названия</vt:lpstr>
      <vt:lpstr>Месторасположение  озера</vt:lpstr>
      <vt:lpstr>Презентация PowerPoint</vt:lpstr>
      <vt:lpstr>Острова Байкала</vt:lpstr>
      <vt:lpstr>Презентация PowerPoint</vt:lpstr>
      <vt:lpstr>Вода Байкала</vt:lpstr>
      <vt:lpstr>Презентация PowerPoint</vt:lpstr>
      <vt:lpstr>Эндемики Байкала</vt:lpstr>
      <vt:lpstr>Презентация PowerPoint</vt:lpstr>
      <vt:lpstr>Презентация PowerPoint</vt:lpstr>
      <vt:lpstr>         Животные Байкала</vt:lpstr>
      <vt:lpstr>Презентация PowerPoint</vt:lpstr>
      <vt:lpstr>Презентация PowerPoint</vt:lpstr>
      <vt:lpstr>Птицы Байкала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Байкал – гордость России и нашего края! </dc:title>
  <dc:creator>DNA7 X86</dc:creator>
  <cp:lastModifiedBy>DNA7 X86</cp:lastModifiedBy>
  <cp:revision>16</cp:revision>
  <dcterms:created xsi:type="dcterms:W3CDTF">2015-08-27T08:04:53Z</dcterms:created>
  <dcterms:modified xsi:type="dcterms:W3CDTF">2015-08-28T09:05:02Z</dcterms:modified>
</cp:coreProperties>
</file>