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82" autoAdjust="0"/>
    <p:restoredTop sz="94660"/>
  </p:normalViewPr>
  <p:slideViewPr>
    <p:cSldViewPr>
      <p:cViewPr>
        <p:scale>
          <a:sx n="75" d="100"/>
          <a:sy n="75" d="100"/>
        </p:scale>
        <p:origin x="-10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654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276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498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982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315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995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420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969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072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092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141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9CFA-43DD-4C4C-868E-5E2729B8CCA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06AD-E07A-440F-A6BD-9188B5930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984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" Type="http://schemas.openxmlformats.org/officeDocument/2006/relationships/slide" Target="slide5.xml"/><Relationship Id="rId16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8.xml"/><Relationship Id="rId15" Type="http://schemas.openxmlformats.org/officeDocument/2006/relationships/slide" Target="slide18.xml"/><Relationship Id="rId10" Type="http://schemas.openxmlformats.org/officeDocument/2006/relationships/slide" Target="slide13.xml"/><Relationship Id="rId4" Type="http://schemas.openxmlformats.org/officeDocument/2006/relationships/slide" Target="slide7.xml"/><Relationship Id="rId9" Type="http://schemas.openxmlformats.org/officeDocument/2006/relationships/slide" Target="slide12.xml"/><Relationship Id="rId1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458100" cy="3429024"/>
          </a:xfrm>
          <a:scene3d>
            <a:camera prst="orthographicFront">
              <a:rot lat="20399996" lon="20399957" rev="300000"/>
            </a:camera>
            <a:lightRig rig="threePt" dir="t"/>
          </a:scene3d>
        </p:spPr>
        <p:txBody>
          <a:bodyPr>
            <a:noAutofit/>
          </a:bodyPr>
          <a:lstStyle/>
          <a:p>
            <a:r>
              <a:rPr lang="ru-RU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Литературная</a:t>
            </a:r>
            <a:r>
              <a:rPr lang="ru-RU" sz="8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игра</a:t>
            </a:r>
            <a:br>
              <a:rPr lang="ru-RU" sz="8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8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для 5 </a:t>
            </a:r>
            <a:r>
              <a:rPr lang="ru-RU" sz="8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класса</a:t>
            </a:r>
            <a:r>
              <a:rPr lang="ru-RU" sz="8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8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«</a:t>
            </a:r>
            <a:r>
              <a:rPr lang="ru-RU" sz="8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Знатоки литературы»</a:t>
            </a:r>
            <a:endParaRPr lang="ru-RU" sz="8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6400800" cy="2000240"/>
          </a:xfrm>
        </p:spPr>
        <p:txBody>
          <a:bodyPr>
            <a:normAutofit/>
          </a:bodyPr>
          <a:lstStyle/>
          <a:p>
            <a:r>
              <a:rPr lang="ru-RU" dirty="0" smtClean="0"/>
              <a:t>Составлена учителем русского языка и литературы ГБОУ лицея №486 г. Санкт-Петербурга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777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а) Найдите метафоры, эпитеты, сравнения в следующих </a:t>
            </a:r>
            <a:r>
              <a:rPr lang="ru-RU" dirty="0" smtClean="0">
                <a:ea typeface="Calibri"/>
                <a:cs typeface="Times New Roman"/>
              </a:rPr>
              <a:t>строках(2б):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ea typeface="Calibri"/>
                <a:cs typeface="Times New Roman"/>
              </a:rPr>
              <a:t>Помню – долгий зимний вечер.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ea typeface="Calibri"/>
                <a:cs typeface="Times New Roman"/>
              </a:rPr>
              <a:t>Полумрак и тишина;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ea typeface="Calibri"/>
                <a:cs typeface="Times New Roman"/>
              </a:rPr>
              <a:t>Тускло льется свет лампады,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ea typeface="Calibri"/>
                <a:cs typeface="Times New Roman"/>
              </a:rPr>
              <a:t>Буря плачет у окна.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 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б) Назовите произведение и его </a:t>
            </a:r>
            <a:r>
              <a:rPr lang="ru-RU" dirty="0" smtClean="0">
                <a:ea typeface="Calibri"/>
                <a:cs typeface="Times New Roman"/>
              </a:rPr>
              <a:t>автора(2б).</a:t>
            </a:r>
            <a:endParaRPr lang="en-US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 smtClean="0">
                <a:hlinkClick r:id="rId2" action="ppaction://hlinksldjump"/>
              </a:rPr>
              <a:t>=)</a:t>
            </a:r>
            <a:endParaRPr lang="ru-RU" sz="2800" dirty="0" smtClean="0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90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а) Найдите метафоры, эпитеты, сравнения в следующих </a:t>
            </a:r>
            <a:r>
              <a:rPr lang="ru-RU" dirty="0" smtClean="0">
                <a:ea typeface="Calibri"/>
                <a:cs typeface="Times New Roman"/>
              </a:rPr>
              <a:t>строках(2б</a:t>
            </a:r>
            <a:r>
              <a:rPr lang="ru-RU" dirty="0">
                <a:ea typeface="Calibri"/>
                <a:cs typeface="Times New Roman"/>
              </a:rPr>
              <a:t>):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«Ревела, обезумев, метель, но сквозь её рёв Филька слышал тонкий и короткий свист – так свистит конский хвост, когда рассерженный конь бьёт им себя по бокам… А к ночи небо заледенело, как лед, звезды примерзли к небесному своду и колючий мороз прошел по деревне».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б) Назовите произведение и его </a:t>
            </a:r>
            <a:r>
              <a:rPr lang="ru-RU" dirty="0" smtClean="0">
                <a:ea typeface="Calibri"/>
                <a:cs typeface="Times New Roman"/>
              </a:rPr>
              <a:t>автора(2б).</a:t>
            </a:r>
            <a:endParaRPr lang="en-US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 smtClean="0">
                <a:hlinkClick r:id="rId2" action="ppaction://hlinksldjump"/>
              </a:rPr>
              <a:t>=)</a:t>
            </a:r>
            <a:endParaRPr lang="ru-RU" sz="2800" dirty="0" smtClean="0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131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а) Найдите метафоры, эпитеты, сравнения в следующих </a:t>
            </a:r>
            <a:r>
              <a:rPr lang="ru-RU" dirty="0" smtClean="0">
                <a:ea typeface="Calibri"/>
                <a:cs typeface="Times New Roman"/>
              </a:rPr>
              <a:t>строках(2б</a:t>
            </a:r>
            <a:r>
              <a:rPr lang="ru-RU" dirty="0">
                <a:ea typeface="Calibri"/>
                <a:cs typeface="Times New Roman"/>
              </a:rPr>
              <a:t>):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«На карнизе кафельной печки сидела пучеглазая, румяная  матрешка: одна нога босая, точно обсосанная, другая – в роскошной бархатной валенке. Сбоку дремал дубовый буфет с верхним этажом на львиных лапах.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б) Назовите произведение и его </a:t>
            </a:r>
            <a:r>
              <a:rPr lang="ru-RU" dirty="0" smtClean="0">
                <a:ea typeface="Calibri"/>
                <a:cs typeface="Times New Roman"/>
              </a:rPr>
              <a:t>автора(2б).</a:t>
            </a:r>
            <a:endParaRPr lang="en-US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 smtClean="0">
                <a:hlinkClick r:id="rId2" action="ppaction://hlinksldjump"/>
              </a:rPr>
              <a:t>=)</a:t>
            </a:r>
            <a:endParaRPr lang="ru-RU" sz="2800" dirty="0" smtClean="0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81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«Глядит, а перед ним на грудке руды женщина какая-то сидит. Спиной к парню, а покосе видать – девка. Коса </a:t>
            </a:r>
            <a:r>
              <a:rPr lang="ru-RU" dirty="0" err="1" smtClean="0"/>
              <a:t>ссизачерная</a:t>
            </a:r>
            <a:r>
              <a:rPr lang="ru-RU" dirty="0" smtClean="0"/>
              <a:t> и не как у наших девок болтается, а ровно прилипла к спине. На конце ленты не то красные, не то зеленые…»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=)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271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Он был «молчаливый, недоверчивый, и любимым его выражением было: «Да ну тебя!»</a:t>
            </a:r>
            <a:endParaRPr lang="en-US" sz="4000" dirty="0" smtClean="0"/>
          </a:p>
          <a:p>
            <a:pPr marL="0" indent="0">
              <a:buNone/>
            </a:pPr>
            <a:r>
              <a:rPr lang="ru-RU" sz="2800" dirty="0" smtClean="0">
                <a:hlinkClick r:id="rId2" action="ppaction://hlinksldjump"/>
              </a:rPr>
              <a:t>=)</a:t>
            </a:r>
            <a:endParaRPr lang="ru-RU" sz="2800" dirty="0" smtClean="0"/>
          </a:p>
          <a:p>
            <a:pPr marL="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4480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«Это было бледное крошечное создание, напоминавшее цветок, выросший без луча солнца. Несмотря на свои четыре года, она ходила еще плохо, неуверенно ступая кривыми ножками и шатаясь, как былинка; руки её были тонки и прозрачны; головка покачивалась на тонкой шее, как головка полевого колокольчика…»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=)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497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0" i="0" dirty="0" smtClean="0">
                <a:solidFill>
                  <a:srgbClr val="000000"/>
                </a:solidFill>
                <a:effectLst/>
                <a:latin typeface="Arial"/>
              </a:rPr>
              <a:t>…мужчина двенадцати вершков роста, сложенный богатырем и глухонемой от рожденья. Барыня взяла его из деревни, где он жил один, в небольшой избушке, отдельно от братьев, и считался едва ли не самым исправным тягловым мужиком. Одаренный необычайной силой, он работал за четверых - дело спорилось в его руках, и весело было смотреть на него, когда он либо пахал и налегая огромными ладонями на соху, казалось, один, без помощи лошаденки, взрезывал упругую грудь земли, либо о Петров день так сокрушительно действовал косой, что хоть бы молодой березовый лесок смахивать с корней долой, либо проворно и безостановочно молотил трехаршинным цепом, и как рычаг опускались и поднимались продолговатые и твердые мышцы его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"/>
              </a:rPr>
              <a:t>плечей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"/>
              </a:rPr>
              <a:t>. Постоянное безмолвие придавало торжественную важность его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Arial"/>
              </a:rPr>
              <a:t>неистомной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Arial"/>
              </a:rPr>
              <a:t> работе. Славный он был мужик, и не будь его несчастье, всякая девка охотно пошла бы за него ему сапоги, сшили кафтан на лето, на зиму тулуп, дали ему в руки метлу и лопату и определили его дворником.</a:t>
            </a:r>
            <a:endParaRPr lang="en-US" sz="2000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773386" y="6488668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2" action="ppaction://hlinksldjump"/>
              </a:rPr>
              <a:t>=)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5760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13</a:t>
            </a:r>
            <a:endParaRPr lang="ru-RU" dirty="0"/>
          </a:p>
        </p:txBody>
      </p:sp>
      <p:pic>
        <p:nvPicPr>
          <p:cNvPr id="1026" name="Picture 2" descr="C:\Users\Анастасия\Desktop\пленник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560839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773386" y="6488668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3" action="ppaction://hlinksldjump"/>
              </a:rPr>
              <a:t>=)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374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14</a:t>
            </a:r>
            <a:endParaRPr lang="ru-RU" dirty="0"/>
          </a:p>
        </p:txBody>
      </p:sp>
      <p:pic>
        <p:nvPicPr>
          <p:cNvPr id="2050" name="Picture 2" descr="C:\Users\Анастасия\Desktop\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7704856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773386" y="6519902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3" action="ppaction://hlinksldjump"/>
              </a:rPr>
              <a:t>=)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57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15</a:t>
            </a:r>
            <a:endParaRPr lang="ru-RU" dirty="0"/>
          </a:p>
        </p:txBody>
      </p:sp>
      <p:pic>
        <p:nvPicPr>
          <p:cNvPr id="3074" name="Picture 2" descr="C:\Users\Анастасия\Desktop\хлеб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773386" y="6481802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3" action="ppaction://hlinksldjump"/>
              </a:rPr>
              <a:t>=)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85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154098"/>
          </a:xfrm>
        </p:spPr>
        <p:txBody>
          <a:bodyPr>
            <a:noAutofit/>
          </a:bodyPr>
          <a:lstStyle/>
          <a:p>
            <a:r>
              <a:rPr lang="ru-RU" sz="3600" dirty="0" smtClean="0"/>
              <a:t>5 А на открытом уроке</a:t>
            </a:r>
            <a:r>
              <a:rPr lang="en-US" sz="3600" dirty="0" smtClean="0"/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Литературная игра</a:t>
            </a:r>
            <a:r>
              <a:rPr lang="en-US" sz="3600" dirty="0" smtClean="0"/>
              <a:t> </a:t>
            </a:r>
            <a:r>
              <a:rPr lang="ru-RU" sz="3600" dirty="0" smtClean="0"/>
              <a:t>«Знатоки литературы»</a:t>
            </a:r>
            <a:endParaRPr lang="ru-RU" sz="3600" dirty="0"/>
          </a:p>
        </p:txBody>
      </p:sp>
      <p:pic>
        <p:nvPicPr>
          <p:cNvPr id="2050" name="Picture 2" descr="C:\Users\Админ\Desktop\20141016_0927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71612"/>
            <a:ext cx="6517770" cy="4888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16</a:t>
            </a:r>
            <a:endParaRPr lang="ru-RU" dirty="0"/>
          </a:p>
        </p:txBody>
      </p:sp>
      <p:pic>
        <p:nvPicPr>
          <p:cNvPr id="4098" name="Picture 2" descr="C:\Users\Анастасия\Desktop\mu-m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908709" y="1600200"/>
            <a:ext cx="332658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756494" y="6488668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3" action="ppaction://hlinksldjump"/>
              </a:rPr>
              <a:t>=)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78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чтецов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42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Подведение итогов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Награждение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417837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068960"/>
            <a:ext cx="6760840" cy="990972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Представление команд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56331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77410899"/>
              </p:ext>
            </p:extLst>
          </p:nvPr>
        </p:nvGraphicFramePr>
        <p:xfrm>
          <a:off x="251519" y="188913"/>
          <a:ext cx="8713095" cy="68790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2619"/>
                <a:gridCol w="1742619"/>
                <a:gridCol w="1742619"/>
                <a:gridCol w="1742619"/>
                <a:gridCol w="1742619"/>
              </a:tblGrid>
              <a:tr h="172791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Знатоки -литературоведы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2" action="ppaction://hlinksldjump"/>
                        </a:rPr>
                        <a:t>1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3" action="ppaction://hlinksldjump"/>
                        </a:rPr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4" action="ppaction://hlinksldjump"/>
                        </a:rPr>
                        <a:t>3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5" action="ppaction://hlinksldjump"/>
                        </a:rPr>
                        <a:t>4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1984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Художественные средства выразительности</a:t>
                      </a:r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6" action="ppaction://hlinksldjump"/>
                        </a:rPr>
                        <a:t>5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  </a:t>
                      </a:r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7" action="ppaction://hlinksldjump"/>
                        </a:rPr>
                        <a:t>6</a:t>
                      </a:r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8" action="ppaction://hlinksldjump"/>
                        </a:rPr>
                        <a:t>7</a:t>
                      </a:r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9" action="ppaction://hlinksldjump"/>
                        </a:rPr>
                        <a:t>8</a:t>
                      </a:r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Узнай героя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10" action="ppaction://hlinksldjump"/>
                        </a:rPr>
                        <a:t>9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11" action="ppaction://hlinksldjump"/>
                        </a:rPr>
                        <a:t>10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12" action="ppaction://hlinksldjump"/>
                        </a:rPr>
                        <a:t>11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13" action="ppaction://hlinksldjump"/>
                        </a:rPr>
                        <a:t>12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Авторы и их произведения</a:t>
                      </a:r>
                      <a:r>
                        <a:rPr lang="en-US" sz="2000" dirty="0" smtClean="0"/>
                        <a:t> </a:t>
                      </a:r>
                      <a:r>
                        <a:rPr lang="ru-RU" sz="2000" dirty="0" smtClean="0"/>
                        <a:t>в</a:t>
                      </a:r>
                      <a:r>
                        <a:rPr lang="ru-RU" sz="2000" baseline="0" dirty="0" smtClean="0"/>
                        <a:t> иллюстрациях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14" action="ppaction://hlinksldjump"/>
                        </a:rPr>
                        <a:t>13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endParaRPr lang="ru-RU" sz="2000" dirty="0" smtClean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15" action="ppaction://hlinksldjump"/>
                        </a:rPr>
                        <a:t>14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16" action="ppaction://hlinksldjump"/>
                        </a:rPr>
                        <a:t>15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>
                          <a:hlinkClick r:id="rId17" action="ppaction://hlinksldjump"/>
                        </a:rPr>
                        <a:t>16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025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6000" dirty="0" smtClean="0"/>
              <a:t>Что называют олицетворением?</a:t>
            </a:r>
          </a:p>
          <a:p>
            <a:pPr marL="0" indent="0">
              <a:buNone/>
            </a:pPr>
            <a:r>
              <a:rPr lang="ru-RU" sz="6000" dirty="0" smtClean="0"/>
              <a:t>Приведите примеры</a:t>
            </a:r>
          </a:p>
          <a:p>
            <a:pPr marL="0" indent="0">
              <a:buNone/>
            </a:pPr>
            <a:endParaRPr lang="en-US" sz="2800" dirty="0" smtClean="0">
              <a:hlinkClick r:id="rId2" action="ppaction://hlinksldjump"/>
            </a:endParaRPr>
          </a:p>
          <a:p>
            <a:pPr marL="0" indent="0">
              <a:buNone/>
            </a:pPr>
            <a:endParaRPr lang="en-US" sz="2800" dirty="0">
              <a:hlinkClick r:id="rId2" action="ppaction://hlinksldjump"/>
            </a:endParaRPr>
          </a:p>
          <a:p>
            <a:pPr marL="0" indent="0">
              <a:buNone/>
            </a:pPr>
            <a:r>
              <a:rPr lang="ru-RU" sz="2800" dirty="0" smtClean="0">
                <a:hlinkClick r:id="rId2" action="ppaction://hlinksldjump"/>
              </a:rPr>
              <a:t>=)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39597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/>
              <a:t>Что такое эпитеты?</a:t>
            </a:r>
          </a:p>
          <a:p>
            <a:pPr marL="0" indent="0">
              <a:buNone/>
            </a:pPr>
            <a:r>
              <a:rPr lang="ru-RU" sz="6600" dirty="0" smtClean="0"/>
              <a:t>Приведите примеры</a:t>
            </a:r>
            <a:endParaRPr lang="en-US" sz="6600" dirty="0" smtClean="0"/>
          </a:p>
          <a:p>
            <a:pPr marL="0" indent="0">
              <a:buNone/>
            </a:pPr>
            <a:r>
              <a:rPr lang="ru-RU" sz="2800" dirty="0" smtClean="0">
                <a:hlinkClick r:id="rId2" action="ppaction://hlinksldjump"/>
              </a:rPr>
              <a:t>=)</a:t>
            </a:r>
            <a:endParaRPr lang="ru-RU" sz="2800" dirty="0" smtClean="0"/>
          </a:p>
          <a:p>
            <a:pPr marL="0" indent="0">
              <a:buNone/>
            </a:pP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373954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/>
              <a:t>Что такое сравнение?</a:t>
            </a:r>
          </a:p>
          <a:p>
            <a:pPr marL="0" indent="0">
              <a:buNone/>
            </a:pPr>
            <a:r>
              <a:rPr lang="ru-RU" sz="6600" dirty="0" smtClean="0"/>
              <a:t>Приведите примеры</a:t>
            </a:r>
            <a:endParaRPr lang="en-US" sz="6600" dirty="0" smtClean="0"/>
          </a:p>
          <a:p>
            <a:pPr marL="0" indent="0">
              <a:buNone/>
            </a:pPr>
            <a:r>
              <a:rPr lang="ru-RU" sz="2800" dirty="0" smtClean="0">
                <a:hlinkClick r:id="rId2" action="ppaction://hlinksldjump"/>
              </a:rPr>
              <a:t>=)</a:t>
            </a:r>
            <a:endParaRPr lang="ru-RU" sz="2800" dirty="0" smtClean="0"/>
          </a:p>
          <a:p>
            <a:pPr marL="0" indent="0">
              <a:buNone/>
            </a:pP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25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/>
              <a:t>Что такое пейзаж в произведении?</a:t>
            </a:r>
          </a:p>
          <a:p>
            <a:pPr marL="0" indent="0">
              <a:buNone/>
            </a:pPr>
            <a:r>
              <a:rPr lang="ru-RU" sz="6000" dirty="0" smtClean="0"/>
              <a:t>Для чего автор использует его в тексте?</a:t>
            </a:r>
            <a:endParaRPr lang="en-US" sz="6000" dirty="0" smtClean="0"/>
          </a:p>
          <a:p>
            <a:pPr marL="0" indent="0">
              <a:buNone/>
            </a:pPr>
            <a:r>
              <a:rPr lang="ru-RU" sz="3000" dirty="0" smtClean="0">
                <a:hlinkClick r:id="rId2" action="ppaction://hlinksldjump"/>
              </a:rPr>
              <a:t>=)</a:t>
            </a:r>
            <a:endParaRPr lang="ru-RU" sz="3000" dirty="0" smtClean="0"/>
          </a:p>
          <a:p>
            <a:pPr marL="0" indent="0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240194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а) Найдите метафоры, эпитеты, сравнения в следующих </a:t>
            </a:r>
            <a:r>
              <a:rPr lang="ru-RU" dirty="0" smtClean="0">
                <a:ea typeface="Calibri"/>
                <a:cs typeface="Times New Roman"/>
              </a:rPr>
              <a:t>строках(2б</a:t>
            </a:r>
            <a:r>
              <a:rPr lang="ru-RU" dirty="0">
                <a:ea typeface="Calibri"/>
                <a:cs typeface="Times New Roman"/>
              </a:rPr>
              <a:t>):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«Никита с охотой, как большой, начал работать молотком. Когда он выпрямил первый гвоздь, он увидел в нем маленького доброго человечка, улыбавшегося ему из-под своей железной шапки».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б) Назовите произведение и его </a:t>
            </a:r>
            <a:r>
              <a:rPr lang="ru-RU" dirty="0" smtClean="0">
                <a:ea typeface="Calibri"/>
                <a:cs typeface="Times New Roman"/>
              </a:rPr>
              <a:t>автора(2б</a:t>
            </a:r>
            <a:r>
              <a:rPr lang="ru-RU" dirty="0">
                <a:ea typeface="Calibri"/>
                <a:cs typeface="Times New Roman"/>
              </a:rPr>
              <a:t>).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2800" dirty="0" smtClean="0">
                <a:hlinkClick r:id="rId2" action="ppaction://hlinksldjump"/>
              </a:rPr>
              <a:t>=)</a:t>
            </a:r>
            <a:endParaRPr lang="ru-RU" sz="28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73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655</Words>
  <Application>Microsoft Office PowerPoint</Application>
  <PresentationFormat>Экран (4:3)</PresentationFormat>
  <Paragraphs>119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Литературная игра для 5 класса «Знатоки литературы»</vt:lpstr>
      <vt:lpstr>5 А на открытом уроке. Литературная игра «Знатоки литературы»</vt:lpstr>
      <vt:lpstr>Представление команд</vt:lpstr>
      <vt:lpstr>Слайд 4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Вопрос 11</vt:lpstr>
      <vt:lpstr>Вопрос 12</vt:lpstr>
      <vt:lpstr>Вопрос 13</vt:lpstr>
      <vt:lpstr>Вопрос 14</vt:lpstr>
      <vt:lpstr>Вопрос 15</vt:lpstr>
      <vt:lpstr>Вопрос 16</vt:lpstr>
      <vt:lpstr>Конкурс чтецов</vt:lpstr>
      <vt:lpstr>Подведение итогов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Литературная игра</dc:title>
  <dc:creator>Анастасия</dc:creator>
  <cp:lastModifiedBy>Админ</cp:lastModifiedBy>
  <cp:revision>20</cp:revision>
  <dcterms:created xsi:type="dcterms:W3CDTF">2013-04-23T20:10:05Z</dcterms:created>
  <dcterms:modified xsi:type="dcterms:W3CDTF">2014-10-16T14:59:11Z</dcterms:modified>
</cp:coreProperties>
</file>