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70" r:id="rId7"/>
    <p:sldId id="269" r:id="rId8"/>
    <p:sldId id="261" r:id="rId9"/>
    <p:sldId id="262" r:id="rId10"/>
    <p:sldId id="263" r:id="rId11"/>
    <p:sldId id="265" r:id="rId12"/>
    <p:sldId id="266" r:id="rId13"/>
    <p:sldId id="280" r:id="rId14"/>
    <p:sldId id="281" r:id="rId15"/>
    <p:sldId id="282" r:id="rId16"/>
    <p:sldId id="283" r:id="rId17"/>
    <p:sldId id="286" r:id="rId18"/>
    <p:sldId id="287" r:id="rId19"/>
    <p:sldId id="288" r:id="rId20"/>
    <p:sldId id="28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80B0-558E-4313-9CD5-2BA32733A8C8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92EE3-C74B-4AC5-97E7-0D11B12D6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6E4C-AF2A-4599-A821-F0FB251179EC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F4C0D-871F-4728-989E-16C30F69D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883EB-4E37-4C79-8F38-2C633F5AAFE7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CA8CE-9BF6-474C-B4CF-A0C8AFA00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3114D-D28A-4C82-A089-8F70CB95BB21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5AF0-2386-4563-B356-E69429F3B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590BC-B1B9-4598-B9AC-10C6FB62A7A9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2CD15-F40E-4415-A053-8708CC13A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0FCAA-C44F-412D-85F2-E9EE60E7AAC3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D8CB8-2AAF-47CB-A1FD-7B4C74B52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6862F-6F0C-4FD1-A819-CD010CDE8829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6DB5-9B0A-4969-B16C-4487E4635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1ABB-98DB-444C-AC0E-76849EDF3E44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3BFFB-D456-4AD4-A28B-F021E7A1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EC25E-EC12-40E7-ADE8-8A0DE008F152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38E8-2E77-475B-A424-09E07D081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D298E-B46A-49C2-8C6A-474302ED9323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CE43-4F28-4DA3-909B-184BB0C51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B6DCF-0A39-4ED0-8776-7EBD13DCBD28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6541B-36CB-41A6-9CE7-C006E0A3F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BCE42-09C3-4722-AF1B-4DF23000C99A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ED08-7B88-4D38-80B5-6F203E3B7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010DA8-B2B1-4EFA-AA5E-5A1E48D0F062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35C4B9-1C91-4736-A12C-AE7A6F982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Line 14"/>
          <p:cNvSpPr>
            <a:spLocks noChangeShapeType="1"/>
          </p:cNvSpPr>
          <p:nvPr/>
        </p:nvSpPr>
        <p:spPr bwMode="auto">
          <a:xfrm flipH="1">
            <a:off x="5867400" y="1412875"/>
            <a:ext cx="1154113" cy="1511300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4338" name="Picture 7" descr="&amp;Kcy;&amp;ocy;&amp;mcy;&amp;pcy;&amp;softcy;&amp;yucy;&amp;tcy;&amp;iecy;&amp;rcy; – &amp;dcy;&amp;rcy;&amp;ucy;&amp;gcy; &amp;icy; &amp;pcy;&amp;ocy;&amp;mcy;&amp;ocy;&amp;shchcy;&amp;ncy;&amp;icy;&amp;k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4392613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219700" y="476250"/>
            <a:ext cx="3240088" cy="935038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Компьютер – популярное </a:t>
            </a:r>
          </a:p>
          <a:p>
            <a:pPr algn="ctr"/>
            <a:r>
              <a:rPr lang="ru-RU" b="1"/>
              <a:t>средство связи</a:t>
            </a: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4284663" y="1773238"/>
            <a:ext cx="2303462" cy="647700"/>
          </a:xfrm>
          <a:prstGeom prst="ellipse">
            <a:avLst/>
          </a:prstGeom>
          <a:solidFill>
            <a:srgbClr val="FFFF99"/>
          </a:solidFill>
          <a:ln w="254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Социальные сети</a:t>
            </a: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6407150" y="2205038"/>
            <a:ext cx="2736850" cy="792162"/>
          </a:xfrm>
          <a:prstGeom prst="ellipse">
            <a:avLst/>
          </a:prstGeom>
          <a:solidFill>
            <a:srgbClr val="FFFF99"/>
          </a:solidFill>
          <a:ln w="254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Голосовые звонки </a:t>
            </a:r>
          </a:p>
          <a:p>
            <a:pPr algn="ctr"/>
            <a:r>
              <a:rPr lang="ru-RU" b="1"/>
              <a:t>по всему</a:t>
            </a:r>
            <a:r>
              <a:rPr lang="ru-RU"/>
              <a:t> </a:t>
            </a:r>
            <a:r>
              <a:rPr lang="ru-RU" b="1"/>
              <a:t>миру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4643438" y="2924175"/>
            <a:ext cx="2449512" cy="647700"/>
          </a:xfrm>
          <a:prstGeom prst="ellipse">
            <a:avLst/>
          </a:prstGeom>
          <a:solidFill>
            <a:srgbClr val="FFFF99"/>
          </a:solidFill>
          <a:ln w="254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Электронная почта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219700" y="4005263"/>
            <a:ext cx="3311525" cy="1008062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Компьютер – популярная </a:t>
            </a:r>
          </a:p>
          <a:p>
            <a:pPr algn="ctr"/>
            <a:r>
              <a:rPr lang="ru-RU" b="1"/>
              <a:t>электронная игровая </a:t>
            </a:r>
          </a:p>
          <a:p>
            <a:pPr algn="ctr"/>
            <a:r>
              <a:rPr lang="ru-RU" b="1"/>
              <a:t>платформа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79388" y="5589588"/>
            <a:ext cx="3455987" cy="935037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Компьютер – помощник </a:t>
            </a:r>
          </a:p>
          <a:p>
            <a:pPr algn="ctr"/>
            <a:r>
              <a:rPr lang="ru-RU" b="1"/>
              <a:t>в приобретении </a:t>
            </a:r>
          </a:p>
          <a:p>
            <a:pPr algn="ctr"/>
            <a:r>
              <a:rPr lang="ru-RU" b="1"/>
              <a:t>новых профессий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 rot="-1106097">
            <a:off x="3708400" y="981075"/>
            <a:ext cx="1368425" cy="287338"/>
          </a:xfrm>
          <a:prstGeom prst="notchedRightArrow">
            <a:avLst>
              <a:gd name="adj1" fmla="val 50000"/>
              <a:gd name="adj2" fmla="val 119061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 rot="1486508">
            <a:off x="3779838" y="4005263"/>
            <a:ext cx="1368425" cy="287337"/>
          </a:xfrm>
          <a:prstGeom prst="notchedRightArrow">
            <a:avLst>
              <a:gd name="adj1" fmla="val 50000"/>
              <a:gd name="adj2" fmla="val 119061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 rot="6641810">
            <a:off x="1439069" y="4617244"/>
            <a:ext cx="1368425" cy="287337"/>
          </a:xfrm>
          <a:prstGeom prst="notchedRightArrow">
            <a:avLst>
              <a:gd name="adj1" fmla="val 50000"/>
              <a:gd name="adj2" fmla="val 119061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H="1">
            <a:off x="5651500" y="1412875"/>
            <a:ext cx="865188" cy="360363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7597775" y="1412875"/>
            <a:ext cx="214313" cy="792163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0" name="Rectangle 15"/>
          <p:cNvSpPr>
            <a:spLocks noChangeArrowheads="1"/>
          </p:cNvSpPr>
          <p:nvPr/>
        </p:nvSpPr>
        <p:spPr bwMode="auto">
          <a:xfrm>
            <a:off x="4572000" y="5589588"/>
            <a:ext cx="3167063" cy="792162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Компьютер – всемирный </a:t>
            </a:r>
          </a:p>
          <a:p>
            <a:pPr algn="ctr"/>
            <a:r>
              <a:rPr lang="ru-RU" b="1"/>
              <a:t>банк информации</a:t>
            </a:r>
          </a:p>
        </p:txBody>
      </p:sp>
      <p:sp>
        <p:nvSpPr>
          <p:cNvPr id="14351" name="AutoShape 16"/>
          <p:cNvSpPr>
            <a:spLocks noChangeArrowheads="1"/>
          </p:cNvSpPr>
          <p:nvPr/>
        </p:nvSpPr>
        <p:spPr bwMode="auto">
          <a:xfrm rot="2928098">
            <a:off x="3044826" y="4797425"/>
            <a:ext cx="1655762" cy="287337"/>
          </a:xfrm>
          <a:prstGeom prst="notchedRightArrow">
            <a:avLst>
              <a:gd name="adj1" fmla="val 50000"/>
              <a:gd name="adj2" fmla="val 144061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62642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ПЕРЕГРУЗКА СУСТАВОВ КИСТЕЙ РУК</a:t>
            </a:r>
          </a:p>
        </p:txBody>
      </p:sp>
      <p:sp>
        <p:nvSpPr>
          <p:cNvPr id="23554" name="Rectangle 21"/>
          <p:cNvSpPr>
            <a:spLocks noChangeArrowheads="1"/>
          </p:cNvSpPr>
          <p:nvPr/>
        </p:nvSpPr>
        <p:spPr bwMode="auto">
          <a:xfrm>
            <a:off x="755650" y="1341438"/>
            <a:ext cx="3529013" cy="720725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Совершение тысячи </a:t>
            </a:r>
          </a:p>
          <a:p>
            <a:pPr algn="ctr"/>
            <a:r>
              <a:rPr lang="ru-RU" sz="1600" b="1"/>
              <a:t>однообразных движений руками</a:t>
            </a:r>
          </a:p>
        </p:txBody>
      </p:sp>
      <p:sp>
        <p:nvSpPr>
          <p:cNvPr id="23555" name="Rectangle 21"/>
          <p:cNvSpPr>
            <a:spLocks noChangeArrowheads="1"/>
          </p:cNvSpPr>
          <p:nvPr/>
        </p:nvSpPr>
        <p:spPr bwMode="auto">
          <a:xfrm>
            <a:off x="971550" y="2492375"/>
            <a:ext cx="2232025" cy="576263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Постоянное </a:t>
            </a:r>
          </a:p>
          <a:p>
            <a:pPr algn="ctr"/>
            <a:r>
              <a:rPr lang="ru-RU" sz="1600" b="1"/>
              <a:t>напряжение мышц</a:t>
            </a:r>
          </a:p>
        </p:txBody>
      </p:sp>
      <p:sp>
        <p:nvSpPr>
          <p:cNvPr id="23556" name="Rectangle 21"/>
          <p:cNvSpPr>
            <a:spLocks noChangeArrowheads="1"/>
          </p:cNvSpPr>
          <p:nvPr/>
        </p:nvSpPr>
        <p:spPr bwMode="auto">
          <a:xfrm>
            <a:off x="4500563" y="3068638"/>
            <a:ext cx="2447925" cy="719137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Защемление нерва </a:t>
            </a:r>
          </a:p>
          <a:p>
            <a:pPr algn="ctr"/>
            <a:r>
              <a:rPr lang="ru-RU" sz="1600" b="1"/>
              <a:t>в запястном канале</a:t>
            </a:r>
          </a:p>
        </p:txBody>
      </p:sp>
      <p:sp>
        <p:nvSpPr>
          <p:cNvPr id="23557" name="Rectangle 21"/>
          <p:cNvSpPr>
            <a:spLocks noChangeArrowheads="1"/>
          </p:cNvSpPr>
          <p:nvPr/>
        </p:nvSpPr>
        <p:spPr bwMode="auto">
          <a:xfrm>
            <a:off x="4284663" y="4508500"/>
            <a:ext cx="3240087" cy="576263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Мучительные боли в запястье</a:t>
            </a:r>
          </a:p>
        </p:txBody>
      </p:sp>
      <p:sp>
        <p:nvSpPr>
          <p:cNvPr id="23558" name="AutoShape 7"/>
          <p:cNvSpPr>
            <a:spLocks noChangeArrowheads="1"/>
          </p:cNvSpPr>
          <p:nvPr/>
        </p:nvSpPr>
        <p:spPr bwMode="auto">
          <a:xfrm rot="3210121">
            <a:off x="4153694" y="2248694"/>
            <a:ext cx="1223962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23559" name="AutoShape 8"/>
          <p:cNvSpPr>
            <a:spLocks noChangeArrowheads="1"/>
          </p:cNvSpPr>
          <p:nvPr/>
        </p:nvSpPr>
        <p:spPr bwMode="auto">
          <a:xfrm rot="1087592">
            <a:off x="3300413" y="2962275"/>
            <a:ext cx="1065212" cy="238125"/>
          </a:xfrm>
          <a:prstGeom prst="rightArrow">
            <a:avLst>
              <a:gd name="adj1" fmla="val 50000"/>
              <a:gd name="adj2" fmla="val 111833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0" name="AutoShape 9"/>
          <p:cNvSpPr>
            <a:spLocks noChangeArrowheads="1"/>
          </p:cNvSpPr>
          <p:nvPr/>
        </p:nvSpPr>
        <p:spPr bwMode="auto">
          <a:xfrm rot="6365752">
            <a:off x="5671344" y="4069557"/>
            <a:ext cx="522287" cy="215900"/>
          </a:xfrm>
          <a:prstGeom prst="rightArrow">
            <a:avLst>
              <a:gd name="adj1" fmla="val 50000"/>
              <a:gd name="adj2" fmla="val 60478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pic>
        <p:nvPicPr>
          <p:cNvPr id="23561" name="Picture 11" descr="imgpreview?key=334bd3354d0d8320&amp;mb=imgdb_preview_15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221163"/>
            <a:ext cx="3240088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3" descr="shutterstock_114444253-1024x6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268413"/>
            <a:ext cx="2592387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AutoShape 9"/>
          <p:cNvSpPr>
            <a:spLocks noChangeArrowheads="1"/>
          </p:cNvSpPr>
          <p:nvPr/>
        </p:nvSpPr>
        <p:spPr bwMode="auto">
          <a:xfrm rot="4749641">
            <a:off x="5588000" y="5365750"/>
            <a:ext cx="488950" cy="215900"/>
          </a:xfrm>
          <a:prstGeom prst="rightArrow">
            <a:avLst>
              <a:gd name="adj1" fmla="val 50000"/>
              <a:gd name="adj2" fmla="val 56618"/>
            </a:avLst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23564" name="Rectangle 13"/>
          <p:cNvSpPr>
            <a:spLocks noChangeArrowheads="1"/>
          </p:cNvSpPr>
          <p:nvPr/>
        </p:nvSpPr>
        <p:spPr bwMode="auto">
          <a:xfrm>
            <a:off x="3779838" y="5805488"/>
            <a:ext cx="4392612" cy="64770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Кистевой туннельный синдром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Line 18"/>
          <p:cNvSpPr>
            <a:spLocks noChangeShapeType="1"/>
          </p:cNvSpPr>
          <p:nvPr/>
        </p:nvSpPr>
        <p:spPr bwMode="auto">
          <a:xfrm>
            <a:off x="2339975" y="4076700"/>
            <a:ext cx="1368425" cy="1800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78" name="Line 17"/>
          <p:cNvSpPr>
            <a:spLocks noChangeShapeType="1"/>
          </p:cNvSpPr>
          <p:nvPr/>
        </p:nvSpPr>
        <p:spPr bwMode="auto">
          <a:xfrm flipH="1">
            <a:off x="5076825" y="4149725"/>
            <a:ext cx="1150938" cy="172720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Line 16"/>
          <p:cNvSpPr>
            <a:spLocks noChangeShapeType="1"/>
          </p:cNvSpPr>
          <p:nvPr/>
        </p:nvSpPr>
        <p:spPr bwMode="auto">
          <a:xfrm flipH="1">
            <a:off x="4572000" y="2205038"/>
            <a:ext cx="2305050" cy="3671887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0" name="Line 15"/>
          <p:cNvSpPr>
            <a:spLocks noChangeShapeType="1"/>
          </p:cNvSpPr>
          <p:nvPr/>
        </p:nvSpPr>
        <p:spPr bwMode="auto">
          <a:xfrm>
            <a:off x="1619250" y="2276475"/>
            <a:ext cx="2808288" cy="36004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WordArt 3"/>
          <p:cNvSpPr>
            <a:spLocks noChangeArrowheads="1" noChangeShapeType="1" noTextEdit="1"/>
          </p:cNvSpPr>
          <p:nvPr/>
        </p:nvSpPr>
        <p:spPr bwMode="auto">
          <a:xfrm>
            <a:off x="1403350" y="333375"/>
            <a:ext cx="62642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РАССТРОЙСТВА ПСИХИКИ</a:t>
            </a:r>
          </a:p>
        </p:txBody>
      </p:sp>
      <p:sp>
        <p:nvSpPr>
          <p:cNvPr id="24582" name="Oval 5"/>
          <p:cNvSpPr>
            <a:spLocks noChangeArrowheads="1"/>
          </p:cNvSpPr>
          <p:nvPr/>
        </p:nvSpPr>
        <p:spPr bwMode="auto">
          <a:xfrm>
            <a:off x="323850" y="4652963"/>
            <a:ext cx="3455988" cy="1008062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Интернет-зависимость</a:t>
            </a:r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5003800" y="4652963"/>
            <a:ext cx="3600450" cy="1008062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Компьютерная игромания</a:t>
            </a:r>
          </a:p>
        </p:txBody>
      </p:sp>
      <p:pic>
        <p:nvPicPr>
          <p:cNvPr id="24584" name="Picture 8" descr="&amp;Icy;&amp;zcy;&amp;ocy;&amp;bcy;&amp;rcy;&amp;acy;&amp;zhcy;&amp;iecy;&amp;ncy;&amp;icy;&amp;iecy; &amp;scy; &amp;scy;&amp;acy;&amp;jcy;&amp;tcy;&amp;acy; mediaconvergence.o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205038"/>
            <a:ext cx="316865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Oval 10"/>
          <p:cNvSpPr>
            <a:spLocks noChangeArrowheads="1"/>
          </p:cNvSpPr>
          <p:nvPr/>
        </p:nvSpPr>
        <p:spPr bwMode="auto">
          <a:xfrm>
            <a:off x="395288" y="1484313"/>
            <a:ext cx="2520950" cy="792162"/>
          </a:xfrm>
          <a:prstGeom prst="ellipse">
            <a:avLst/>
          </a:prstGeom>
          <a:solidFill>
            <a:srgbClr val="99CC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Потеря информации</a:t>
            </a:r>
          </a:p>
        </p:txBody>
      </p:sp>
      <p:sp>
        <p:nvSpPr>
          <p:cNvPr id="24586" name="Oval 11"/>
          <p:cNvSpPr>
            <a:spLocks noChangeArrowheads="1"/>
          </p:cNvSpPr>
          <p:nvPr/>
        </p:nvSpPr>
        <p:spPr bwMode="auto">
          <a:xfrm>
            <a:off x="5292725" y="1196975"/>
            <a:ext cx="3527425" cy="1008063"/>
          </a:xfrm>
          <a:prstGeom prst="ellipse">
            <a:avLst/>
          </a:prstGeom>
          <a:solidFill>
            <a:srgbClr val="99CC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Неустойчивая работа, </a:t>
            </a:r>
          </a:p>
          <a:p>
            <a:pPr algn="ctr"/>
            <a:r>
              <a:rPr lang="ru-RU" sz="1600" b="1"/>
              <a:t>сбои, зависания компьютера</a:t>
            </a:r>
          </a:p>
        </p:txBody>
      </p:sp>
      <p:sp>
        <p:nvSpPr>
          <p:cNvPr id="24587" name="Oval 12"/>
          <p:cNvSpPr>
            <a:spLocks noChangeArrowheads="1"/>
          </p:cNvSpPr>
          <p:nvPr/>
        </p:nvSpPr>
        <p:spPr bwMode="auto">
          <a:xfrm>
            <a:off x="179388" y="3357563"/>
            <a:ext cx="2520950" cy="792162"/>
          </a:xfrm>
          <a:prstGeom prst="ellipse">
            <a:avLst/>
          </a:prstGeom>
          <a:solidFill>
            <a:srgbClr val="99CC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Информационные </a:t>
            </a:r>
          </a:p>
          <a:p>
            <a:pPr algn="ctr"/>
            <a:r>
              <a:rPr lang="ru-RU" sz="1600" b="1"/>
              <a:t>перегрузки</a:t>
            </a:r>
          </a:p>
        </p:txBody>
      </p:sp>
      <p:sp>
        <p:nvSpPr>
          <p:cNvPr id="24588" name="Oval 13"/>
          <p:cNvSpPr>
            <a:spLocks noChangeArrowheads="1"/>
          </p:cNvSpPr>
          <p:nvPr/>
        </p:nvSpPr>
        <p:spPr bwMode="auto">
          <a:xfrm>
            <a:off x="6011863" y="3284538"/>
            <a:ext cx="2952750" cy="1152525"/>
          </a:xfrm>
          <a:prstGeom prst="ellipse">
            <a:avLst/>
          </a:prstGeom>
          <a:solidFill>
            <a:srgbClr val="99CC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Спам </a:t>
            </a:r>
          </a:p>
          <a:p>
            <a:pPr algn="ctr"/>
            <a:r>
              <a:rPr lang="ru-RU" sz="1600" b="1"/>
              <a:t>(несанкционированные </a:t>
            </a:r>
          </a:p>
          <a:p>
            <a:pPr algn="ctr"/>
            <a:r>
              <a:rPr lang="ru-RU" sz="1600" b="1"/>
              <a:t>почтовые рассылки)</a:t>
            </a:r>
          </a:p>
        </p:txBody>
      </p:sp>
      <p:sp>
        <p:nvSpPr>
          <p:cNvPr id="24589" name="Oval 14"/>
          <p:cNvSpPr>
            <a:spLocks noChangeArrowheads="1"/>
          </p:cNvSpPr>
          <p:nvPr/>
        </p:nvSpPr>
        <p:spPr bwMode="auto">
          <a:xfrm>
            <a:off x="2124075" y="5876925"/>
            <a:ext cx="4608513" cy="792163"/>
          </a:xfrm>
          <a:prstGeom prst="ellipse">
            <a:avLst/>
          </a:prstGeom>
          <a:solidFill>
            <a:srgbClr val="FFFF99"/>
          </a:soli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accent2"/>
                </a:solidFill>
              </a:rPr>
              <a:t>СТРЕСС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1582737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WordArt 3"/>
          <p:cNvSpPr>
            <a:spLocks noChangeArrowheads="1" noChangeShapeType="1" noTextEdit="1"/>
          </p:cNvSpPr>
          <p:nvPr/>
        </p:nvSpPr>
        <p:spPr bwMode="auto">
          <a:xfrm>
            <a:off x="827088" y="333375"/>
            <a:ext cx="75612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ПРАВИЛЬНО ОРГАНИЗОВАННОЕ РАБОЧЕЕ МЕСТО</a:t>
            </a:r>
          </a:p>
        </p:txBody>
      </p:sp>
      <p:sp>
        <p:nvSpPr>
          <p:cNvPr id="25603" name="Rectangle 7"/>
          <p:cNvSpPr>
            <a:spLocks noChangeArrowheads="1"/>
          </p:cNvSpPr>
          <p:nvPr/>
        </p:nvSpPr>
        <p:spPr bwMode="auto">
          <a:xfrm>
            <a:off x="2195513" y="1412875"/>
            <a:ext cx="6480175" cy="9366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bg1"/>
                </a:solidFill>
              </a:rPr>
              <a:t>Освещение при работе с компьютером должно быть </a:t>
            </a:r>
          </a:p>
          <a:p>
            <a:r>
              <a:rPr lang="ru-RU" sz="1600" b="1">
                <a:solidFill>
                  <a:schemeClr val="bg1"/>
                </a:solidFill>
              </a:rPr>
              <a:t>не слишком ярким, но и не отсутствовать совсем, идеальный </a:t>
            </a:r>
          </a:p>
          <a:p>
            <a:r>
              <a:rPr lang="ru-RU" sz="1600" b="1">
                <a:solidFill>
                  <a:schemeClr val="bg1"/>
                </a:solidFill>
              </a:rPr>
              <a:t>вариант – приглушенный  рассеянный свет</a:t>
            </a:r>
            <a:r>
              <a:rPr lang="ru-RU"/>
              <a:t> </a:t>
            </a:r>
          </a:p>
        </p:txBody>
      </p:sp>
      <p:sp>
        <p:nvSpPr>
          <p:cNvPr id="25604" name="Rectangle 9"/>
          <p:cNvSpPr>
            <a:spLocks noChangeArrowheads="1"/>
          </p:cNvSpPr>
          <p:nvPr/>
        </p:nvSpPr>
        <p:spPr bwMode="auto">
          <a:xfrm>
            <a:off x="179388" y="2781300"/>
            <a:ext cx="6553200" cy="64770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bg1"/>
                </a:solidFill>
              </a:rPr>
              <a:t>Окно не должно быть перед вами, чтобы отсечь лишний свет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684213" y="3573463"/>
            <a:ext cx="5256212" cy="64770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bg1"/>
                </a:solidFill>
              </a:rPr>
              <a:t>Экран монитора должен быть абсолютно чистым</a:t>
            </a:r>
            <a:r>
              <a:rPr lang="ru-RU"/>
              <a:t> </a:t>
            </a:r>
          </a:p>
        </p:txBody>
      </p:sp>
      <p:pic>
        <p:nvPicPr>
          <p:cNvPr id="25606" name="Picture 8" descr="&amp;Kcy;&amp;acy;&amp;kcy; &amp;pcy;&amp;ocy;&amp;chcy;&amp;icy;&amp;scy;&amp;tcy;&amp;icy;&amp;tcy;&amp;softcy; &amp;ecy;&amp;kcy;&amp;rcy;&amp;acy;&amp;ncy; &amp;mcy;&amp;ocy;&amp;ncy;&amp;icy;&amp;tcy;&amp;ocy;&amp;rcy;&amp;acy;. &amp;Kcy;&amp;ocy;&amp;mcy;&amp;mcy;&amp;iecy;&amp;ncy;&amp;tcy;&amp;acy;&amp;rcy;&amp;icy;&amp;icy; : &amp;Dcy;&amp;ncy;&amp;iecy;&amp;vcy;&amp;ncy;&amp;icy;&amp;kcy;&amp;icy; &amp;ncy;&amp;acy; &amp;Kcy;&amp;P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2492375"/>
            <a:ext cx="19050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9"/>
          <p:cNvSpPr>
            <a:spLocks noChangeArrowheads="1"/>
          </p:cNvSpPr>
          <p:nvPr/>
        </p:nvSpPr>
        <p:spPr bwMode="auto">
          <a:xfrm>
            <a:off x="250825" y="4437063"/>
            <a:ext cx="6553200" cy="576262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bg1"/>
                </a:solidFill>
              </a:rPr>
              <a:t>Монитор и клавиатура на рабочем столе расположены прямо</a:t>
            </a:r>
            <a:r>
              <a:rPr lang="ru-RU"/>
              <a:t> </a:t>
            </a:r>
          </a:p>
        </p:txBody>
      </p:sp>
      <p:sp>
        <p:nvSpPr>
          <p:cNvPr id="25608" name="Rectangle 10"/>
          <p:cNvSpPr>
            <a:spLocks noChangeArrowheads="1"/>
          </p:cNvSpPr>
          <p:nvPr/>
        </p:nvSpPr>
        <p:spPr bwMode="auto">
          <a:xfrm>
            <a:off x="3203575" y="5229225"/>
            <a:ext cx="5761038" cy="576263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bg1"/>
                </a:solidFill>
              </a:rPr>
              <a:t>Центр экрана должен быть примерно на уровне глаз</a:t>
            </a:r>
            <a:r>
              <a:rPr lang="ru-RU" sz="1600">
                <a:solidFill>
                  <a:schemeClr val="bg1"/>
                </a:solidFill>
              </a:rPr>
              <a:t> </a:t>
            </a:r>
          </a:p>
          <a:p>
            <a:r>
              <a:rPr lang="ru-RU" sz="1600" b="1">
                <a:solidFill>
                  <a:schemeClr val="bg1"/>
                </a:solidFill>
              </a:rPr>
              <a:t>или чуть ниже</a:t>
            </a:r>
            <a:r>
              <a:rPr lang="ru-RU"/>
              <a:t> </a:t>
            </a:r>
          </a:p>
        </p:txBody>
      </p:sp>
      <p:sp>
        <p:nvSpPr>
          <p:cNvPr id="25609" name="Rectangle 11"/>
          <p:cNvSpPr>
            <a:spLocks noChangeArrowheads="1"/>
          </p:cNvSpPr>
          <p:nvPr/>
        </p:nvSpPr>
        <p:spPr bwMode="auto">
          <a:xfrm>
            <a:off x="3203575" y="6021388"/>
            <a:ext cx="5761038" cy="576262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bg1"/>
                </a:solidFill>
              </a:rPr>
              <a:t>Экран монитора</a:t>
            </a:r>
            <a:r>
              <a:rPr lang="ru-RU" sz="1600">
                <a:solidFill>
                  <a:schemeClr val="bg1"/>
                </a:solidFill>
              </a:rPr>
              <a:t> </a:t>
            </a:r>
            <a:r>
              <a:rPr lang="ru-RU" sz="1600" b="1">
                <a:solidFill>
                  <a:schemeClr val="bg1"/>
                </a:solidFill>
              </a:rPr>
              <a:t>должен быть удален от глаз минимум </a:t>
            </a:r>
          </a:p>
          <a:p>
            <a:r>
              <a:rPr lang="ru-RU" sz="1600" b="1">
                <a:solidFill>
                  <a:schemeClr val="bg1"/>
                </a:solidFill>
              </a:rPr>
              <a:t>на 50-60 см</a:t>
            </a:r>
            <a:r>
              <a:rPr lang="ru-RU"/>
              <a:t> </a:t>
            </a:r>
          </a:p>
        </p:txBody>
      </p:sp>
      <p:pic>
        <p:nvPicPr>
          <p:cNvPr id="2561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5084763"/>
            <a:ext cx="16573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3"/>
          <p:cNvSpPr>
            <a:spLocks noChangeArrowheads="1" noChangeShapeType="1" noTextEdit="1"/>
          </p:cNvSpPr>
          <p:nvPr/>
        </p:nvSpPr>
        <p:spPr bwMode="auto">
          <a:xfrm>
            <a:off x="827088" y="333375"/>
            <a:ext cx="75612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ИДЕАЛЬНАЯ ПОЗА ПОЛЬЗОВАТЕЛЯ КОМПЬЮТЕРА</a:t>
            </a:r>
          </a:p>
        </p:txBody>
      </p:sp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196975"/>
            <a:ext cx="7273925" cy="554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WordArt 3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5693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ПРОДОЛЖИТЕЛЬНОСТЬ НЕПРЕРЫВНОЙ РАБОТЫ ЗА КОМПЬЮТЕРОМ</a:t>
            </a:r>
          </a:p>
        </p:txBody>
      </p:sp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395288" y="1484313"/>
            <a:ext cx="8353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1331913" y="1341438"/>
            <a:ext cx="6840537" cy="4319587"/>
          </a:xfrm>
          <a:prstGeom prst="rect">
            <a:avLst/>
          </a:prstGeom>
          <a:noFill/>
          <a:ln w="38100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Line 7"/>
          <p:cNvSpPr>
            <a:spLocks noChangeShapeType="1"/>
          </p:cNvSpPr>
          <p:nvPr/>
        </p:nvSpPr>
        <p:spPr bwMode="auto">
          <a:xfrm>
            <a:off x="1331913" y="1989138"/>
            <a:ext cx="6840537" cy="0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8"/>
          <p:cNvSpPr>
            <a:spLocks noChangeShapeType="1"/>
          </p:cNvSpPr>
          <p:nvPr/>
        </p:nvSpPr>
        <p:spPr bwMode="auto">
          <a:xfrm>
            <a:off x="4572000" y="1341438"/>
            <a:ext cx="0" cy="4319587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Text Box 9"/>
          <p:cNvSpPr txBox="1">
            <a:spLocks noChangeArrowheads="1"/>
          </p:cNvSpPr>
          <p:nvPr/>
        </p:nvSpPr>
        <p:spPr bwMode="auto">
          <a:xfrm>
            <a:off x="1042988" y="1557338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1908175" y="1484313"/>
            <a:ext cx="1943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УЧАЩИЕСЯ</a:t>
            </a:r>
          </a:p>
        </p:txBody>
      </p:sp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4716463" y="1484313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ПРОДОЛЖИТЕЛЬНОСТЬ</a:t>
            </a:r>
          </a:p>
        </p:txBody>
      </p:sp>
      <p:sp>
        <p:nvSpPr>
          <p:cNvPr id="27657" name="Text Box 12"/>
          <p:cNvSpPr txBox="1">
            <a:spLocks noChangeArrowheads="1"/>
          </p:cNvSpPr>
          <p:nvPr/>
        </p:nvSpPr>
        <p:spPr bwMode="auto">
          <a:xfrm>
            <a:off x="1908175" y="2133600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1–го класса</a:t>
            </a:r>
            <a:r>
              <a:rPr lang="ru-RU"/>
              <a:t> </a:t>
            </a:r>
          </a:p>
        </p:txBody>
      </p:sp>
      <p:sp>
        <p:nvSpPr>
          <p:cNvPr id="27658" name="Text Box 13"/>
          <p:cNvSpPr txBox="1">
            <a:spLocks noChangeArrowheads="1"/>
          </p:cNvSpPr>
          <p:nvPr/>
        </p:nvSpPr>
        <p:spPr bwMode="auto">
          <a:xfrm>
            <a:off x="5435600" y="2133600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10 мин</a:t>
            </a:r>
            <a:r>
              <a:rPr lang="ru-RU"/>
              <a:t> </a:t>
            </a:r>
          </a:p>
        </p:txBody>
      </p:sp>
      <p:sp>
        <p:nvSpPr>
          <p:cNvPr id="27659" name="Text Box 14"/>
          <p:cNvSpPr txBox="1">
            <a:spLocks noChangeArrowheads="1"/>
          </p:cNvSpPr>
          <p:nvPr/>
        </p:nvSpPr>
        <p:spPr bwMode="auto">
          <a:xfrm>
            <a:off x="1908175" y="27813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7660" name="Text Box 15"/>
          <p:cNvSpPr txBox="1">
            <a:spLocks noChangeArrowheads="1"/>
          </p:cNvSpPr>
          <p:nvPr/>
        </p:nvSpPr>
        <p:spPr bwMode="auto">
          <a:xfrm>
            <a:off x="1835150" y="2708275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2-5-х классов</a:t>
            </a:r>
          </a:p>
        </p:txBody>
      </p:sp>
      <p:sp>
        <p:nvSpPr>
          <p:cNvPr id="27661" name="Text Box 16"/>
          <p:cNvSpPr txBox="1">
            <a:spLocks noChangeArrowheads="1"/>
          </p:cNvSpPr>
          <p:nvPr/>
        </p:nvSpPr>
        <p:spPr bwMode="auto">
          <a:xfrm>
            <a:off x="5508625" y="2708275"/>
            <a:ext cx="1512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15 мин</a:t>
            </a:r>
          </a:p>
        </p:txBody>
      </p:sp>
      <p:sp>
        <p:nvSpPr>
          <p:cNvPr id="27662" name="Text Box 17"/>
          <p:cNvSpPr txBox="1">
            <a:spLocks noChangeArrowheads="1"/>
          </p:cNvSpPr>
          <p:nvPr/>
        </p:nvSpPr>
        <p:spPr bwMode="auto">
          <a:xfrm>
            <a:off x="1835150" y="3284538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6-7-х классов</a:t>
            </a:r>
          </a:p>
        </p:txBody>
      </p:sp>
      <p:sp>
        <p:nvSpPr>
          <p:cNvPr id="27663" name="Text Box 18"/>
          <p:cNvSpPr txBox="1">
            <a:spLocks noChangeArrowheads="1"/>
          </p:cNvSpPr>
          <p:nvPr/>
        </p:nvSpPr>
        <p:spPr bwMode="auto">
          <a:xfrm>
            <a:off x="5795963" y="3284538"/>
            <a:ext cx="1081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20 мин</a:t>
            </a:r>
          </a:p>
        </p:txBody>
      </p:sp>
      <p:sp>
        <p:nvSpPr>
          <p:cNvPr id="27664" name="Text Box 19"/>
          <p:cNvSpPr txBox="1">
            <a:spLocks noChangeArrowheads="1"/>
          </p:cNvSpPr>
          <p:nvPr/>
        </p:nvSpPr>
        <p:spPr bwMode="auto">
          <a:xfrm>
            <a:off x="1835150" y="3860800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8-9-х классов</a:t>
            </a:r>
          </a:p>
        </p:txBody>
      </p:sp>
      <p:sp>
        <p:nvSpPr>
          <p:cNvPr id="27665" name="Text Box 20"/>
          <p:cNvSpPr txBox="1">
            <a:spLocks noChangeArrowheads="1"/>
          </p:cNvSpPr>
          <p:nvPr/>
        </p:nvSpPr>
        <p:spPr bwMode="auto">
          <a:xfrm>
            <a:off x="5795963" y="38608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25 мин</a:t>
            </a:r>
          </a:p>
        </p:txBody>
      </p:sp>
      <p:sp>
        <p:nvSpPr>
          <p:cNvPr id="27666" name="Text Box 21"/>
          <p:cNvSpPr txBox="1">
            <a:spLocks noChangeArrowheads="1"/>
          </p:cNvSpPr>
          <p:nvPr/>
        </p:nvSpPr>
        <p:spPr bwMode="auto">
          <a:xfrm>
            <a:off x="1835150" y="4437063"/>
            <a:ext cx="2303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10-11-х классов</a:t>
            </a:r>
          </a:p>
        </p:txBody>
      </p:sp>
      <p:sp>
        <p:nvSpPr>
          <p:cNvPr id="27667" name="Text Box 22"/>
          <p:cNvSpPr txBox="1">
            <a:spLocks noChangeArrowheads="1"/>
          </p:cNvSpPr>
          <p:nvPr/>
        </p:nvSpPr>
        <p:spPr bwMode="auto">
          <a:xfrm>
            <a:off x="5795963" y="4437063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30 мин</a:t>
            </a:r>
          </a:p>
        </p:txBody>
      </p:sp>
      <p:sp>
        <p:nvSpPr>
          <p:cNvPr id="27668" name="Line 23"/>
          <p:cNvSpPr>
            <a:spLocks noChangeShapeType="1"/>
          </p:cNvSpPr>
          <p:nvPr/>
        </p:nvSpPr>
        <p:spPr bwMode="auto">
          <a:xfrm>
            <a:off x="1331913" y="4941888"/>
            <a:ext cx="6840537" cy="0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9" name="Text Box 24"/>
          <p:cNvSpPr txBox="1">
            <a:spLocks noChangeArrowheads="1"/>
          </p:cNvSpPr>
          <p:nvPr/>
        </p:nvSpPr>
        <p:spPr bwMode="auto">
          <a:xfrm>
            <a:off x="1763713" y="5084763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взрослый</a:t>
            </a:r>
          </a:p>
        </p:txBody>
      </p:sp>
      <p:sp>
        <p:nvSpPr>
          <p:cNvPr id="27670" name="Text Box 25"/>
          <p:cNvSpPr txBox="1">
            <a:spLocks noChangeArrowheads="1"/>
          </p:cNvSpPr>
          <p:nvPr/>
        </p:nvSpPr>
        <p:spPr bwMode="auto">
          <a:xfrm>
            <a:off x="5795963" y="5013325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 часа</a:t>
            </a:r>
          </a:p>
        </p:txBody>
      </p:sp>
      <p:sp>
        <p:nvSpPr>
          <p:cNvPr id="27671" name="Rectangle 26"/>
          <p:cNvSpPr>
            <a:spLocks noChangeArrowheads="1"/>
          </p:cNvSpPr>
          <p:nvPr/>
        </p:nvSpPr>
        <p:spPr bwMode="auto">
          <a:xfrm>
            <a:off x="1331913" y="1341438"/>
            <a:ext cx="6840537" cy="4319587"/>
          </a:xfrm>
          <a:prstGeom prst="rect">
            <a:avLst/>
          </a:prstGeom>
          <a:noFill/>
          <a:ln w="38100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2" name="Line 27"/>
          <p:cNvSpPr>
            <a:spLocks noChangeShapeType="1"/>
          </p:cNvSpPr>
          <p:nvPr/>
        </p:nvSpPr>
        <p:spPr bwMode="auto">
          <a:xfrm>
            <a:off x="1331913" y="1989138"/>
            <a:ext cx="6840537" cy="0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WordArt 3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5693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ПРОДОЛЖИТЕЛЬНОСТЬ РАБОТЫ ЗА КОМПЬЮТЕРОМ В ДЕНЬ</a:t>
            </a:r>
          </a:p>
        </p:txBody>
      </p:sp>
      <p:sp>
        <p:nvSpPr>
          <p:cNvPr id="28674" name="Rectangle 6"/>
          <p:cNvSpPr>
            <a:spLocks noChangeArrowheads="1"/>
          </p:cNvSpPr>
          <p:nvPr/>
        </p:nvSpPr>
        <p:spPr bwMode="auto">
          <a:xfrm>
            <a:off x="1331913" y="1341438"/>
            <a:ext cx="6840537" cy="3743325"/>
          </a:xfrm>
          <a:prstGeom prst="rect">
            <a:avLst/>
          </a:prstGeom>
          <a:noFill/>
          <a:ln w="38100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Line 7"/>
          <p:cNvSpPr>
            <a:spLocks noChangeShapeType="1"/>
          </p:cNvSpPr>
          <p:nvPr/>
        </p:nvSpPr>
        <p:spPr bwMode="auto">
          <a:xfrm>
            <a:off x="1331913" y="1989138"/>
            <a:ext cx="6840537" cy="0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6" name="Line 8"/>
          <p:cNvSpPr>
            <a:spLocks noChangeShapeType="1"/>
          </p:cNvSpPr>
          <p:nvPr/>
        </p:nvSpPr>
        <p:spPr bwMode="auto">
          <a:xfrm>
            <a:off x="1331913" y="4508500"/>
            <a:ext cx="6911975" cy="0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Line 9"/>
          <p:cNvSpPr>
            <a:spLocks noChangeShapeType="1"/>
          </p:cNvSpPr>
          <p:nvPr/>
        </p:nvSpPr>
        <p:spPr bwMode="auto">
          <a:xfrm>
            <a:off x="4572000" y="1341438"/>
            <a:ext cx="0" cy="3743325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1908175" y="2133600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1–го класса</a:t>
            </a:r>
            <a:r>
              <a:rPr lang="ru-RU"/>
              <a:t> </a:t>
            </a:r>
          </a:p>
        </p:txBody>
      </p:sp>
      <p:sp>
        <p:nvSpPr>
          <p:cNvPr id="28679" name="Text Box 11"/>
          <p:cNvSpPr txBox="1">
            <a:spLocks noChangeArrowheads="1"/>
          </p:cNvSpPr>
          <p:nvPr/>
        </p:nvSpPr>
        <p:spPr bwMode="auto">
          <a:xfrm>
            <a:off x="5435600" y="2133600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10 мин</a:t>
            </a:r>
            <a:r>
              <a:rPr lang="ru-RU"/>
              <a:t> </a:t>
            </a:r>
          </a:p>
        </p:txBody>
      </p:sp>
      <p:sp>
        <p:nvSpPr>
          <p:cNvPr id="28680" name="Text Box 12"/>
          <p:cNvSpPr txBox="1">
            <a:spLocks noChangeArrowheads="1"/>
          </p:cNvSpPr>
          <p:nvPr/>
        </p:nvSpPr>
        <p:spPr bwMode="auto">
          <a:xfrm>
            <a:off x="1835150" y="2708275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2-5-х классов</a:t>
            </a:r>
          </a:p>
        </p:txBody>
      </p:sp>
      <p:sp>
        <p:nvSpPr>
          <p:cNvPr id="28681" name="Text Box 13"/>
          <p:cNvSpPr txBox="1">
            <a:spLocks noChangeArrowheads="1"/>
          </p:cNvSpPr>
          <p:nvPr/>
        </p:nvSpPr>
        <p:spPr bwMode="auto">
          <a:xfrm>
            <a:off x="5508625" y="2708275"/>
            <a:ext cx="1512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45 мин</a:t>
            </a:r>
          </a:p>
        </p:txBody>
      </p:sp>
      <p:sp>
        <p:nvSpPr>
          <p:cNvPr id="28682" name="Text Box 14"/>
          <p:cNvSpPr txBox="1">
            <a:spLocks noChangeArrowheads="1"/>
          </p:cNvSpPr>
          <p:nvPr/>
        </p:nvSpPr>
        <p:spPr bwMode="auto">
          <a:xfrm>
            <a:off x="1835150" y="3284538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6-7-х классов</a:t>
            </a:r>
          </a:p>
        </p:txBody>
      </p:sp>
      <p:sp>
        <p:nvSpPr>
          <p:cNvPr id="28683" name="Text Box 15"/>
          <p:cNvSpPr txBox="1">
            <a:spLocks noChangeArrowheads="1"/>
          </p:cNvSpPr>
          <p:nvPr/>
        </p:nvSpPr>
        <p:spPr bwMode="auto">
          <a:xfrm>
            <a:off x="5795963" y="3284538"/>
            <a:ext cx="1081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90 мин</a:t>
            </a:r>
          </a:p>
        </p:txBody>
      </p:sp>
      <p:sp>
        <p:nvSpPr>
          <p:cNvPr id="28684" name="Text Box 16"/>
          <p:cNvSpPr txBox="1">
            <a:spLocks noChangeArrowheads="1"/>
          </p:cNvSpPr>
          <p:nvPr/>
        </p:nvSpPr>
        <p:spPr bwMode="auto">
          <a:xfrm>
            <a:off x="1835150" y="3860800"/>
            <a:ext cx="208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8-11-х классов</a:t>
            </a:r>
          </a:p>
        </p:txBody>
      </p:sp>
      <p:sp>
        <p:nvSpPr>
          <p:cNvPr id="28685" name="Text Box 17"/>
          <p:cNvSpPr txBox="1">
            <a:spLocks noChangeArrowheads="1"/>
          </p:cNvSpPr>
          <p:nvPr/>
        </p:nvSpPr>
        <p:spPr bwMode="auto">
          <a:xfrm>
            <a:off x="5795963" y="3860800"/>
            <a:ext cx="1296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135 мин</a:t>
            </a:r>
          </a:p>
        </p:txBody>
      </p:sp>
      <p:sp>
        <p:nvSpPr>
          <p:cNvPr id="28686" name="Text Box 18"/>
          <p:cNvSpPr txBox="1">
            <a:spLocks noChangeArrowheads="1"/>
          </p:cNvSpPr>
          <p:nvPr/>
        </p:nvSpPr>
        <p:spPr bwMode="auto">
          <a:xfrm>
            <a:off x="1835150" y="4581525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взрослый</a:t>
            </a:r>
          </a:p>
        </p:txBody>
      </p:sp>
      <p:sp>
        <p:nvSpPr>
          <p:cNvPr id="28687" name="Text Box 19"/>
          <p:cNvSpPr txBox="1">
            <a:spLocks noChangeArrowheads="1"/>
          </p:cNvSpPr>
          <p:nvPr/>
        </p:nvSpPr>
        <p:spPr bwMode="auto">
          <a:xfrm>
            <a:off x="5795963" y="4581525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6 часов</a:t>
            </a:r>
          </a:p>
        </p:txBody>
      </p:sp>
      <p:sp>
        <p:nvSpPr>
          <p:cNvPr id="28688" name="Text Box 20"/>
          <p:cNvSpPr txBox="1">
            <a:spLocks noChangeArrowheads="1"/>
          </p:cNvSpPr>
          <p:nvPr/>
        </p:nvSpPr>
        <p:spPr bwMode="auto">
          <a:xfrm>
            <a:off x="1908175" y="1484313"/>
            <a:ext cx="1943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УЧАЩИЕСЯ</a:t>
            </a:r>
          </a:p>
        </p:txBody>
      </p:sp>
      <p:sp>
        <p:nvSpPr>
          <p:cNvPr id="28689" name="Text Box 21"/>
          <p:cNvSpPr txBox="1">
            <a:spLocks noChangeArrowheads="1"/>
          </p:cNvSpPr>
          <p:nvPr/>
        </p:nvSpPr>
        <p:spPr bwMode="auto">
          <a:xfrm>
            <a:off x="4716463" y="1484313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ПРОДОЛЖИТЕЛЬНОСТЬ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WordArt 3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5693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ОСНОВНЫЕ ПРАВИЛА РАБОТЫ ЗА КОМПЬЮТЕРОМ</a:t>
            </a:r>
          </a:p>
        </p:txBody>
      </p:sp>
      <p:sp>
        <p:nvSpPr>
          <p:cNvPr id="29698" name="AutoShape 5"/>
          <p:cNvSpPr>
            <a:spLocks noChangeArrowheads="1"/>
          </p:cNvSpPr>
          <p:nvPr/>
        </p:nvSpPr>
        <p:spPr bwMode="auto">
          <a:xfrm>
            <a:off x="395288" y="1268413"/>
            <a:ext cx="2736850" cy="720725"/>
          </a:xfrm>
          <a:prstGeom prst="flowChartAlternateProcess">
            <a:avLst/>
          </a:prstGeom>
          <a:solidFill>
            <a:srgbClr val="CCFF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При слабом зрении </a:t>
            </a:r>
          </a:p>
          <a:p>
            <a:pPr algn="ctr"/>
            <a:r>
              <a:rPr lang="ru-RU"/>
              <a:t>наденьте очки</a:t>
            </a:r>
          </a:p>
        </p:txBody>
      </p:sp>
      <p:sp>
        <p:nvSpPr>
          <p:cNvPr id="29699" name="AutoShape 6"/>
          <p:cNvSpPr>
            <a:spLocks noChangeArrowheads="1"/>
          </p:cNvSpPr>
          <p:nvPr/>
        </p:nvSpPr>
        <p:spPr bwMode="auto">
          <a:xfrm>
            <a:off x="4787900" y="1268413"/>
            <a:ext cx="4103688" cy="936625"/>
          </a:xfrm>
          <a:prstGeom prst="flowChartAlternateProcess">
            <a:avLst/>
          </a:prstGeom>
          <a:solidFill>
            <a:srgbClr val="CCFF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Делайте перерывы в работе </a:t>
            </a:r>
          </a:p>
          <a:p>
            <a:pPr algn="ctr"/>
            <a:r>
              <a:rPr lang="ru-RU"/>
              <a:t>и гимнастику для глаз </a:t>
            </a:r>
          </a:p>
          <a:p>
            <a:pPr algn="ctr"/>
            <a:r>
              <a:rPr lang="ru-RU"/>
              <a:t>через каждые 15–25 мин работы </a:t>
            </a:r>
          </a:p>
        </p:txBody>
      </p:sp>
      <p:sp>
        <p:nvSpPr>
          <p:cNvPr id="29700" name="AutoShape 8"/>
          <p:cNvSpPr>
            <a:spLocks noChangeArrowheads="1"/>
          </p:cNvSpPr>
          <p:nvPr/>
        </p:nvSpPr>
        <p:spPr bwMode="auto">
          <a:xfrm>
            <a:off x="1763713" y="2205038"/>
            <a:ext cx="2879725" cy="792162"/>
          </a:xfrm>
          <a:prstGeom prst="flowChartAlternateProcess">
            <a:avLst/>
          </a:prstGeom>
          <a:solidFill>
            <a:srgbClr val="CCFF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Соблюдайте правильную </a:t>
            </a:r>
          </a:p>
          <a:p>
            <a:pPr algn="ctr"/>
            <a:r>
              <a:rPr lang="ru-RU"/>
              <a:t>рабочую позу</a:t>
            </a:r>
          </a:p>
        </p:txBody>
      </p:sp>
      <p:sp>
        <p:nvSpPr>
          <p:cNvPr id="29701" name="AutoShape 10"/>
          <p:cNvSpPr>
            <a:spLocks noChangeArrowheads="1"/>
          </p:cNvSpPr>
          <p:nvPr/>
        </p:nvSpPr>
        <p:spPr bwMode="auto">
          <a:xfrm>
            <a:off x="5148263" y="2420938"/>
            <a:ext cx="3384550" cy="863600"/>
          </a:xfrm>
          <a:prstGeom prst="flowChartAlternateProcess">
            <a:avLst/>
          </a:prstGeom>
          <a:solidFill>
            <a:srgbClr val="CCFF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работайте на компьютере </a:t>
            </a:r>
          </a:p>
          <a:p>
            <a:pPr algn="ctr"/>
            <a:r>
              <a:rPr lang="ru-RU"/>
              <a:t>в темноте </a:t>
            </a:r>
          </a:p>
        </p:txBody>
      </p:sp>
      <p:sp>
        <p:nvSpPr>
          <p:cNvPr id="29702" name="AutoShape 11"/>
          <p:cNvSpPr>
            <a:spLocks noChangeArrowheads="1"/>
          </p:cNvSpPr>
          <p:nvPr/>
        </p:nvSpPr>
        <p:spPr bwMode="auto">
          <a:xfrm>
            <a:off x="468313" y="3284538"/>
            <a:ext cx="3238500" cy="863600"/>
          </a:xfrm>
          <a:prstGeom prst="flowChartAlternateProcess">
            <a:avLst/>
          </a:prstGeom>
          <a:solidFill>
            <a:srgbClr val="CCFF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Следите за содержательной </a:t>
            </a:r>
          </a:p>
          <a:p>
            <a:pPr algn="ctr"/>
            <a:r>
              <a:rPr lang="ru-RU"/>
              <a:t>стороной игр, программ </a:t>
            </a:r>
          </a:p>
        </p:txBody>
      </p:sp>
      <p:sp>
        <p:nvSpPr>
          <p:cNvPr id="29703" name="AutoShape 12"/>
          <p:cNvSpPr>
            <a:spLocks noChangeArrowheads="1"/>
          </p:cNvSpPr>
          <p:nvPr/>
        </p:nvSpPr>
        <p:spPr bwMode="auto">
          <a:xfrm>
            <a:off x="4067175" y="3500438"/>
            <a:ext cx="3238500" cy="863600"/>
          </a:xfrm>
          <a:prstGeom prst="flowChartAlternateProcess">
            <a:avLst/>
          </a:prstGeom>
          <a:solidFill>
            <a:srgbClr val="CCFF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После занятий </a:t>
            </a:r>
          </a:p>
          <a:p>
            <a:pPr algn="ctr"/>
            <a:r>
              <a:rPr lang="ru-RU"/>
              <a:t>умойтесь холодной водой </a:t>
            </a:r>
          </a:p>
        </p:txBody>
      </p:sp>
      <p:pic>
        <p:nvPicPr>
          <p:cNvPr id="29704" name="Picture 14" descr="&amp;rcy;&amp;acy;&amp;bcy;&amp;ocy;&amp;tcy;&amp;acy; &amp;Icy;&amp;scy;&amp;kcy;&amp;icy;&amp;tcy;&amp;icy;&amp;mcy;&amp;scy;&amp;kcy;&amp;icy;&amp;jcy; &amp;gcy;&amp;ocy;&amp;rcy;&amp;ocy;&amp;dcy;&amp;scy;&amp;kcy;&amp;ocy;&amp;jcy; &amp;scy;&amp;acy;&amp;jcy;&amp;tcy; &amp;Icy;&amp;Scy;&amp;Kcy;&amp;Icy;&amp;Tcy;&amp;Icy;&amp;Mcy;&amp;Scy;&amp;Icy;&amp;Tcy;&amp;Icy;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506913"/>
            <a:ext cx="3382963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6" descr="&amp;Acy;&amp;rcy;&amp;khcy;&amp;icy;&amp;vcy; &amp;mcy;&amp;acy;&amp;tcy;&amp;iecy;&amp;rcy;&amp;icy;&amp;acy;&amp;lcy;&amp;ocy;&amp;v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581525"/>
            <a:ext cx="31686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WordArt 3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6480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АНКЕТИРОВАНИЕ УЧАЩИХСЯ</a:t>
            </a:r>
          </a:p>
        </p:txBody>
      </p:sp>
      <p:graphicFrame>
        <p:nvGraphicFramePr>
          <p:cNvPr id="33797" name="Object 5"/>
          <p:cNvGraphicFramePr>
            <a:graphicFrameLocks noChangeAspect="1"/>
          </p:cNvGraphicFramePr>
          <p:nvPr>
            <p:ph/>
          </p:nvPr>
        </p:nvGraphicFramePr>
        <p:xfrm>
          <a:off x="468313" y="1125538"/>
          <a:ext cx="8208962" cy="5380037"/>
        </p:xfrm>
        <a:graphic>
          <a:graphicData uri="http://schemas.openxmlformats.org/presentationml/2006/ole">
            <p:oleObj spid="_x0000_s33797" name="Диаграмма" r:id="rId3" imgW="5886416" imgH="385767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4" name="WordArt 3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6480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АНКЕТИРОВАНИЕ УЧАЩИХСЯ</a:t>
            </a:r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107950" y="981075"/>
          <a:ext cx="5040313" cy="3302000"/>
        </p:xfrm>
        <a:graphic>
          <a:graphicData uri="http://schemas.openxmlformats.org/presentationml/2006/ole">
            <p:oleObj spid="_x0000_s34821" name="Диаграмма" r:id="rId3" imgW="5886416" imgH="3857670" progId="Excel.Chart.8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457700" y="3171825"/>
          <a:ext cx="4686300" cy="3686175"/>
        </p:xfrm>
        <a:graphic>
          <a:graphicData uri="http://schemas.openxmlformats.org/presentationml/2006/ole">
            <p:oleObj spid="_x0000_s34823" name="Диаграмма" r:id="rId4" imgW="4905392" imgH="385767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4" name="WordArt 3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6480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АНКЕТИРОВАНИЕ УЧАЩИХСЯ</a:t>
            </a:r>
          </a:p>
        </p:txBody>
      </p:sp>
      <p:sp>
        <p:nvSpPr>
          <p:cNvPr id="35865" name="Rectangle 6"/>
          <p:cNvSpPr>
            <a:spLocks noChangeArrowheads="1"/>
          </p:cNvSpPr>
          <p:nvPr/>
        </p:nvSpPr>
        <p:spPr bwMode="auto">
          <a:xfrm>
            <a:off x="1116013" y="1268413"/>
            <a:ext cx="7056437" cy="1800225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6" name="Line 7"/>
          <p:cNvSpPr>
            <a:spLocks noChangeShapeType="1"/>
          </p:cNvSpPr>
          <p:nvPr/>
        </p:nvSpPr>
        <p:spPr bwMode="auto">
          <a:xfrm>
            <a:off x="1116013" y="1773238"/>
            <a:ext cx="7056437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67" name="Line 8"/>
          <p:cNvSpPr>
            <a:spLocks noChangeShapeType="1"/>
          </p:cNvSpPr>
          <p:nvPr/>
        </p:nvSpPr>
        <p:spPr bwMode="auto">
          <a:xfrm>
            <a:off x="1116013" y="2205038"/>
            <a:ext cx="7056437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68" name="Line 9"/>
          <p:cNvSpPr>
            <a:spLocks noChangeShapeType="1"/>
          </p:cNvSpPr>
          <p:nvPr/>
        </p:nvSpPr>
        <p:spPr bwMode="auto">
          <a:xfrm>
            <a:off x="1116013" y="2636838"/>
            <a:ext cx="7056437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69" name="Line 10"/>
          <p:cNvSpPr>
            <a:spLocks noChangeShapeType="1"/>
          </p:cNvSpPr>
          <p:nvPr/>
        </p:nvSpPr>
        <p:spPr bwMode="auto">
          <a:xfrm>
            <a:off x="4572000" y="1268413"/>
            <a:ext cx="0" cy="1800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70" name="Line 11"/>
          <p:cNvSpPr>
            <a:spLocks noChangeShapeType="1"/>
          </p:cNvSpPr>
          <p:nvPr/>
        </p:nvSpPr>
        <p:spPr bwMode="auto">
          <a:xfrm>
            <a:off x="6372225" y="1268413"/>
            <a:ext cx="0" cy="1800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71" name="Text Box 12"/>
          <p:cNvSpPr txBox="1">
            <a:spLocks noChangeArrowheads="1"/>
          </p:cNvSpPr>
          <p:nvPr/>
        </p:nvSpPr>
        <p:spPr bwMode="auto">
          <a:xfrm>
            <a:off x="4716463" y="1341438"/>
            <a:ext cx="15113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500" b="1"/>
              <a:t>5 и 7 классы</a:t>
            </a:r>
          </a:p>
        </p:txBody>
      </p:sp>
      <p:sp>
        <p:nvSpPr>
          <p:cNvPr id="35872" name="Text Box 13"/>
          <p:cNvSpPr txBox="1">
            <a:spLocks noChangeArrowheads="1"/>
          </p:cNvSpPr>
          <p:nvPr/>
        </p:nvSpPr>
        <p:spPr bwMode="auto">
          <a:xfrm>
            <a:off x="6516688" y="1341438"/>
            <a:ext cx="15113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500" b="1"/>
              <a:t>9 и 11 классы</a:t>
            </a:r>
          </a:p>
        </p:txBody>
      </p:sp>
      <p:sp>
        <p:nvSpPr>
          <p:cNvPr id="35873" name="Text Box 14"/>
          <p:cNvSpPr txBox="1">
            <a:spLocks noChangeArrowheads="1"/>
          </p:cNvSpPr>
          <p:nvPr/>
        </p:nvSpPr>
        <p:spPr bwMode="auto">
          <a:xfrm>
            <a:off x="1258888" y="1844675"/>
            <a:ext cx="2952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 Усталость</a:t>
            </a:r>
          </a:p>
        </p:txBody>
      </p:sp>
      <p:sp>
        <p:nvSpPr>
          <p:cNvPr id="35874" name="Text Box 15"/>
          <p:cNvSpPr txBox="1">
            <a:spLocks noChangeArrowheads="1"/>
          </p:cNvSpPr>
          <p:nvPr/>
        </p:nvSpPr>
        <p:spPr bwMode="auto">
          <a:xfrm>
            <a:off x="1258888" y="2276475"/>
            <a:ext cx="3025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Боли в спине, запястьях</a:t>
            </a:r>
          </a:p>
        </p:txBody>
      </p:sp>
      <p:sp>
        <p:nvSpPr>
          <p:cNvPr id="35875" name="Text Box 16"/>
          <p:cNvSpPr txBox="1">
            <a:spLocks noChangeArrowheads="1"/>
          </p:cNvSpPr>
          <p:nvPr/>
        </p:nvSpPr>
        <p:spPr bwMode="auto">
          <a:xfrm>
            <a:off x="1187450" y="2708275"/>
            <a:ext cx="3168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 Нарушение психики</a:t>
            </a:r>
          </a:p>
        </p:txBody>
      </p:sp>
      <p:sp>
        <p:nvSpPr>
          <p:cNvPr id="35876" name="Text Box 17"/>
          <p:cNvSpPr txBox="1">
            <a:spLocks noChangeArrowheads="1"/>
          </p:cNvSpPr>
          <p:nvPr/>
        </p:nvSpPr>
        <p:spPr bwMode="auto">
          <a:xfrm>
            <a:off x="4932363" y="1844675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44%</a:t>
            </a:r>
          </a:p>
        </p:txBody>
      </p:sp>
      <p:sp>
        <p:nvSpPr>
          <p:cNvPr id="35877" name="Text Box 18"/>
          <p:cNvSpPr txBox="1">
            <a:spLocks noChangeArrowheads="1"/>
          </p:cNvSpPr>
          <p:nvPr/>
        </p:nvSpPr>
        <p:spPr bwMode="auto">
          <a:xfrm>
            <a:off x="6804025" y="1844675"/>
            <a:ext cx="936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42%</a:t>
            </a:r>
          </a:p>
        </p:txBody>
      </p:sp>
      <p:sp>
        <p:nvSpPr>
          <p:cNvPr id="35878" name="Text Box 19"/>
          <p:cNvSpPr txBox="1">
            <a:spLocks noChangeArrowheads="1"/>
          </p:cNvSpPr>
          <p:nvPr/>
        </p:nvSpPr>
        <p:spPr bwMode="auto">
          <a:xfrm>
            <a:off x="4932363" y="2276475"/>
            <a:ext cx="935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11%</a:t>
            </a:r>
          </a:p>
        </p:txBody>
      </p:sp>
      <p:sp>
        <p:nvSpPr>
          <p:cNvPr id="35879" name="Text Box 20"/>
          <p:cNvSpPr txBox="1">
            <a:spLocks noChangeArrowheads="1"/>
          </p:cNvSpPr>
          <p:nvPr/>
        </p:nvSpPr>
        <p:spPr bwMode="auto">
          <a:xfrm>
            <a:off x="6804025" y="2276475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22%</a:t>
            </a:r>
          </a:p>
        </p:txBody>
      </p:sp>
      <p:sp>
        <p:nvSpPr>
          <p:cNvPr id="35880" name="Text Box 21"/>
          <p:cNvSpPr txBox="1">
            <a:spLocks noChangeArrowheads="1"/>
          </p:cNvSpPr>
          <p:nvPr/>
        </p:nvSpPr>
        <p:spPr bwMode="auto">
          <a:xfrm>
            <a:off x="4932363" y="2708275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31%</a:t>
            </a:r>
          </a:p>
        </p:txBody>
      </p:sp>
      <p:sp>
        <p:nvSpPr>
          <p:cNvPr id="35881" name="Text Box 22"/>
          <p:cNvSpPr txBox="1">
            <a:spLocks noChangeArrowheads="1"/>
          </p:cNvSpPr>
          <p:nvPr/>
        </p:nvSpPr>
        <p:spPr bwMode="auto">
          <a:xfrm>
            <a:off x="6804025" y="2708275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75%</a:t>
            </a:r>
          </a:p>
        </p:txBody>
      </p:sp>
      <p:graphicFrame>
        <p:nvGraphicFramePr>
          <p:cNvPr id="35863" name="Object 23"/>
          <p:cNvGraphicFramePr>
            <a:graphicFrameLocks noChangeAspect="1"/>
          </p:cNvGraphicFramePr>
          <p:nvPr>
            <p:ph/>
          </p:nvPr>
        </p:nvGraphicFramePr>
        <p:xfrm>
          <a:off x="2195513" y="3176588"/>
          <a:ext cx="4681537" cy="3681412"/>
        </p:xfrm>
        <a:graphic>
          <a:graphicData uri="http://schemas.openxmlformats.org/presentationml/2006/ole">
            <p:oleObj spid="_x0000_s35863" name="Диаграмма" r:id="rId3" imgW="4905392" imgH="385767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7848600" cy="13684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Компьютер - друг и помощник</a:t>
            </a:r>
          </a:p>
        </p:txBody>
      </p:sp>
      <p:sp>
        <p:nvSpPr>
          <p:cNvPr id="15362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619250" y="1989138"/>
            <a:ext cx="7200900" cy="11525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или угроза для здоровья</a:t>
            </a:r>
          </a:p>
        </p:txBody>
      </p:sp>
      <p:pic>
        <p:nvPicPr>
          <p:cNvPr id="15363" name="Picture 8" descr="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789363"/>
            <a:ext cx="3671887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 rot="510119">
            <a:off x="4716463" y="3068638"/>
            <a:ext cx="647700" cy="1322387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ChangeArrowheads="1"/>
          </p:cNvSpPr>
          <p:nvPr/>
        </p:nvSpPr>
        <p:spPr bwMode="auto">
          <a:xfrm>
            <a:off x="539750" y="2133600"/>
            <a:ext cx="8280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Компьютер вредит не только вашим глазам, но и всему организму в целом, а если соблюдать все правила пользования этой техникой, то работа на компьютере станет полезным, безопасным и интересным занятием.</a:t>
            </a:r>
          </a:p>
        </p:txBody>
      </p:sp>
      <p:sp>
        <p:nvSpPr>
          <p:cNvPr id="36866" name="WordArt 5"/>
          <p:cNvSpPr>
            <a:spLocks noChangeArrowheads="1" noChangeShapeType="1" noTextEdit="1"/>
          </p:cNvSpPr>
          <p:nvPr/>
        </p:nvSpPr>
        <p:spPr bwMode="auto">
          <a:xfrm>
            <a:off x="2195513" y="692150"/>
            <a:ext cx="4392612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ПОМНИТЕ!</a:t>
            </a:r>
          </a:p>
        </p:txBody>
      </p:sp>
      <p:pic>
        <p:nvPicPr>
          <p:cNvPr id="3686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5"/>
          <a:stretch>
            <a:fillRect/>
          </a:stretch>
        </p:blipFill>
        <p:spPr bwMode="auto">
          <a:xfrm>
            <a:off x="0" y="0"/>
            <a:ext cx="20447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SUPER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348163"/>
            <a:ext cx="23812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8"/>
          <p:cNvSpPr>
            <a:spLocks noChangeArrowheads="1"/>
          </p:cNvSpPr>
          <p:nvPr/>
        </p:nvSpPr>
        <p:spPr bwMode="auto">
          <a:xfrm>
            <a:off x="1331913" y="3500438"/>
            <a:ext cx="61928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accent2"/>
                </a:solidFill>
              </a:rPr>
              <a:t>Компьютер не может сам принести </a:t>
            </a:r>
          </a:p>
          <a:p>
            <a:pPr algn="ctr"/>
            <a:r>
              <a:rPr lang="ru-RU" sz="2400" b="1">
                <a:solidFill>
                  <a:schemeClr val="accent2"/>
                </a:solidFill>
              </a:rPr>
              <a:t>вред или пользу человеку.</a:t>
            </a:r>
          </a:p>
          <a:p>
            <a:pPr algn="ctr"/>
            <a:r>
              <a:rPr lang="ru-RU" sz="2400" b="1">
                <a:solidFill>
                  <a:schemeClr val="accent2"/>
                </a:solidFill>
              </a:rPr>
              <a:t> Всё  зависит от самого человека!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323850" y="404813"/>
            <a:ext cx="8351838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Цель моего проекта:</a:t>
            </a:r>
            <a:r>
              <a:rPr lang="ru-RU" sz="2800"/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исследовать влияние компьютера на здоровье человека, выяснить отношение учащихся нашей школы к компьютеру </a:t>
            </a: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539750" y="1844675"/>
            <a:ext cx="8353425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Задачи исследования: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/>
              <a:t>изучить влияние компьютера на физическое и психологическое самочувствие человека;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/>
              <a:t>ознакомиться с гигиеническими требованиями, предъявляемыми к организации работы за компьютером; 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ru-RU"/>
              <a:t>разработать рекомендации по правильному пользованию компьютером. </a:t>
            </a:r>
          </a:p>
        </p:txBody>
      </p:sp>
      <p:pic>
        <p:nvPicPr>
          <p:cNvPr id="16387" name="Picture 5" descr="adv2_8883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4149725"/>
            <a:ext cx="3744912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ChangeArrowheads="1"/>
          </p:cNvSpPr>
          <p:nvPr/>
        </p:nvSpPr>
        <p:spPr bwMode="auto">
          <a:xfrm>
            <a:off x="1692275" y="260350"/>
            <a:ext cx="6551613" cy="6477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ОСНОВНЫЕ ВРЕДНЫЕ ФАКТОРЫ, </a:t>
            </a:r>
          </a:p>
          <a:p>
            <a:pPr algn="ctr"/>
            <a:r>
              <a:rPr lang="ru-RU" b="1">
                <a:solidFill>
                  <a:schemeClr val="accent2"/>
                </a:solidFill>
              </a:rPr>
              <a:t>ДЕЙСТВУЮЩИЕ НА ЧЕЛОВЕКА ЗА КОМПЬЮТЕРОМ</a:t>
            </a:r>
            <a:r>
              <a:rPr lang="ru-RU" b="1"/>
              <a:t>  </a:t>
            </a:r>
          </a:p>
        </p:txBody>
      </p:sp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051050" y="1125538"/>
            <a:ext cx="3889375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ЭЛЕКТРОМАГНИТНОЕ ИЗЛУЧЕНИЕ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2339975" y="1916113"/>
            <a:ext cx="3889375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СИДЯЧЕЕ ПОЛОЖЕНИЕ В ТЕЧЕНИЕ </a:t>
            </a:r>
          </a:p>
          <a:p>
            <a:pPr algn="ctr"/>
            <a:r>
              <a:rPr lang="ru-RU" sz="1600" b="1"/>
              <a:t>ДЛИТЕЛЬНОГО ВРЕМЕНИ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2627313" y="2708275"/>
            <a:ext cx="3889375" cy="576263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ЭРГОНОМИЧЕСКИЕ ПАРАМЕТРЫ</a:t>
            </a: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2987675" y="3500438"/>
            <a:ext cx="4032250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ПЕРЕГРУЗКА СУСТАВОВ КИСТЕЙ РУК</a:t>
            </a: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3348038" y="4292600"/>
            <a:ext cx="4103687" cy="576263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ПОВЫШЕННАЯ НАГРУЗКА НА ЗРЕНИЕ</a:t>
            </a: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3779838" y="5084763"/>
            <a:ext cx="4392612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ВЛИЯНИЕ НА ПСИХИЧЕСКОЕ ЗДОРОВЬЕ</a:t>
            </a:r>
          </a:p>
        </p:txBody>
      </p:sp>
      <p:sp>
        <p:nvSpPr>
          <p:cNvPr id="17416" name="Line 10"/>
          <p:cNvSpPr>
            <a:spLocks noChangeShapeType="1"/>
          </p:cNvSpPr>
          <p:nvPr/>
        </p:nvSpPr>
        <p:spPr bwMode="auto">
          <a:xfrm>
            <a:off x="1403350" y="549275"/>
            <a:ext cx="288925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11"/>
          <p:cNvSpPr>
            <a:spLocks noChangeShapeType="1"/>
          </p:cNvSpPr>
          <p:nvPr/>
        </p:nvSpPr>
        <p:spPr bwMode="auto">
          <a:xfrm>
            <a:off x="1403350" y="549275"/>
            <a:ext cx="0" cy="489585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12"/>
          <p:cNvSpPr>
            <a:spLocks noChangeShapeType="1"/>
          </p:cNvSpPr>
          <p:nvPr/>
        </p:nvSpPr>
        <p:spPr bwMode="auto">
          <a:xfrm>
            <a:off x="1403350" y="1341438"/>
            <a:ext cx="647700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Line 13"/>
          <p:cNvSpPr>
            <a:spLocks noChangeShapeType="1"/>
          </p:cNvSpPr>
          <p:nvPr/>
        </p:nvSpPr>
        <p:spPr bwMode="auto">
          <a:xfrm>
            <a:off x="1403350" y="2133600"/>
            <a:ext cx="936625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0" name="Line 14"/>
          <p:cNvSpPr>
            <a:spLocks noChangeShapeType="1"/>
          </p:cNvSpPr>
          <p:nvPr/>
        </p:nvSpPr>
        <p:spPr bwMode="auto">
          <a:xfrm>
            <a:off x="1403350" y="2997200"/>
            <a:ext cx="1223963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Line 15"/>
          <p:cNvSpPr>
            <a:spLocks noChangeShapeType="1"/>
          </p:cNvSpPr>
          <p:nvPr/>
        </p:nvSpPr>
        <p:spPr bwMode="auto">
          <a:xfrm>
            <a:off x="1403350" y="3789363"/>
            <a:ext cx="1584325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Line 16"/>
          <p:cNvSpPr>
            <a:spLocks noChangeShapeType="1"/>
          </p:cNvSpPr>
          <p:nvPr/>
        </p:nvSpPr>
        <p:spPr bwMode="auto">
          <a:xfrm>
            <a:off x="1403350" y="4508500"/>
            <a:ext cx="1944688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Line 17"/>
          <p:cNvSpPr>
            <a:spLocks noChangeShapeType="1"/>
          </p:cNvSpPr>
          <p:nvPr/>
        </p:nvSpPr>
        <p:spPr bwMode="auto">
          <a:xfrm flipV="1">
            <a:off x="1403350" y="5445125"/>
            <a:ext cx="2376488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7424" name="Picture 19" descr="WmBjwPwixGVtcfuhUeosVqd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052513"/>
            <a:ext cx="22113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21" descr="Avtomatizac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445125"/>
            <a:ext cx="116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6" name="Rectangle 4"/>
          <p:cNvSpPr>
            <a:spLocks noChangeArrowheads="1"/>
          </p:cNvSpPr>
          <p:nvPr/>
        </p:nvSpPr>
        <p:spPr bwMode="auto">
          <a:xfrm>
            <a:off x="2051050" y="1125538"/>
            <a:ext cx="3889375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ЭЛЕКТРОМАГНИТНОЕ ИЗЛУЧЕНИЕ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Line 29"/>
          <p:cNvSpPr>
            <a:spLocks noChangeShapeType="1"/>
          </p:cNvSpPr>
          <p:nvPr/>
        </p:nvSpPr>
        <p:spPr bwMode="auto">
          <a:xfrm>
            <a:off x="6084888" y="1700213"/>
            <a:ext cx="2087562" cy="38163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4" name="Line 28"/>
          <p:cNvSpPr>
            <a:spLocks noChangeShapeType="1"/>
          </p:cNvSpPr>
          <p:nvPr/>
        </p:nvSpPr>
        <p:spPr bwMode="auto">
          <a:xfrm>
            <a:off x="6372225" y="1700213"/>
            <a:ext cx="1512888" cy="2449512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Line 27"/>
          <p:cNvSpPr>
            <a:spLocks noChangeShapeType="1"/>
          </p:cNvSpPr>
          <p:nvPr/>
        </p:nvSpPr>
        <p:spPr bwMode="auto">
          <a:xfrm>
            <a:off x="5508625" y="1700213"/>
            <a:ext cx="863600" cy="16573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Line 26"/>
          <p:cNvSpPr>
            <a:spLocks noChangeShapeType="1"/>
          </p:cNvSpPr>
          <p:nvPr/>
        </p:nvSpPr>
        <p:spPr bwMode="auto">
          <a:xfrm>
            <a:off x="4932363" y="1700213"/>
            <a:ext cx="503237" cy="3024187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25"/>
          <p:cNvSpPr>
            <a:spLocks noChangeShapeType="1"/>
          </p:cNvSpPr>
          <p:nvPr/>
        </p:nvSpPr>
        <p:spPr bwMode="auto">
          <a:xfrm>
            <a:off x="5148263" y="1700213"/>
            <a:ext cx="503237" cy="16573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24"/>
          <p:cNvSpPr>
            <a:spLocks noChangeShapeType="1"/>
          </p:cNvSpPr>
          <p:nvPr/>
        </p:nvSpPr>
        <p:spPr bwMode="auto">
          <a:xfrm>
            <a:off x="6948488" y="1700213"/>
            <a:ext cx="1223962" cy="1223962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15"/>
          <p:cNvSpPr>
            <a:spLocks noChangeShapeType="1"/>
          </p:cNvSpPr>
          <p:nvPr/>
        </p:nvSpPr>
        <p:spPr bwMode="auto">
          <a:xfrm>
            <a:off x="3635375" y="2492375"/>
            <a:ext cx="360363" cy="2808288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14"/>
          <p:cNvSpPr>
            <a:spLocks noChangeShapeType="1"/>
          </p:cNvSpPr>
          <p:nvPr/>
        </p:nvSpPr>
        <p:spPr bwMode="auto">
          <a:xfrm>
            <a:off x="4211638" y="2492375"/>
            <a:ext cx="647700" cy="1223963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 flipH="1">
            <a:off x="2195513" y="2492375"/>
            <a:ext cx="1152525" cy="16573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63373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ЭЛЕКТРОМАГНИТНОЕ ИЗЛУЧЕНИЕ</a:t>
            </a:r>
          </a:p>
        </p:txBody>
      </p:sp>
      <p:pic>
        <p:nvPicPr>
          <p:cNvPr id="18443" name="Picture 5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25538"/>
            <a:ext cx="2619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4" name="Oval 4"/>
          <p:cNvSpPr>
            <a:spLocks noChangeArrowheads="1"/>
          </p:cNvSpPr>
          <p:nvPr/>
        </p:nvSpPr>
        <p:spPr bwMode="auto">
          <a:xfrm>
            <a:off x="2700338" y="2708275"/>
            <a:ext cx="2808287" cy="863600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рентгеновское излучение </a:t>
            </a:r>
          </a:p>
          <a:p>
            <a:pPr algn="ctr"/>
            <a:r>
              <a:rPr lang="ru-RU" sz="1400" b="1"/>
              <a:t>от экрана трубки</a:t>
            </a:r>
          </a:p>
        </p:txBody>
      </p:sp>
      <p:sp>
        <p:nvSpPr>
          <p:cNvPr id="18445" name="Oval 4"/>
          <p:cNvSpPr>
            <a:spLocks noChangeArrowheads="1"/>
          </p:cNvSpPr>
          <p:nvPr/>
        </p:nvSpPr>
        <p:spPr bwMode="auto">
          <a:xfrm>
            <a:off x="179388" y="3141663"/>
            <a:ext cx="2808287" cy="863600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появление </a:t>
            </a:r>
          </a:p>
          <a:p>
            <a:pPr algn="ctr"/>
            <a:r>
              <a:rPr lang="ru-RU" sz="1400" b="1"/>
              <a:t>электростатического поля </a:t>
            </a:r>
          </a:p>
          <a:p>
            <a:pPr algn="ctr"/>
            <a:r>
              <a:rPr lang="ru-RU" sz="1400" b="1"/>
              <a:t>вне монитора</a:t>
            </a:r>
          </a:p>
        </p:txBody>
      </p:sp>
      <p:sp>
        <p:nvSpPr>
          <p:cNvPr id="18446" name="Oval 4"/>
          <p:cNvSpPr>
            <a:spLocks noChangeArrowheads="1"/>
          </p:cNvSpPr>
          <p:nvPr/>
        </p:nvSpPr>
        <p:spPr bwMode="auto">
          <a:xfrm>
            <a:off x="3132138" y="3716338"/>
            <a:ext cx="3095625" cy="865187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генерация переменного </a:t>
            </a:r>
          </a:p>
          <a:p>
            <a:pPr algn="ctr"/>
            <a:r>
              <a:rPr lang="ru-RU" sz="1400" b="1"/>
              <a:t>электромагнитного излучения </a:t>
            </a:r>
          </a:p>
          <a:p>
            <a:pPr algn="ctr"/>
            <a:r>
              <a:rPr lang="ru-RU" sz="1400" b="1"/>
              <a:t>внутри монитора</a:t>
            </a:r>
            <a:r>
              <a:rPr lang="ru-RU" sz="1400"/>
              <a:t> </a:t>
            </a:r>
          </a:p>
        </p:txBody>
      </p:sp>
      <p:sp>
        <p:nvSpPr>
          <p:cNvPr id="18447" name="Oval 4"/>
          <p:cNvSpPr>
            <a:spLocks noChangeArrowheads="1"/>
          </p:cNvSpPr>
          <p:nvPr/>
        </p:nvSpPr>
        <p:spPr bwMode="auto">
          <a:xfrm>
            <a:off x="2771775" y="5300663"/>
            <a:ext cx="3024188" cy="936625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наэлектризованная </a:t>
            </a:r>
          </a:p>
          <a:p>
            <a:pPr algn="ctr"/>
            <a:r>
              <a:rPr lang="ru-RU" sz="1400" b="1"/>
              <a:t>поверхность стола </a:t>
            </a:r>
          </a:p>
          <a:p>
            <a:pPr algn="ctr"/>
            <a:r>
              <a:rPr lang="ru-RU" sz="1400" b="1"/>
              <a:t>и коврика для мыши</a:t>
            </a:r>
            <a:r>
              <a:rPr lang="ru-RU"/>
              <a:t> </a:t>
            </a:r>
          </a:p>
        </p:txBody>
      </p:sp>
      <p:sp>
        <p:nvSpPr>
          <p:cNvPr id="18448" name="Oval 4"/>
          <p:cNvSpPr>
            <a:spLocks noChangeArrowheads="1"/>
          </p:cNvSpPr>
          <p:nvPr/>
        </p:nvSpPr>
        <p:spPr bwMode="auto">
          <a:xfrm>
            <a:off x="107950" y="4149725"/>
            <a:ext cx="3384550" cy="1150938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слабые электромагнитные </a:t>
            </a:r>
          </a:p>
          <a:p>
            <a:pPr algn="ctr"/>
            <a:r>
              <a:rPr lang="ru-RU" sz="1400" b="1"/>
              <a:t>излучения в низкочастотном </a:t>
            </a:r>
          </a:p>
          <a:p>
            <a:pPr algn="ctr"/>
            <a:r>
              <a:rPr lang="ru-RU" sz="1400" b="1"/>
              <a:t>и высокочастотном диапазонах</a:t>
            </a:r>
            <a:r>
              <a:rPr lang="ru-RU"/>
              <a:t> </a:t>
            </a:r>
          </a:p>
        </p:txBody>
      </p:sp>
      <p:sp>
        <p:nvSpPr>
          <p:cNvPr id="18449" name="Rectangle 9"/>
          <p:cNvSpPr>
            <a:spLocks noChangeArrowheads="1"/>
          </p:cNvSpPr>
          <p:nvPr/>
        </p:nvSpPr>
        <p:spPr bwMode="auto">
          <a:xfrm>
            <a:off x="3203575" y="1268413"/>
            <a:ext cx="4608513" cy="431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Источники электромагнитных волн</a:t>
            </a:r>
          </a:p>
        </p:txBody>
      </p:sp>
      <p:sp>
        <p:nvSpPr>
          <p:cNvPr id="18450" name="Rectangle 10"/>
          <p:cNvSpPr>
            <a:spLocks noChangeArrowheads="1"/>
          </p:cNvSpPr>
          <p:nvPr/>
        </p:nvSpPr>
        <p:spPr bwMode="auto">
          <a:xfrm>
            <a:off x="3059113" y="2133600"/>
            <a:ext cx="1584325" cy="360363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Монитор</a:t>
            </a:r>
          </a:p>
        </p:txBody>
      </p:sp>
      <p:sp>
        <p:nvSpPr>
          <p:cNvPr id="18451" name="Line 11"/>
          <p:cNvSpPr>
            <a:spLocks noChangeShapeType="1"/>
          </p:cNvSpPr>
          <p:nvPr/>
        </p:nvSpPr>
        <p:spPr bwMode="auto">
          <a:xfrm flipH="1">
            <a:off x="2411413" y="2492375"/>
            <a:ext cx="647700" cy="7207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2" name="Line 13"/>
          <p:cNvSpPr>
            <a:spLocks noChangeShapeType="1"/>
          </p:cNvSpPr>
          <p:nvPr/>
        </p:nvSpPr>
        <p:spPr bwMode="auto">
          <a:xfrm>
            <a:off x="3851275" y="2492375"/>
            <a:ext cx="73025" cy="21590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3" name="Rectangle 16"/>
          <p:cNvSpPr>
            <a:spLocks noChangeArrowheads="1"/>
          </p:cNvSpPr>
          <p:nvPr/>
        </p:nvSpPr>
        <p:spPr bwMode="auto">
          <a:xfrm>
            <a:off x="5219700" y="2133600"/>
            <a:ext cx="2305050" cy="576263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Наэлектризованная </a:t>
            </a:r>
          </a:p>
          <a:p>
            <a:pPr algn="ctr"/>
            <a:r>
              <a:rPr lang="ru-RU" sz="1600" b="1"/>
              <a:t>поверхность стола</a:t>
            </a:r>
          </a:p>
        </p:txBody>
      </p:sp>
      <p:sp>
        <p:nvSpPr>
          <p:cNvPr id="18454" name="Rectangle 17"/>
          <p:cNvSpPr>
            <a:spLocks noChangeArrowheads="1"/>
          </p:cNvSpPr>
          <p:nvPr/>
        </p:nvSpPr>
        <p:spPr bwMode="auto">
          <a:xfrm>
            <a:off x="7451725" y="2924175"/>
            <a:ext cx="1511300" cy="288925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Коврик мыши</a:t>
            </a:r>
          </a:p>
        </p:txBody>
      </p:sp>
      <p:sp>
        <p:nvSpPr>
          <p:cNvPr id="18455" name="Rectangle 18"/>
          <p:cNvSpPr>
            <a:spLocks noChangeArrowheads="1"/>
          </p:cNvSpPr>
          <p:nvPr/>
        </p:nvSpPr>
        <p:spPr bwMode="auto">
          <a:xfrm>
            <a:off x="5651500" y="3357563"/>
            <a:ext cx="2232025" cy="4318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Питающие провода</a:t>
            </a:r>
          </a:p>
        </p:txBody>
      </p:sp>
      <p:sp>
        <p:nvSpPr>
          <p:cNvPr id="18456" name="Rectangle 19"/>
          <p:cNvSpPr>
            <a:spLocks noChangeArrowheads="1"/>
          </p:cNvSpPr>
          <p:nvPr/>
        </p:nvSpPr>
        <p:spPr bwMode="auto">
          <a:xfrm>
            <a:off x="6948488" y="4149725"/>
            <a:ext cx="1943100" cy="287338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Системный блок</a:t>
            </a:r>
          </a:p>
        </p:txBody>
      </p:sp>
      <p:sp>
        <p:nvSpPr>
          <p:cNvPr id="18457" name="Rectangle 20"/>
          <p:cNvSpPr>
            <a:spLocks noChangeArrowheads="1"/>
          </p:cNvSpPr>
          <p:nvPr/>
        </p:nvSpPr>
        <p:spPr bwMode="auto">
          <a:xfrm>
            <a:off x="5364163" y="4724400"/>
            <a:ext cx="3168650" cy="360363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Блок бесперебойного питания</a:t>
            </a:r>
          </a:p>
        </p:txBody>
      </p:sp>
      <p:sp>
        <p:nvSpPr>
          <p:cNvPr id="18458" name="Rectangle 21"/>
          <p:cNvSpPr>
            <a:spLocks noChangeArrowheads="1"/>
          </p:cNvSpPr>
          <p:nvPr/>
        </p:nvSpPr>
        <p:spPr bwMode="auto">
          <a:xfrm>
            <a:off x="6659563" y="5516563"/>
            <a:ext cx="1943100" cy="4318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Сетевой фильтр</a:t>
            </a:r>
          </a:p>
        </p:txBody>
      </p:sp>
      <p:sp>
        <p:nvSpPr>
          <p:cNvPr id="18459" name="Line 22"/>
          <p:cNvSpPr>
            <a:spLocks noChangeShapeType="1"/>
          </p:cNvSpPr>
          <p:nvPr/>
        </p:nvSpPr>
        <p:spPr bwMode="auto">
          <a:xfrm flipH="1">
            <a:off x="3851275" y="1700213"/>
            <a:ext cx="792163" cy="433387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60" name="Line 23"/>
          <p:cNvSpPr>
            <a:spLocks noChangeShapeType="1"/>
          </p:cNvSpPr>
          <p:nvPr/>
        </p:nvSpPr>
        <p:spPr bwMode="auto">
          <a:xfrm>
            <a:off x="5867400" y="1700213"/>
            <a:ext cx="217488" cy="433387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ChangeArrowheads="1"/>
          </p:cNvSpPr>
          <p:nvPr/>
        </p:nvSpPr>
        <p:spPr bwMode="auto">
          <a:xfrm>
            <a:off x="1692275" y="260350"/>
            <a:ext cx="6551613" cy="6477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ВЛИЯНИЕ ЭЛЕКТРОМАГНИТНЫХ ИЗЛУЧЕНИЙ </a:t>
            </a:r>
          </a:p>
          <a:p>
            <a:pPr algn="ctr"/>
            <a:r>
              <a:rPr lang="ru-RU" b="1">
                <a:solidFill>
                  <a:schemeClr val="accent2"/>
                </a:solidFill>
              </a:rPr>
              <a:t>НА ОРГАНИЗМ ЧЕЛОВЕКА</a:t>
            </a:r>
            <a:r>
              <a:rPr lang="ru-RU" b="1"/>
              <a:t>  </a:t>
            </a:r>
          </a:p>
        </p:txBody>
      </p:sp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268538" y="2420938"/>
            <a:ext cx="6337300" cy="503237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специфические изменения биотоков головного мозга</a:t>
            </a:r>
            <a:r>
              <a:rPr lang="ru-RU"/>
              <a:t> </a:t>
            </a:r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2484438" y="3213100"/>
            <a:ext cx="3600450" cy="576263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изменение обмена веществ</a:t>
            </a:r>
            <a:r>
              <a:rPr lang="ru-RU"/>
              <a:t> </a:t>
            </a: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771775" y="4076700"/>
            <a:ext cx="3240088" cy="576263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раковые заболевания</a:t>
            </a:r>
            <a:r>
              <a:rPr lang="ru-RU"/>
              <a:t> 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2051050" y="1412875"/>
            <a:ext cx="6337300" cy="647700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значительные изменения гормонального состояния</a:t>
            </a:r>
            <a:r>
              <a:rPr lang="ru-RU"/>
              <a:t> 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132138" y="4941888"/>
            <a:ext cx="2736850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лейкемия</a:t>
            </a:r>
          </a:p>
        </p:txBody>
      </p:sp>
      <p:pic>
        <p:nvPicPr>
          <p:cNvPr id="1946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221163"/>
            <a:ext cx="270033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Line 14"/>
          <p:cNvSpPr>
            <a:spLocks noChangeShapeType="1"/>
          </p:cNvSpPr>
          <p:nvPr/>
        </p:nvSpPr>
        <p:spPr bwMode="auto">
          <a:xfrm>
            <a:off x="1258888" y="549275"/>
            <a:ext cx="433387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Line 15"/>
          <p:cNvSpPr>
            <a:spLocks noChangeShapeType="1"/>
          </p:cNvSpPr>
          <p:nvPr/>
        </p:nvSpPr>
        <p:spPr bwMode="auto">
          <a:xfrm>
            <a:off x="1258888" y="549275"/>
            <a:ext cx="0" cy="4608513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Line 16"/>
          <p:cNvSpPr>
            <a:spLocks noChangeShapeType="1"/>
          </p:cNvSpPr>
          <p:nvPr/>
        </p:nvSpPr>
        <p:spPr bwMode="auto">
          <a:xfrm>
            <a:off x="1258888" y="5157788"/>
            <a:ext cx="1873250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Line 17"/>
          <p:cNvSpPr>
            <a:spLocks noChangeShapeType="1"/>
          </p:cNvSpPr>
          <p:nvPr/>
        </p:nvSpPr>
        <p:spPr bwMode="auto">
          <a:xfrm>
            <a:off x="1258888" y="1700213"/>
            <a:ext cx="792162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8" name="Line 18"/>
          <p:cNvSpPr>
            <a:spLocks noChangeShapeType="1"/>
          </p:cNvSpPr>
          <p:nvPr/>
        </p:nvSpPr>
        <p:spPr bwMode="auto">
          <a:xfrm>
            <a:off x="1258888" y="2636838"/>
            <a:ext cx="1009650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Line 19"/>
          <p:cNvSpPr>
            <a:spLocks noChangeShapeType="1"/>
          </p:cNvSpPr>
          <p:nvPr/>
        </p:nvSpPr>
        <p:spPr bwMode="auto">
          <a:xfrm>
            <a:off x="1258888" y="3429000"/>
            <a:ext cx="1225550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0" name="Line 20"/>
          <p:cNvSpPr>
            <a:spLocks noChangeShapeType="1"/>
          </p:cNvSpPr>
          <p:nvPr/>
        </p:nvSpPr>
        <p:spPr bwMode="auto">
          <a:xfrm>
            <a:off x="1258888" y="4292600"/>
            <a:ext cx="1512887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9471" name="Picture 22" descr="electrone_480_2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5299075"/>
            <a:ext cx="25209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WordArt 3"/>
          <p:cNvSpPr>
            <a:spLocks noChangeArrowheads="1" noChangeShapeType="1" noTextEdit="1"/>
          </p:cNvSpPr>
          <p:nvPr/>
        </p:nvSpPr>
        <p:spPr bwMode="auto">
          <a:xfrm>
            <a:off x="3203575" y="404813"/>
            <a:ext cx="27368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ПЫЛЬ</a:t>
            </a:r>
          </a:p>
        </p:txBody>
      </p:sp>
      <p:sp>
        <p:nvSpPr>
          <p:cNvPr id="20482" name="Oval 5"/>
          <p:cNvSpPr>
            <a:spLocks noChangeArrowheads="1"/>
          </p:cNvSpPr>
          <p:nvPr/>
        </p:nvSpPr>
        <p:spPr bwMode="auto">
          <a:xfrm>
            <a:off x="611188" y="1484313"/>
            <a:ext cx="2665412" cy="720725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Плохое самочувствие</a:t>
            </a:r>
          </a:p>
        </p:txBody>
      </p:sp>
      <p:sp>
        <p:nvSpPr>
          <p:cNvPr id="20483" name="Oval 7"/>
          <p:cNvSpPr>
            <a:spLocks noChangeArrowheads="1"/>
          </p:cNvSpPr>
          <p:nvPr/>
        </p:nvSpPr>
        <p:spPr bwMode="auto">
          <a:xfrm>
            <a:off x="6300788" y="2276475"/>
            <a:ext cx="2665412" cy="720725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Плохое самочувствие</a:t>
            </a:r>
          </a:p>
        </p:txBody>
      </p:sp>
      <p:sp>
        <p:nvSpPr>
          <p:cNvPr id="20484" name="Oval 8"/>
          <p:cNvSpPr>
            <a:spLocks noChangeArrowheads="1"/>
          </p:cNvSpPr>
          <p:nvPr/>
        </p:nvSpPr>
        <p:spPr bwMode="auto">
          <a:xfrm>
            <a:off x="2843213" y="2349500"/>
            <a:ext cx="2665412" cy="720725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Сухость кожи</a:t>
            </a:r>
          </a:p>
        </p:txBody>
      </p:sp>
      <p:sp>
        <p:nvSpPr>
          <p:cNvPr id="20485" name="Oval 9"/>
          <p:cNvSpPr>
            <a:spLocks noChangeArrowheads="1"/>
          </p:cNvSpPr>
          <p:nvPr/>
        </p:nvSpPr>
        <p:spPr bwMode="auto">
          <a:xfrm>
            <a:off x="4716463" y="1412875"/>
            <a:ext cx="2665412" cy="720725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Аллергические реакции</a:t>
            </a:r>
          </a:p>
        </p:txBody>
      </p:sp>
      <p:sp>
        <p:nvSpPr>
          <p:cNvPr id="20486" name="Oval 10"/>
          <p:cNvSpPr>
            <a:spLocks noChangeArrowheads="1"/>
          </p:cNvSpPr>
          <p:nvPr/>
        </p:nvSpPr>
        <p:spPr bwMode="auto">
          <a:xfrm>
            <a:off x="5508625" y="3357563"/>
            <a:ext cx="3240088" cy="792162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Обострение астматических</a:t>
            </a:r>
          </a:p>
          <a:p>
            <a:pPr algn="ctr"/>
            <a:r>
              <a:rPr lang="ru-RU" sz="1600" b="1"/>
              <a:t>симптомов</a:t>
            </a:r>
          </a:p>
        </p:txBody>
      </p:sp>
      <p:sp>
        <p:nvSpPr>
          <p:cNvPr id="20487" name="Oval 11"/>
          <p:cNvSpPr>
            <a:spLocks noChangeArrowheads="1"/>
          </p:cNvSpPr>
          <p:nvPr/>
        </p:nvSpPr>
        <p:spPr bwMode="auto">
          <a:xfrm>
            <a:off x="2843213" y="3789363"/>
            <a:ext cx="2665412" cy="720725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Дерматит лица</a:t>
            </a:r>
          </a:p>
        </p:txBody>
      </p:sp>
      <p:sp>
        <p:nvSpPr>
          <p:cNvPr id="20488" name="Oval 12"/>
          <p:cNvSpPr>
            <a:spLocks noChangeArrowheads="1"/>
          </p:cNvSpPr>
          <p:nvPr/>
        </p:nvSpPr>
        <p:spPr bwMode="auto">
          <a:xfrm>
            <a:off x="1619250" y="5157788"/>
            <a:ext cx="3097213" cy="792162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Раздражение</a:t>
            </a:r>
          </a:p>
          <a:p>
            <a:pPr algn="ctr"/>
            <a:r>
              <a:rPr lang="ru-RU" sz="1600" b="1"/>
              <a:t>слизистых оболочек</a:t>
            </a:r>
          </a:p>
        </p:txBody>
      </p:sp>
      <p:pic>
        <p:nvPicPr>
          <p:cNvPr id="20489" name="Picture 14" descr="zashhita_kompjute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708275"/>
            <a:ext cx="2592388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6" descr="nasmo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365625"/>
            <a:ext cx="23764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Admin\Desktop\iCAM4H2R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7410" y="119453"/>
            <a:ext cx="1849547" cy="17087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Line 16"/>
          <p:cNvSpPr>
            <a:spLocks noChangeShapeType="1"/>
          </p:cNvSpPr>
          <p:nvPr/>
        </p:nvSpPr>
        <p:spPr bwMode="auto">
          <a:xfrm flipH="1">
            <a:off x="5219700" y="1700213"/>
            <a:ext cx="1728788" cy="16573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6" name="Line 17"/>
          <p:cNvSpPr>
            <a:spLocks noChangeShapeType="1"/>
          </p:cNvSpPr>
          <p:nvPr/>
        </p:nvSpPr>
        <p:spPr bwMode="auto">
          <a:xfrm>
            <a:off x="1476375" y="1628775"/>
            <a:ext cx="1511300" cy="1728788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15"/>
          <p:cNvSpPr>
            <a:spLocks noChangeShapeType="1"/>
          </p:cNvSpPr>
          <p:nvPr/>
        </p:nvSpPr>
        <p:spPr bwMode="auto">
          <a:xfrm>
            <a:off x="3995738" y="1700213"/>
            <a:ext cx="360362" cy="16573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63373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ЗАБОЛЕВАНИЯ ПОЗВОНОЧНИКА</a:t>
            </a:r>
          </a:p>
        </p:txBody>
      </p:sp>
      <p:sp>
        <p:nvSpPr>
          <p:cNvPr id="21509" name="Rectangle 21"/>
          <p:cNvSpPr>
            <a:spLocks noChangeArrowheads="1"/>
          </p:cNvSpPr>
          <p:nvPr/>
        </p:nvSpPr>
        <p:spPr bwMode="auto">
          <a:xfrm>
            <a:off x="323850" y="1125538"/>
            <a:ext cx="2087563" cy="504825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Малоподвижность</a:t>
            </a: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221163"/>
            <a:ext cx="2663825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21"/>
          <p:cNvSpPr>
            <a:spLocks noChangeArrowheads="1"/>
          </p:cNvSpPr>
          <p:nvPr/>
        </p:nvSpPr>
        <p:spPr bwMode="auto">
          <a:xfrm>
            <a:off x="2987675" y="1125538"/>
            <a:ext cx="2160588" cy="576262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Статичная поза </a:t>
            </a:r>
          </a:p>
          <a:p>
            <a:pPr algn="ctr"/>
            <a:r>
              <a:rPr lang="ru-RU" sz="1600" b="1"/>
              <a:t>во время работы</a:t>
            </a:r>
          </a:p>
        </p:txBody>
      </p:sp>
      <p:sp>
        <p:nvSpPr>
          <p:cNvPr id="21512" name="Rectangle 21"/>
          <p:cNvSpPr>
            <a:spLocks noChangeArrowheads="1"/>
          </p:cNvSpPr>
          <p:nvPr/>
        </p:nvSpPr>
        <p:spPr bwMode="auto">
          <a:xfrm>
            <a:off x="5580063" y="1125538"/>
            <a:ext cx="2087562" cy="576262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Повторяющиеся </a:t>
            </a:r>
          </a:p>
          <a:p>
            <a:pPr algn="ctr"/>
            <a:r>
              <a:rPr lang="ru-RU" sz="1600" b="1"/>
              <a:t>движения</a:t>
            </a:r>
            <a:r>
              <a:rPr lang="ru-RU"/>
              <a:t> </a:t>
            </a:r>
          </a:p>
        </p:txBody>
      </p:sp>
      <p:sp>
        <p:nvSpPr>
          <p:cNvPr id="21513" name="Rectangle 21"/>
          <p:cNvSpPr>
            <a:spLocks noChangeArrowheads="1"/>
          </p:cNvSpPr>
          <p:nvPr/>
        </p:nvSpPr>
        <p:spPr bwMode="auto">
          <a:xfrm>
            <a:off x="4572000" y="1989138"/>
            <a:ext cx="3457575" cy="576262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Нерациональная организация </a:t>
            </a:r>
          </a:p>
          <a:p>
            <a:pPr algn="ctr"/>
            <a:r>
              <a:rPr lang="ru-RU" sz="1600" b="1"/>
              <a:t>рабочего места</a:t>
            </a:r>
            <a:r>
              <a:rPr lang="ru-RU" sz="1600"/>
              <a:t> </a:t>
            </a:r>
          </a:p>
        </p:txBody>
      </p:sp>
      <p:sp>
        <p:nvSpPr>
          <p:cNvPr id="21514" name="Rectangle 21"/>
          <p:cNvSpPr>
            <a:spLocks noChangeArrowheads="1"/>
          </p:cNvSpPr>
          <p:nvPr/>
        </p:nvSpPr>
        <p:spPr bwMode="auto">
          <a:xfrm>
            <a:off x="2124075" y="1989138"/>
            <a:ext cx="2160588" cy="576262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Статичная поза </a:t>
            </a:r>
          </a:p>
          <a:p>
            <a:pPr algn="ctr"/>
            <a:r>
              <a:rPr lang="ru-RU" sz="1600" b="1"/>
              <a:t>во время работы</a:t>
            </a:r>
          </a:p>
        </p:txBody>
      </p:sp>
      <p:sp>
        <p:nvSpPr>
          <p:cNvPr id="21515" name="Rectangle 12"/>
          <p:cNvSpPr>
            <a:spLocks noChangeArrowheads="1"/>
          </p:cNvSpPr>
          <p:nvPr/>
        </p:nvSpPr>
        <p:spPr bwMode="auto">
          <a:xfrm>
            <a:off x="2124075" y="3357563"/>
            <a:ext cx="4176713" cy="6477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Возникновение расстройств </a:t>
            </a:r>
          </a:p>
          <a:p>
            <a:pPr algn="ctr"/>
            <a:r>
              <a:rPr lang="ru-RU" sz="2000" b="1">
                <a:solidFill>
                  <a:schemeClr val="bg1"/>
                </a:solidFill>
              </a:rPr>
              <a:t>скелетно-мышечной системы</a:t>
            </a:r>
          </a:p>
        </p:txBody>
      </p:sp>
      <p:sp>
        <p:nvSpPr>
          <p:cNvPr id="21516" name="Line 13"/>
          <p:cNvSpPr>
            <a:spLocks noChangeShapeType="1"/>
          </p:cNvSpPr>
          <p:nvPr/>
        </p:nvSpPr>
        <p:spPr bwMode="auto">
          <a:xfrm>
            <a:off x="3203575" y="2565400"/>
            <a:ext cx="504825" cy="792163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7" name="Line 14"/>
          <p:cNvSpPr>
            <a:spLocks noChangeShapeType="1"/>
          </p:cNvSpPr>
          <p:nvPr/>
        </p:nvSpPr>
        <p:spPr bwMode="auto">
          <a:xfrm flipH="1">
            <a:off x="4787900" y="2565400"/>
            <a:ext cx="647700" cy="792163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8" name="Oval 15"/>
          <p:cNvSpPr>
            <a:spLocks noChangeArrowheads="1"/>
          </p:cNvSpPr>
          <p:nvPr/>
        </p:nvSpPr>
        <p:spPr bwMode="auto">
          <a:xfrm>
            <a:off x="2916238" y="4292600"/>
            <a:ext cx="2447925" cy="431800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усталость</a:t>
            </a:r>
          </a:p>
        </p:txBody>
      </p:sp>
      <p:sp>
        <p:nvSpPr>
          <p:cNvPr id="21519" name="Oval 16"/>
          <p:cNvSpPr>
            <a:spLocks noChangeArrowheads="1"/>
          </p:cNvSpPr>
          <p:nvPr/>
        </p:nvSpPr>
        <p:spPr bwMode="auto">
          <a:xfrm>
            <a:off x="6156325" y="4221163"/>
            <a:ext cx="2808288" cy="792162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боль в позвоночнике, </a:t>
            </a:r>
          </a:p>
          <a:p>
            <a:pPr algn="ctr"/>
            <a:r>
              <a:rPr lang="ru-RU" sz="1600" b="1"/>
              <a:t>плечевых суставах</a:t>
            </a:r>
          </a:p>
        </p:txBody>
      </p:sp>
      <p:sp>
        <p:nvSpPr>
          <p:cNvPr id="21520" name="Oval 17"/>
          <p:cNvSpPr>
            <a:spLocks noChangeArrowheads="1"/>
          </p:cNvSpPr>
          <p:nvPr/>
        </p:nvSpPr>
        <p:spPr bwMode="auto">
          <a:xfrm>
            <a:off x="3708400" y="4868863"/>
            <a:ext cx="2735263" cy="431800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мышечная слабость</a:t>
            </a:r>
          </a:p>
        </p:txBody>
      </p:sp>
      <p:sp>
        <p:nvSpPr>
          <p:cNvPr id="21521" name="Oval 18"/>
          <p:cNvSpPr>
            <a:spLocks noChangeArrowheads="1"/>
          </p:cNvSpPr>
          <p:nvPr/>
        </p:nvSpPr>
        <p:spPr bwMode="auto">
          <a:xfrm>
            <a:off x="5435600" y="5300663"/>
            <a:ext cx="3455988" cy="576262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изменение </a:t>
            </a:r>
          </a:p>
          <a:p>
            <a:pPr algn="ctr"/>
            <a:r>
              <a:rPr lang="ru-RU" sz="1600" b="1"/>
              <a:t>формы позвоночника</a:t>
            </a:r>
          </a:p>
        </p:txBody>
      </p:sp>
      <p:sp>
        <p:nvSpPr>
          <p:cNvPr id="21522" name="Oval 19"/>
          <p:cNvSpPr>
            <a:spLocks noChangeArrowheads="1"/>
          </p:cNvSpPr>
          <p:nvPr/>
        </p:nvSpPr>
        <p:spPr bwMode="auto">
          <a:xfrm>
            <a:off x="2916238" y="5516563"/>
            <a:ext cx="2447925" cy="431800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онемение шеи</a:t>
            </a:r>
          </a:p>
        </p:txBody>
      </p:sp>
      <p:sp>
        <p:nvSpPr>
          <p:cNvPr id="21523" name="Oval 20"/>
          <p:cNvSpPr>
            <a:spLocks noChangeArrowheads="1"/>
          </p:cNvSpPr>
          <p:nvPr/>
        </p:nvSpPr>
        <p:spPr bwMode="auto">
          <a:xfrm>
            <a:off x="3348038" y="6165850"/>
            <a:ext cx="2663825" cy="503238"/>
          </a:xfrm>
          <a:prstGeom prst="ellipse">
            <a:avLst/>
          </a:prstGeom>
          <a:solidFill>
            <a:srgbClr val="CCFFCC"/>
          </a:solidFill>
          <a:ln w="254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покалывание в ногах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Line 13"/>
          <p:cNvSpPr>
            <a:spLocks noChangeShapeType="1"/>
          </p:cNvSpPr>
          <p:nvPr/>
        </p:nvSpPr>
        <p:spPr bwMode="auto">
          <a:xfrm>
            <a:off x="3276600" y="1844675"/>
            <a:ext cx="863600" cy="208915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0" name="Line 14"/>
          <p:cNvSpPr>
            <a:spLocks noChangeShapeType="1"/>
          </p:cNvSpPr>
          <p:nvPr/>
        </p:nvSpPr>
        <p:spPr bwMode="auto">
          <a:xfrm flipH="1">
            <a:off x="1763713" y="1844675"/>
            <a:ext cx="1079500" cy="2160588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1" name="Line 12"/>
          <p:cNvSpPr>
            <a:spLocks noChangeShapeType="1"/>
          </p:cNvSpPr>
          <p:nvPr/>
        </p:nvSpPr>
        <p:spPr bwMode="auto">
          <a:xfrm>
            <a:off x="3132138" y="1844675"/>
            <a:ext cx="0" cy="3455988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WordArt 3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824412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ЗРЕНИЕ ЧЕЛОВЕКА</a:t>
            </a:r>
          </a:p>
        </p:txBody>
      </p:sp>
      <p:sp>
        <p:nvSpPr>
          <p:cNvPr id="22533" name="Rectangle 21"/>
          <p:cNvSpPr>
            <a:spLocks noChangeArrowheads="1"/>
          </p:cNvSpPr>
          <p:nvPr/>
        </p:nvSpPr>
        <p:spPr bwMode="auto">
          <a:xfrm>
            <a:off x="2195513" y="1341438"/>
            <a:ext cx="2087562" cy="504825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Жжение в глазах</a:t>
            </a:r>
          </a:p>
        </p:txBody>
      </p:sp>
      <p:sp>
        <p:nvSpPr>
          <p:cNvPr id="22534" name="Rectangle 21"/>
          <p:cNvSpPr>
            <a:spLocks noChangeArrowheads="1"/>
          </p:cNvSpPr>
          <p:nvPr/>
        </p:nvSpPr>
        <p:spPr bwMode="auto">
          <a:xfrm>
            <a:off x="395288" y="2492375"/>
            <a:ext cx="2376487" cy="576263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Чувство «песка» </a:t>
            </a:r>
          </a:p>
          <a:p>
            <a:pPr algn="ctr"/>
            <a:r>
              <a:rPr lang="ru-RU" sz="1600" b="1"/>
              <a:t>под веками</a:t>
            </a:r>
          </a:p>
        </p:txBody>
      </p:sp>
      <p:sp>
        <p:nvSpPr>
          <p:cNvPr id="22535" name="Rectangle 21"/>
          <p:cNvSpPr>
            <a:spLocks noChangeArrowheads="1"/>
          </p:cNvSpPr>
          <p:nvPr/>
        </p:nvSpPr>
        <p:spPr bwMode="auto">
          <a:xfrm>
            <a:off x="684213" y="4005263"/>
            <a:ext cx="2303462" cy="6477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Покраснение </a:t>
            </a:r>
          </a:p>
          <a:p>
            <a:pPr algn="ctr"/>
            <a:r>
              <a:rPr lang="ru-RU" sz="1600" b="1"/>
              <a:t>глазных яблок</a:t>
            </a:r>
          </a:p>
        </p:txBody>
      </p:sp>
      <p:sp>
        <p:nvSpPr>
          <p:cNvPr id="22536" name="Rectangle 21"/>
          <p:cNvSpPr>
            <a:spLocks noChangeArrowheads="1"/>
          </p:cNvSpPr>
          <p:nvPr/>
        </p:nvSpPr>
        <p:spPr bwMode="auto">
          <a:xfrm>
            <a:off x="3419475" y="2997200"/>
            <a:ext cx="2233613" cy="6477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Боли </a:t>
            </a:r>
          </a:p>
          <a:p>
            <a:pPr algn="ctr"/>
            <a:r>
              <a:rPr lang="ru-RU" sz="1600" b="1"/>
              <a:t>при движении глаз</a:t>
            </a:r>
          </a:p>
        </p:txBody>
      </p:sp>
      <p:sp>
        <p:nvSpPr>
          <p:cNvPr id="22537" name="Rectangle 21"/>
          <p:cNvSpPr>
            <a:spLocks noChangeArrowheads="1"/>
          </p:cNvSpPr>
          <p:nvPr/>
        </p:nvSpPr>
        <p:spPr bwMode="auto">
          <a:xfrm>
            <a:off x="4500563" y="1989138"/>
            <a:ext cx="2303462" cy="6477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Боли в области </a:t>
            </a:r>
          </a:p>
          <a:p>
            <a:pPr algn="ctr"/>
            <a:r>
              <a:rPr lang="ru-RU" sz="1600" b="1"/>
              <a:t>глазниц и лба</a:t>
            </a:r>
          </a:p>
        </p:txBody>
      </p:sp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395288" y="5300663"/>
            <a:ext cx="5688012" cy="7207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Компьютерный зрительный синдром (КЗС)</a:t>
            </a:r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3357563"/>
            <a:ext cx="2808287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Line 13"/>
          <p:cNvSpPr>
            <a:spLocks noChangeShapeType="1"/>
          </p:cNvSpPr>
          <p:nvPr/>
        </p:nvSpPr>
        <p:spPr bwMode="auto">
          <a:xfrm>
            <a:off x="3492500" y="1844675"/>
            <a:ext cx="863600" cy="11525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1" name="Line 15"/>
          <p:cNvSpPr>
            <a:spLocks noChangeShapeType="1"/>
          </p:cNvSpPr>
          <p:nvPr/>
        </p:nvSpPr>
        <p:spPr bwMode="auto">
          <a:xfrm flipH="1">
            <a:off x="1547813" y="1844675"/>
            <a:ext cx="936625" cy="64770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2" name="Line 16"/>
          <p:cNvSpPr>
            <a:spLocks noChangeShapeType="1"/>
          </p:cNvSpPr>
          <p:nvPr/>
        </p:nvSpPr>
        <p:spPr bwMode="auto">
          <a:xfrm>
            <a:off x="3995738" y="1844675"/>
            <a:ext cx="504825" cy="43180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3" name="Rectangle 21"/>
          <p:cNvSpPr>
            <a:spLocks noChangeArrowheads="1"/>
          </p:cNvSpPr>
          <p:nvPr/>
        </p:nvSpPr>
        <p:spPr bwMode="auto">
          <a:xfrm>
            <a:off x="3348038" y="3933825"/>
            <a:ext cx="2447925" cy="647700"/>
          </a:xfrm>
          <a:prstGeom prst="rect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Затуманивание зрения</a:t>
            </a:r>
          </a:p>
        </p:txBody>
      </p:sp>
      <p:pic>
        <p:nvPicPr>
          <p:cNvPr id="22544" name="Picture 2"/>
          <p:cNvPicPr>
            <a:picLocks noChangeAspect="1" noChangeArrowheads="1"/>
          </p:cNvPicPr>
          <p:nvPr/>
        </p:nvPicPr>
        <p:blipFill>
          <a:blip r:embed="rId3"/>
          <a:srcRect l="4167" t="5464" r="11111" b="14383"/>
          <a:stretch>
            <a:fillRect/>
          </a:stretch>
        </p:blipFill>
        <p:spPr bwMode="auto">
          <a:xfrm>
            <a:off x="179388" y="765175"/>
            <a:ext cx="18716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505</Words>
  <Application>Microsoft Office PowerPoint</Application>
  <PresentationFormat>Экран (4:3)</PresentationFormat>
  <Paragraphs>182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для презентации</dc:title>
  <dc:creator>admin</dc:creator>
  <cp:lastModifiedBy>exp1osive</cp:lastModifiedBy>
  <cp:revision>20</cp:revision>
  <dcterms:created xsi:type="dcterms:W3CDTF">2013-06-25T14:38:50Z</dcterms:created>
  <dcterms:modified xsi:type="dcterms:W3CDTF">2015-02-23T20:31:32Z</dcterms:modified>
</cp:coreProperties>
</file>