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0084678-75FC-4BC8-BDAE-2A9D6AF53D7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3D12B2-55F3-4A34-9F1E-46D933E587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Права и обязанности школьника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o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212976"/>
            <a:ext cx="238125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009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Обучающиеся имеют право на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4664" y="2060848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/>
              <a:t>получение </a:t>
            </a:r>
            <a:r>
              <a:rPr lang="ru-RU" sz="2800" b="1" i="1" dirty="0"/>
              <a:t>бесплатного</a:t>
            </a:r>
            <a:r>
              <a:rPr lang="ru-RU" sz="2800" dirty="0"/>
              <a:t> общего образования в соответствии с государственными образовательными </a:t>
            </a:r>
            <a:r>
              <a:rPr lang="ru-RU" sz="2800" dirty="0" smtClean="0"/>
              <a:t>стандартами;</a:t>
            </a:r>
          </a:p>
          <a:p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b="1" i="1" dirty="0" smtClean="0"/>
              <a:t>участие </a:t>
            </a:r>
            <a:r>
              <a:rPr lang="ru-RU" sz="2800" b="1" i="1" dirty="0"/>
              <a:t>в управлении </a:t>
            </a:r>
            <a:r>
              <a:rPr lang="ru-RU" sz="2800" dirty="0"/>
              <a:t>Учреждением в соответствии с порядком установленным настоящим Уставом и локальными актами </a:t>
            </a:r>
            <a:r>
              <a:rPr lang="ru-RU" sz="2800" dirty="0" smtClean="0"/>
              <a:t>Учреждения;</a:t>
            </a:r>
          </a:p>
          <a:p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свободное </a:t>
            </a:r>
            <a:r>
              <a:rPr lang="ru-RU" sz="2800" dirty="0"/>
              <a:t>посещение мероприятий, </a:t>
            </a:r>
            <a:r>
              <a:rPr lang="ru-RU" sz="2800" i="1" dirty="0"/>
              <a:t>не предусмотренных</a:t>
            </a:r>
            <a:r>
              <a:rPr lang="ru-RU" sz="2800" dirty="0"/>
              <a:t> учебным планом;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329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72816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b="1" i="1" dirty="0" smtClean="0"/>
              <a:t>уважение</a:t>
            </a:r>
            <a:r>
              <a:rPr lang="ru-RU" sz="2800" dirty="0" smtClean="0"/>
              <a:t> </a:t>
            </a:r>
            <a:r>
              <a:rPr lang="ru-RU" sz="2800" dirty="0"/>
              <a:t>к себе со стороны учителей, администрации, работников гимназии, учащихся, родителей</a:t>
            </a:r>
            <a:r>
              <a:rPr lang="ru-RU" sz="2800" dirty="0" smtClean="0"/>
              <a:t>;</a:t>
            </a:r>
          </a:p>
          <a:p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b="1" i="1" dirty="0" smtClean="0"/>
              <a:t>свободное </a:t>
            </a:r>
            <a:r>
              <a:rPr lang="ru-RU" sz="2800" b="1" i="1" dirty="0"/>
              <a:t>выражение </a:t>
            </a:r>
            <a:r>
              <a:rPr lang="ru-RU" sz="2800" dirty="0"/>
              <a:t>собственных взглядов и </a:t>
            </a:r>
            <a:r>
              <a:rPr lang="ru-RU" sz="2800" dirty="0" smtClean="0"/>
              <a:t>убеждений</a:t>
            </a:r>
            <a:r>
              <a:rPr lang="ru-RU" sz="2800" dirty="0"/>
              <a:t>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2261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Обучающиеся обязаны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132856"/>
            <a:ext cx="856895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600" dirty="0" smtClean="0"/>
          </a:p>
          <a:p>
            <a:pPr marL="457200" indent="-457200">
              <a:buFontTx/>
              <a:buChar char="-"/>
            </a:pPr>
            <a:r>
              <a:rPr lang="ru-RU" sz="2600" b="1" i="1" dirty="0" smtClean="0"/>
              <a:t>добросовестно </a:t>
            </a:r>
            <a:r>
              <a:rPr lang="ru-RU" sz="2600" b="1" i="1" dirty="0"/>
              <a:t>учиться</a:t>
            </a:r>
            <a:r>
              <a:rPr lang="ru-RU" sz="2600" dirty="0"/>
              <a:t>, систематически и глубоко овладевать знаниями основ наук</a:t>
            </a:r>
            <a:r>
              <a:rPr lang="ru-RU" sz="2600" dirty="0" smtClean="0"/>
              <a:t>;</a:t>
            </a:r>
          </a:p>
          <a:p>
            <a:endParaRPr lang="ru-RU" sz="2600" dirty="0"/>
          </a:p>
          <a:p>
            <a:pPr marL="457200" indent="-457200">
              <a:buFontTx/>
              <a:buChar char="-"/>
            </a:pPr>
            <a:r>
              <a:rPr lang="ru-RU" sz="2600" dirty="0" smtClean="0"/>
              <a:t>участвовать </a:t>
            </a:r>
            <a:r>
              <a:rPr lang="ru-RU" sz="2600" dirty="0"/>
              <a:t>в </a:t>
            </a:r>
            <a:r>
              <a:rPr lang="ru-RU" sz="2600" b="1" i="1" dirty="0"/>
              <a:t>общественной жизни </a:t>
            </a:r>
            <a:r>
              <a:rPr lang="ru-RU" sz="2600" dirty="0"/>
              <a:t>класса, </a:t>
            </a:r>
            <a:r>
              <a:rPr lang="ru-RU" sz="2600" dirty="0" smtClean="0"/>
              <a:t>Учреждения;</a:t>
            </a:r>
          </a:p>
          <a:p>
            <a:pPr marL="457200" indent="-457200">
              <a:buFontTx/>
              <a:buChar char="-"/>
            </a:pPr>
            <a:endParaRPr lang="ru-RU" sz="2600" b="1" i="1" dirty="0"/>
          </a:p>
          <a:p>
            <a:pPr marL="457200" indent="-457200">
              <a:buFontTx/>
              <a:buChar char="-"/>
            </a:pPr>
            <a:r>
              <a:rPr lang="ru-RU" sz="2600" b="1" i="1" dirty="0" smtClean="0"/>
              <a:t>уважать </a:t>
            </a:r>
            <a:r>
              <a:rPr lang="ru-RU" sz="2600" b="1" i="1" dirty="0"/>
              <a:t>честь </a:t>
            </a:r>
            <a:r>
              <a:rPr lang="ru-RU" sz="2600" dirty="0"/>
              <a:t>и </a:t>
            </a:r>
            <a:r>
              <a:rPr lang="ru-RU" sz="2600" b="1" i="1" dirty="0"/>
              <a:t>достоинство</a:t>
            </a:r>
            <a:r>
              <a:rPr lang="ru-RU" sz="2600" dirty="0"/>
              <a:t> других обучающихся  и работников, не подвергать их </a:t>
            </a:r>
            <a:r>
              <a:rPr lang="ru-RU" sz="2600" b="1" i="1" dirty="0"/>
              <a:t>жизнь</a:t>
            </a:r>
            <a:r>
              <a:rPr lang="ru-RU" sz="2600" dirty="0"/>
              <a:t> и </a:t>
            </a:r>
            <a:r>
              <a:rPr lang="ru-RU" sz="2600" b="1" i="1" dirty="0"/>
              <a:t>здоровье </a:t>
            </a:r>
            <a:r>
              <a:rPr lang="ru-RU" sz="2600" dirty="0"/>
              <a:t>опасности;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4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/>
              <a:t>соблюдать </a:t>
            </a:r>
            <a:r>
              <a:rPr lang="ru-RU" sz="2800" dirty="0"/>
              <a:t>учебную, трудовую и производственную </a:t>
            </a:r>
            <a:r>
              <a:rPr lang="ru-RU" sz="2800" b="1" i="1" dirty="0"/>
              <a:t>дисциплину, требования гигиены и охраны труда</a:t>
            </a:r>
            <a:r>
              <a:rPr lang="ru-RU" sz="2800" dirty="0" smtClean="0"/>
              <a:t>;</a:t>
            </a:r>
          </a:p>
          <a:p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соблюдать </a:t>
            </a:r>
            <a:r>
              <a:rPr lang="ru-RU" sz="2800" dirty="0"/>
              <a:t>правила </a:t>
            </a:r>
            <a:r>
              <a:rPr lang="ru-RU" sz="2800" b="1" i="1" dirty="0"/>
              <a:t>культуры поведения</a:t>
            </a:r>
            <a:r>
              <a:rPr lang="ru-RU" sz="2800" dirty="0"/>
              <a:t>, речи</a:t>
            </a:r>
            <a:r>
              <a:rPr lang="ru-RU" sz="2800" dirty="0" smtClean="0"/>
              <a:t>;</a:t>
            </a:r>
          </a:p>
          <a:p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b="1" i="1" dirty="0" smtClean="0"/>
              <a:t>бережно </a:t>
            </a:r>
            <a:r>
              <a:rPr lang="ru-RU" sz="2800" b="1" i="1" dirty="0"/>
              <a:t>относиться к имуществу </a:t>
            </a:r>
            <a:r>
              <a:rPr lang="ru-RU" sz="2800" dirty="0"/>
              <a:t>Учреждения</a:t>
            </a:r>
            <a:r>
              <a:rPr lang="ru-RU" sz="2800" dirty="0" smtClean="0"/>
              <a:t>;</a:t>
            </a:r>
          </a:p>
          <a:p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b="1" i="1" dirty="0" smtClean="0"/>
              <a:t>выполнять </a:t>
            </a:r>
            <a:r>
              <a:rPr lang="ru-RU" sz="2800" b="1" i="1" dirty="0"/>
              <a:t>требования работников </a:t>
            </a:r>
            <a:r>
              <a:rPr lang="ru-RU" sz="2800" dirty="0"/>
              <a:t>Учреждения в части, отнесённой Уставом и Правилами внутреннего трудового распорядка к их </a:t>
            </a:r>
            <a:r>
              <a:rPr lang="ru-RU" sz="2800" dirty="0" smtClean="0"/>
              <a:t>компетенции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1101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3711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ПРАВИЛА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внутреннего распорядка для учащихся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муниципального общеобразовательного учреждения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лицей №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 г.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Мурманска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(ИЗВЛЕЧЕНИЯ)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3106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Учащимся гимназии запрещается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8022" y="1844824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 smtClean="0"/>
              <a:t>сквернословить;</a:t>
            </a:r>
          </a:p>
          <a:p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 smtClean="0"/>
              <a:t>курить </a:t>
            </a:r>
            <a:r>
              <a:rPr lang="ru-RU" sz="2800" dirty="0"/>
              <a:t>и распивать алкогольные напитки в помещениях гимназии и на её внешней </a:t>
            </a:r>
            <a:r>
              <a:rPr lang="ru-RU" sz="2800" dirty="0" smtClean="0"/>
              <a:t>территории;</a:t>
            </a:r>
          </a:p>
          <a:p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 smtClean="0"/>
              <a:t>приносить</a:t>
            </a:r>
            <a:r>
              <a:rPr lang="ru-RU" sz="2800" dirty="0"/>
              <a:t>, передавать или использовать в гимназии оружие, спиртные напитки, токсические и наркотические вещества, а также любые предметы и вещества, могущие привести к взрывам и возгораниям, нанести ущерб здоровью окружающих и материальный урон </a:t>
            </a:r>
            <a:r>
              <a:rPr lang="ru-RU" sz="2800" dirty="0" smtClean="0"/>
              <a:t>гимназии;</a:t>
            </a:r>
          </a:p>
        </p:txBody>
      </p:sp>
    </p:spTree>
    <p:extLst>
      <p:ext uri="{BB962C8B-B14F-4D97-AF65-F5344CB8AC3E}">
        <p14:creationId xmlns:p14="http://schemas.microsoft.com/office/powerpoint/2010/main" val="1973006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559" y="1772816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применять физическую силу для выяснения отношений, запугивание, вымогательство</a:t>
            </a:r>
            <a:r>
              <a:rPr lang="ru-RU" sz="2800" dirty="0" smtClean="0"/>
              <a:t>;</a:t>
            </a:r>
          </a:p>
          <a:p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покидать помещение гимназии во время образовательного процесса без специального разрешения врача, классного руководителя или дежурного администратора.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2724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8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253" y="260648"/>
            <a:ext cx="8229600" cy="1252728"/>
          </a:xfrm>
        </p:spPr>
        <p:txBody>
          <a:bodyPr/>
          <a:lstStyle/>
          <a:p>
            <a:r>
              <a:rPr lang="ru-RU" dirty="0" smtClean="0"/>
              <a:t>Что такое права ребёнка?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23528" y="2304906"/>
            <a:ext cx="8215312" cy="521493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263" indent="457200" algn="just">
              <a:lnSpc>
                <a:spcPct val="80000"/>
              </a:lnSpc>
              <a:buFont typeface="Symbol" pitchFamily="18" charset="2"/>
              <a:buNone/>
            </a:pPr>
            <a:r>
              <a:rPr lang="ru-RU" altLang="ru-RU" sz="3200" dirty="0" smtClean="0">
                <a:solidFill>
                  <a:srgbClr val="181818"/>
                </a:solidFill>
                <a:latin typeface="Constantia" pitchFamily="18" charset="0"/>
              </a:rPr>
              <a:t>ПРАВА РЕБЕНКА– это те права и свободы, которыми должен обладать </a:t>
            </a:r>
            <a:r>
              <a:rPr lang="ru-RU" altLang="ru-RU" sz="3200" b="1" i="1" dirty="0" smtClean="0">
                <a:solidFill>
                  <a:srgbClr val="181818"/>
                </a:solidFill>
                <a:latin typeface="Constantia" pitchFamily="18" charset="0"/>
              </a:rPr>
              <a:t>каждый ребенок</a:t>
            </a:r>
            <a:r>
              <a:rPr lang="ru-RU" altLang="ru-RU" sz="3200" b="1" dirty="0" smtClean="0">
                <a:solidFill>
                  <a:srgbClr val="181818"/>
                </a:solidFill>
                <a:latin typeface="Constantia" pitchFamily="18" charset="0"/>
              </a:rPr>
              <a:t> </a:t>
            </a:r>
            <a:r>
              <a:rPr lang="ru-RU" altLang="ru-RU" sz="3200" dirty="0" smtClean="0">
                <a:solidFill>
                  <a:srgbClr val="181818"/>
                </a:solidFill>
                <a:latin typeface="Constantia" pitchFamily="18" charset="0"/>
              </a:rPr>
              <a:t>(ребенком признается каждый человек до 18 лет) вне зависимости от каких-либо различий: расы, пола, языка, религии, места рождения, национального или социального происхождения, имущественного, сословного или иного 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84546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ребёнка в мире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93464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1959г.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Декларация 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прав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ребенка</a:t>
            </a:r>
          </a:p>
          <a:p>
            <a:pPr algn="just"/>
            <a:r>
              <a:rPr lang="ru-RU" sz="3200" b="1" i="1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1989г.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Конвенция 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о правах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ребенка. 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Все права, входящие в Конвенцию, распространяются на всех детей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.</a:t>
            </a:r>
          </a:p>
          <a:p>
            <a:pPr algn="just"/>
            <a:r>
              <a:rPr lang="ru-RU" sz="3200" b="1" i="1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1990г.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Всемирная декларация об обеспечении выживания, защиты и развития детей</a:t>
            </a:r>
          </a:p>
          <a:p>
            <a:pPr algn="just"/>
            <a:endParaRPr lang="ru-RU" sz="3200" dirty="0" smtClean="0">
              <a:solidFill>
                <a:schemeClr val="bg1">
                  <a:lumMod val="1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9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Конвенция о правах ребёнка</a:t>
            </a:r>
            <a:endParaRPr lang="ru-RU" dirty="0"/>
          </a:p>
        </p:txBody>
      </p:sp>
      <p:pic>
        <p:nvPicPr>
          <p:cNvPr id="4" name="Рисунок 3" descr="deti_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4365104"/>
            <a:ext cx="1994564" cy="20592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323528" y="198884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Согласно Конвенции, </a:t>
            </a:r>
            <a:r>
              <a:rPr lang="ru-RU" sz="2800" i="1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основным </a:t>
            </a:r>
          </a:p>
          <a:p>
            <a:pPr marL="68580" indent="0" algn="just">
              <a:buFont typeface="Symbol" pitchFamily="18" charset="2"/>
              <a:buNone/>
              <a:defRPr/>
            </a:pPr>
            <a:r>
              <a:rPr lang="ru-RU" sz="2800" i="1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принципом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защиты прав детей является </a:t>
            </a:r>
            <a:r>
              <a:rPr lang="ru-RU" sz="2800" i="1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признание приоритета интересов детей.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 Особенно выделяется требование особой заботы общества о социально уязвимых группах детей: сиротах, инвалидах,</a:t>
            </a:r>
          </a:p>
          <a:p>
            <a:pPr marL="68580" indent="0" algn="just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беженцах, и т.п.</a:t>
            </a:r>
            <a:endParaRPr lang="ru-RU" sz="2800" dirty="0">
              <a:solidFill>
                <a:schemeClr val="bg1">
                  <a:lumMod val="1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96944" cy="5544616"/>
          </a:xfrm>
        </p:spPr>
        <p:txBody>
          <a:bodyPr>
            <a:normAutofit lnSpcReduction="10000"/>
          </a:bodyPr>
          <a:lstStyle/>
          <a:p>
            <a:pPr marL="68263" indent="0" algn="just" eaLnBrk="1" hangingPunct="1">
              <a:lnSpc>
                <a:spcPct val="80000"/>
              </a:lnSpc>
              <a:buNone/>
            </a:pPr>
            <a:r>
              <a:rPr lang="ru-RU" alt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anose="02030602050306030303" pitchFamily="18" charset="0"/>
              </a:rPr>
              <a:t>       Ребенок имеет право на:</a:t>
            </a:r>
          </a:p>
          <a:p>
            <a:pPr marL="68263" indent="0" algn="just" eaLnBrk="1" hangingPunct="1">
              <a:lnSpc>
                <a:spcPct val="80000"/>
              </a:lnSpc>
              <a:buNone/>
            </a:pPr>
            <a:endParaRPr lang="ru-RU" altLang="ru-RU" sz="3000" dirty="0" smtClean="0">
              <a:solidFill>
                <a:schemeClr val="bg1">
                  <a:lumMod val="95000"/>
                  <a:lumOff val="5000"/>
                </a:schemeClr>
              </a:solidFill>
              <a:latin typeface="Constantia" panose="02030602050306030303" pitchFamily="18" charset="0"/>
            </a:endParaRPr>
          </a:p>
          <a:p>
            <a:pPr marL="68263" indent="0" algn="just" eaLnBrk="1" hangingPunct="1">
              <a:lnSpc>
                <a:spcPct val="80000"/>
              </a:lnSpc>
              <a:buNone/>
            </a:pPr>
            <a:r>
              <a:rPr lang="ru-RU" alt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anose="02030602050306030303" pitchFamily="18" charset="0"/>
              </a:rPr>
              <a:t>       -  жизнь и здоровое развитие.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anose="02030602050306030303" pitchFamily="18" charset="0"/>
              </a:rPr>
              <a:t>       - свободу личности, свободу мысли, совести и религии.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anose="02030602050306030303" pitchFamily="18" charset="0"/>
              </a:rPr>
              <a:t>       - защиту от всех форм физического или психологического насилия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anose="02030602050306030303" pitchFamily="18" charset="0"/>
              </a:rPr>
              <a:t>       - здравоохранение и социальное обеспечение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nstantia" panose="02030602050306030303" pitchFamily="18" charset="0"/>
              </a:rPr>
              <a:t>       - образование, которое должно быть направлено на развитие личности, талантов и умственных и физических способностей ребенка в их самом полном объеме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 smtClean="0">
                <a:solidFill>
                  <a:schemeClr val="accent1"/>
                </a:solidFill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07728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детей в России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1916832"/>
            <a:ext cx="8352928" cy="478472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algn="just">
              <a:buFont typeface="Wingdings"/>
              <a:buNone/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Сегодня в России права детей регулируются следующими основными законами:</a:t>
            </a:r>
          </a:p>
          <a:p>
            <a:pPr marL="411480" algn="just">
              <a:buFont typeface="Wingdings"/>
              <a:buNone/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–Семейный кодекс Российской Федерации.</a:t>
            </a:r>
          </a:p>
          <a:p>
            <a:pPr marL="411480" algn="just">
              <a:buFont typeface="Wingdings"/>
              <a:buNone/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–Основы законодательства Российской Федерации об охране здоровья граждан.</a:t>
            </a:r>
          </a:p>
          <a:p>
            <a:pPr marL="411480" algn="just">
              <a:buFont typeface="Wingdings"/>
              <a:buNone/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–Федеральный закон об образовании.</a:t>
            </a:r>
          </a:p>
          <a:p>
            <a:pPr marL="411480" algn="just">
              <a:buFont typeface="Wingdings"/>
              <a:buNone/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–Закон об основных гарантиях прав ребенка в Российской Федерации.</a:t>
            </a:r>
          </a:p>
          <a:p>
            <a:pPr marL="411480" algn="just">
              <a:buFont typeface="Wingdings"/>
              <a:buNone/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–Закон о дополнительных гарантиях социальной защиты детей-сирот и детей, оставшихся без попечения родителей. </a:t>
            </a:r>
          </a:p>
          <a:p>
            <a:pPr marL="411480" algn="just">
              <a:buFont typeface="Wingdings"/>
              <a:buNone/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–Закон о социальной защите инвалидов в Российской Федерации.</a:t>
            </a:r>
            <a:endParaRPr lang="ru-RU" dirty="0">
              <a:solidFill>
                <a:schemeClr val="bg1">
                  <a:lumMod val="1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 txBox="1">
            <a:spLocks noGrp="1"/>
          </p:cNvSpPr>
          <p:nvPr>
            <p:ph type="body" sz="half" idx="2"/>
          </p:nvPr>
        </p:nvSpPr>
        <p:spPr>
          <a:xfrm>
            <a:off x="611560" y="836712"/>
            <a:ext cx="8075612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Основным актом о правах ребёнка в России является Федеральный закон от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24 июля 1998 г. N 124-ФЗ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«Об основных гарантиях прав ребёнка в Российской Федерации»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2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54525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Документы, регламентирующие права и обязанности школьников в лицее:</a:t>
            </a:r>
            <a:b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«Устав муниципального общеобразовательного учреждения </a:t>
            </a:r>
            <a:r>
              <a:rPr lang="ru-RU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г.Мурманска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лицей №4»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;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«Правила внутреннего 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распорядка для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учащихся муниципального 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общеобразовательного учреждения</a:t>
            </a:r>
            <a:b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лицей № 4 г.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Мурманска».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ШКОЛЬНИК ОБЯЗАН ВЫПОЛНЯТЬ ПОЛОЖЕНИЯ ЭТИХ ДОКУМЕНТОВ!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8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36510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УСТАВ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муниципального общеобразовательного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учреждения г. Мурманска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ЛИЦЕЙ №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(Извлечения)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662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552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Права и обязанности школьника</vt:lpstr>
      <vt:lpstr>Что такое права ребёнка?</vt:lpstr>
      <vt:lpstr>Права ребёнка в мире</vt:lpstr>
      <vt:lpstr>Конвенция о правах ребёнка</vt:lpstr>
      <vt:lpstr>Презентация PowerPoint</vt:lpstr>
      <vt:lpstr>Права детей в России</vt:lpstr>
      <vt:lpstr>Презентация PowerPoint</vt:lpstr>
      <vt:lpstr>Документы, регламентирующие права и обязанности школьников в лицее: - «Устав муниципального общеобразовательного учреждения г.Мурманска лицей №4»;  - «Правила внутреннего распорядка для учащихся муниципального общеобразовательного учреждения лицей № 4 г. Мурманска». </vt:lpstr>
      <vt:lpstr>УСТАВ муниципального общеобразовательного учреждения г. Мурманска  ЛИЦЕЙ №4  (Извлечения) </vt:lpstr>
      <vt:lpstr>Обучающиеся имеют право на:</vt:lpstr>
      <vt:lpstr>Презентация PowerPoint</vt:lpstr>
      <vt:lpstr>Обучающиеся обязаны:</vt:lpstr>
      <vt:lpstr>Презентация PowerPoint</vt:lpstr>
      <vt:lpstr>ПРАВИЛА внутреннего распорядка для учащихся муниципального общеобразовательного учреждения лицей № 4 г. Мурманска  (ИЗВЛЕЧЕНИЯ) </vt:lpstr>
      <vt:lpstr>Учащимся гимназии запрещается: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школьника</dc:title>
  <dc:creator>User</dc:creator>
  <cp:lastModifiedBy>User</cp:lastModifiedBy>
  <cp:revision>13</cp:revision>
  <dcterms:created xsi:type="dcterms:W3CDTF">2014-11-20T16:53:42Z</dcterms:created>
  <dcterms:modified xsi:type="dcterms:W3CDTF">2014-11-22T20:54:20Z</dcterms:modified>
</cp:coreProperties>
</file>