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81" r:id="rId4"/>
    <p:sldId id="282" r:id="rId5"/>
    <p:sldId id="283" r:id="rId6"/>
    <p:sldId id="293" r:id="rId7"/>
    <p:sldId id="256" r:id="rId8"/>
    <p:sldId id="284" r:id="rId9"/>
    <p:sldId id="271" r:id="rId10"/>
    <p:sldId id="272" r:id="rId11"/>
    <p:sldId id="257" r:id="rId12"/>
    <p:sldId id="258" r:id="rId13"/>
    <p:sldId id="259" r:id="rId14"/>
    <p:sldId id="262" r:id="rId15"/>
    <p:sldId id="263" r:id="rId16"/>
    <p:sldId id="289" r:id="rId17"/>
    <p:sldId id="292" r:id="rId18"/>
    <p:sldId id="294" r:id="rId19"/>
    <p:sldId id="264" r:id="rId20"/>
    <p:sldId id="278" r:id="rId21"/>
    <p:sldId id="295" r:id="rId22"/>
    <p:sldId id="291" r:id="rId23"/>
    <p:sldId id="277" r:id="rId24"/>
    <p:sldId id="275" r:id="rId25"/>
    <p:sldId id="276" r:id="rId26"/>
    <p:sldId id="273" r:id="rId27"/>
    <p:sldId id="280" r:id="rId28"/>
    <p:sldId id="270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21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9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47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40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63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38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60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06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20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95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88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20CA-902A-4719-967C-67AFA265149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05A6-7EEA-4496-8CB9-0328E2CD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510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E%D0%BC%D0%BC%D1%83%D0%BD%D0%B0%D0%BB%D1%8C%D0%BD%D1%8B%D0%B5_%D1%83%D1%81%D0%BB%D1%83%D0%B3%D0%B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E%D0%BC%D0%BC%D1%83%D0%BD%D0%B0%D0%BB%D1%8C%D0%BD%D1%8B%D0%B5_%D1%83%D1%81%D0%BB%D1%83%D0%B3%D0%B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0%D1%8F%D1%87%D0%B5%D0%B5_%D0%B2%D0%BE%D0%B4%D0%BE%D1%81%D0%BD%D0%B0%D0%B1%D0%B6%D0%B5%D0%BD%D0%B8%D0%B5" TargetMode="External"/><Relationship Id="rId7" Type="http://schemas.openxmlformats.org/officeDocument/2006/relationships/hyperlink" Target="https://ru.wikipedia.org/wiki/%D0%9E%D1%82%D0%BE%D0%BF%D0%BB%D0%B5%D0%BD%D0%B8%D0%B5" TargetMode="External"/><Relationship Id="rId2" Type="http://schemas.openxmlformats.org/officeDocument/2006/relationships/hyperlink" Target="https://ru.wikipedia.org/w/index.php?title=%D0%A5%D0%BE%D0%BB%D0%BE%D0%B4%D0%BD%D0%BE%D0%B5_%D0%B2%D0%BE%D0%B4%D0%BE%D1%81%D0%BD%D0%B0%D0%B1%D0%B6%D0%B5%D0%BD%D0%B8%D0%B5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0%D0%B7%D0%BE%D1%81%D0%BD%D0%B0%D0%B1%D0%B6%D0%B5%D0%BD%D0%B8%D0%B5" TargetMode="External"/><Relationship Id="rId5" Type="http://schemas.openxmlformats.org/officeDocument/2006/relationships/hyperlink" Target="https://ru.wikipedia.org/wiki/%D0%AD%D0%BB%D0%B5%D0%BA%D1%82%D1%80%D0%BE%D1%81%D0%BD%D0%B0%D0%B1%D0%B6%D0%B5%D0%BD%D0%B8%D0%B5" TargetMode="External"/><Relationship Id="rId4" Type="http://schemas.openxmlformats.org/officeDocument/2006/relationships/hyperlink" Target="https://ru.wikipedia.org/wiki/%D0%92%D0%BE%D0%B4%D0%BE%D0%BE%D1%82%D0%B2%D0%B5%D0%B4%D0%B5%D0%BD%D0%B8%D0%B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КЛАССНЫЙ </a:t>
            </a:r>
            <a:r>
              <a:rPr lang="ru-RU" b="1" i="1" u="sng" dirty="0" smtClean="0">
                <a:solidFill>
                  <a:srgbClr val="00B050"/>
                </a:solidFill>
              </a:rPr>
              <a:t>ЧАС: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ТЕМА: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i="1" u="sng" dirty="0" smtClean="0">
                <a:solidFill>
                  <a:srgbClr val="0070C0"/>
                </a:solidFill>
              </a:rPr>
              <a:t>«</a:t>
            </a:r>
            <a:r>
              <a:rPr lang="ru-RU" sz="4400" b="1" i="1" u="sng" dirty="0" smtClean="0">
                <a:solidFill>
                  <a:srgbClr val="0070C0"/>
                </a:solidFill>
              </a:rPr>
              <a:t>ЖИЛИЩНО_КОММУНАЛЬНОЕ </a:t>
            </a:r>
            <a:endParaRPr lang="ru-RU" sz="4400" b="1" i="1" u="sng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400" b="1" i="1" u="sng" dirty="0" smtClean="0">
                <a:solidFill>
                  <a:srgbClr val="0070C0"/>
                </a:solidFill>
              </a:rPr>
              <a:t>ХОЗЯЙСТВО</a:t>
            </a:r>
            <a:r>
              <a:rPr lang="ru-RU" sz="4400" b="1" i="1" u="sng" dirty="0" smtClean="0">
                <a:solidFill>
                  <a:srgbClr val="0070C0"/>
                </a:solidFill>
              </a:rPr>
              <a:t>. </a:t>
            </a:r>
            <a:endParaRPr lang="ru-RU" sz="4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400" b="1" i="1" u="sng" dirty="0" smtClean="0">
                <a:solidFill>
                  <a:srgbClr val="0070C0"/>
                </a:solidFill>
              </a:rPr>
              <a:t>ПРИБОРЫ УЧЕТА В НАШЕМ ДОМЕ».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ДВУХТАРИФНЫЕ СЧЕТЧИКИ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иктор\Documents\schyotchik_elektroenergii_merkurij_200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0165"/>
            <a:ext cx="435597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ктор\Documents\soe-55_v3_pr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79041"/>
            <a:ext cx="4016571" cy="47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7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ПРИБОР УЧЕТА 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иктор\Documents\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71" y="1844824"/>
            <a:ext cx="9144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4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Приборы учета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холодной и горячей 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тор\Documents\53129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51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4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Приборы учета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холодной и горячей 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\Documents\260xq90files_news_8562_file__MG_1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544241"/>
            <a:ext cx="4929222" cy="517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ПРИБОРЫ УЧЕТА ГАЗА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виктор\Documents\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971" y="1700808"/>
            <a:ext cx="5715000" cy="48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000396" cy="265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4900" b="1" dirty="0" smtClean="0">
                <a:solidFill>
                  <a:srgbClr val="0070C0"/>
                </a:solidFill>
              </a:rPr>
              <a:t>ПРИБОРЫ</a:t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УЧЕТА</a:t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ГАЗА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 descr="C:\Users\виктор\Documents\schyotchik_gsn_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иктор\Documents\schyotchiki_gaza_gr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2312"/>
            <a:ext cx="4007438" cy="36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4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ellis.ru/images/kvita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витанция 2 на оплату ЖКУ по Постановлению 35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www.rc-online.ru/assets/images/grafic/kvit1%20k50_p3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виктор\Document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7858180" cy="58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0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ЦЕЛЬ: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</a:rPr>
              <a:t>. Повысить грамотность и активность обучающихся общеобразовательных организаций, будущих собственников и нанимателей жилья по вопросам организации жилищного и коммунального хозяйства.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2</a:t>
            </a:r>
            <a:r>
              <a:rPr lang="ru-RU" sz="3600" b="1" dirty="0" smtClean="0">
                <a:solidFill>
                  <a:srgbClr val="002060"/>
                </a:solidFill>
              </a:rPr>
              <a:t>. Познакомить с базовыми знаниями потребителя о предоставлении им жилищных и коммунальных </a:t>
            </a:r>
            <a:r>
              <a:rPr lang="ru-RU" sz="3600" b="1" dirty="0" smtClean="0">
                <a:solidFill>
                  <a:srgbClr val="002060"/>
                </a:solidFill>
              </a:rPr>
              <a:t>услуг.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3.Сформировать ответственность потребителя за рациональное использование электроэнергии, воды и газа.</a:t>
            </a:r>
          </a:p>
          <a:p>
            <a:pPr>
              <a:buNone/>
            </a:pPr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иктор\Document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7115015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Экономя электроэнергию можно сократить счет в 2 раза. 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Проанализируем 2 счета.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ive-blogger.org/el_sav_balashkova/img/elec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1090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ve-blogger.org/el_sav_balashkova/img/elec3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429000"/>
            <a:ext cx="8001024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 БЫ ЭТО ЗНАЧИЛО?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виктор\Documents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071546"/>
            <a:ext cx="7072362" cy="56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виктор\Documents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14290"/>
            <a:ext cx="5081617" cy="62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C:\Users\виктор\Documents\art44_img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5336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5" descr="C:\Users\виктор\Documents\art44_img4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143932" cy="5929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43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ктор\Document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7618994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2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cbd1295-7f17-4251-b56b-80df63da8707.beta.cdn.gorod55.ru/fs/1c/b/d1295-7f17-4251-b56b-80df63da8707_big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82000" cy="58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иктор\Documents\save-electric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85728"/>
            <a:ext cx="7372118" cy="63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виктор\Documents\energ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8134478" cy="62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2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50006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Жилищно-коммунальные услуги</a:t>
            </a:r>
            <a:r>
              <a:rPr lang="ru-RU" sz="4800" dirty="0" smtClean="0">
                <a:solidFill>
                  <a:srgbClr val="002060"/>
                </a:solidFill>
              </a:rPr>
              <a:t> — 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это </a:t>
            </a:r>
            <a:r>
              <a:rPr lang="ru-RU" sz="4800" dirty="0" smtClean="0">
                <a:solidFill>
                  <a:srgbClr val="002060"/>
                </a:solidFill>
              </a:rPr>
              <a:t>услуги, доводимые до потребителя, проживающего в жилищном фонде, для обеспечения комфортных условий жизни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4071966"/>
          </a:xfrm>
        </p:spPr>
        <p:txBody>
          <a:bodyPr>
            <a:normAutofit/>
          </a:bodyPr>
          <a:lstStyle/>
          <a:p>
            <a:endParaRPr lang="ru-RU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0057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hlinkClick r:id="rId2" tooltip="Коммунальные услуги"/>
              </a:rPr>
              <a:t/>
            </a:r>
            <a:br>
              <a:rPr lang="ru-RU" b="1" u="sng" dirty="0" smtClean="0">
                <a:hlinkClick r:id="rId2" tooltip="Коммунальные услуги"/>
              </a:rPr>
            </a:br>
            <a:r>
              <a:rPr lang="ru-RU" b="1" u="sng" dirty="0" smtClean="0">
                <a:hlinkClick r:id="rId2" tooltip="Коммунальные услуги"/>
              </a:rPr>
              <a:t>Жилищные услуги: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 </a:t>
            </a:r>
            <a:r>
              <a:rPr lang="ru-RU" sz="2800" dirty="0" smtClean="0">
                <a:solidFill>
                  <a:srgbClr val="0070C0"/>
                </a:solidFill>
              </a:rPr>
              <a:t>соответствии со ст. 15 Жилищного Кодекса Российской Федерации, жилым помещением признается изолированное помещение, которое является недвижимым имуществом и пригодно для постоянного проживания граждан (отвечает установленным санитарным и техническим правилам и нормам, иным требованиям законодательства).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0070C0"/>
                </a:solidFill>
              </a:rPr>
              <a:t>Соответственно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жилые помещения </a:t>
            </a:r>
            <a:r>
              <a:rPr lang="ru-RU" sz="2800" b="1" i="1" u="sng" dirty="0" smtClean="0">
                <a:solidFill>
                  <a:srgbClr val="0070C0"/>
                </a:solidFill>
              </a:rPr>
              <a:t/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0070C0"/>
                </a:solidFill>
              </a:rPr>
              <a:t>подразделяются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по видам: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85738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1. Жилой дом, часть жилого дома.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2. Квартира, часть квартиры.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3. Комната.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07223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hlinkClick r:id="rId2" tooltip="Коммунальные услуги"/>
              </a:rPr>
              <a:t>Коммунальные услуги</a:t>
            </a:r>
            <a:r>
              <a:rPr lang="ru-RU" sz="4000" dirty="0" smtClean="0">
                <a:solidFill>
                  <a:srgbClr val="002060"/>
                </a:solidFill>
              </a:rPr>
              <a:t> — это предоставление услуг холодного водоснабжения, горячего водоснабжения, водоотведения, электроснабжение, газоснабжение и отопление. Данные виды услуг обеспечивают комфортные условия проживания граждан в жилых помещениях.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b="1" u="sng" dirty="0" smtClean="0">
                <a:hlinkClick r:id="rId2" tooltip="Холодное водоснабжение (страница отсутствует)"/>
              </a:rPr>
              <a:t>КОММУНАЛЬНЫЕ УСЛУГИ:</a:t>
            </a:r>
          </a:p>
          <a:p>
            <a:pPr lvl="0" algn="ctr"/>
            <a:endParaRPr lang="ru-RU" b="1" u="sng" dirty="0" smtClean="0">
              <a:hlinkClick r:id="rId2" tooltip="Холодное водоснабжение (страница отсутствует)"/>
            </a:endParaRPr>
          </a:p>
          <a:p>
            <a:pPr lvl="0">
              <a:buNone/>
            </a:pPr>
            <a:r>
              <a:rPr lang="ru-RU" u="sng" dirty="0" smtClean="0">
                <a:hlinkClick r:id="rId2" tooltip="Холодное водоснабжение (страница отсутствует)"/>
              </a:rPr>
              <a:t> </a:t>
            </a:r>
            <a:r>
              <a:rPr lang="ru-RU" b="1" u="sng" dirty="0" smtClean="0">
                <a:hlinkClick r:id="rId2" tooltip="Холодное водоснабжение (страница отсутствует)"/>
              </a:rPr>
              <a:t>холодное </a:t>
            </a:r>
            <a:r>
              <a:rPr lang="ru-RU" b="1" u="sng" dirty="0" smtClean="0">
                <a:hlinkClick r:id="rId2" tooltip="Холодное водоснабжение (страница отсутствует)"/>
              </a:rPr>
              <a:t>водоснабжение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— круглосуточное обеспечение потребителя холодной питьевой водой надлежащего качества, подаваемой в необходимых объемах по присоединенной сети в жилое помещение либо до водоразборной колонки;</a:t>
            </a:r>
          </a:p>
          <a:p>
            <a:pPr lvl="0">
              <a:buNone/>
            </a:pPr>
            <a:r>
              <a:rPr lang="ru-RU" b="1" u="sng" dirty="0" smtClean="0">
                <a:hlinkClick r:id="rId3" tooltip="Горячее водоснабжение"/>
              </a:rPr>
              <a:t>горячее водоснабжение</a:t>
            </a:r>
            <a:r>
              <a:rPr lang="ru-RU" b="1" dirty="0" smtClean="0">
                <a:solidFill>
                  <a:srgbClr val="FF0000"/>
                </a:solidFill>
              </a:rPr>
              <a:t> — круглосуточное обеспечение потребителя горячей водой надлежащего качества, подаваемой в необходимых объемах по присоединенной сети в жилое помещение;</a:t>
            </a:r>
          </a:p>
          <a:p>
            <a:pPr lvl="0">
              <a:buNone/>
            </a:pPr>
            <a:r>
              <a:rPr lang="ru-RU" b="1" u="sng" dirty="0" smtClean="0">
                <a:hlinkClick r:id="rId4" tooltip="Водоотведение"/>
              </a:rPr>
              <a:t>водоотведение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— отвод бытовых стоков из жилого помещения по присоединенной сети;</a:t>
            </a:r>
          </a:p>
          <a:p>
            <a:pPr lvl="0">
              <a:buNone/>
            </a:pPr>
            <a:r>
              <a:rPr lang="ru-RU" b="1" u="sng" dirty="0" smtClean="0">
                <a:hlinkClick r:id="rId5" tooltip="Электроснабжение"/>
              </a:rPr>
              <a:t>электроснабжение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— круглосуточное обеспечение потребителя электрической энергией надлежащего качества, подаваемой в необходимых объемах по присоединенной сети в жилое помещение;</a:t>
            </a:r>
          </a:p>
          <a:p>
            <a:pPr lvl="0">
              <a:buNone/>
            </a:pPr>
            <a:r>
              <a:rPr lang="ru-RU" b="1" u="sng" dirty="0" smtClean="0">
                <a:hlinkClick r:id="rId6" tooltip="Газоснабжение"/>
              </a:rPr>
              <a:t>газоснабжение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— круглосуточное обеспечение потребителя газом надлежащего качества, подаваемым в необходимых объемах по присоединенной сети в жилое помещение, а также продажа бытового газа в баллонах;</a:t>
            </a:r>
          </a:p>
          <a:p>
            <a:pPr lvl="0">
              <a:buNone/>
            </a:pPr>
            <a:r>
              <a:rPr lang="ru-RU" b="1" u="sng" dirty="0" smtClean="0">
                <a:hlinkClick r:id="rId7" tooltip="Отопление"/>
              </a:rPr>
              <a:t>отопление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— круглосуточная, в течение отопительного периода, подача в помещения тепловой энергии, обеспечивающая поддержание в помещении нормативной температуры воздуха.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ПРИБОР УЧЕТА ЭЛЕКТРОЭНЕРГИИ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ктор\Documents\tim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351" y="1628800"/>
            <a:ext cx="7492089" cy="49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9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ПРИБОР УЧЕТА ЭЛЕКТРОЭНЕРГИИ</a:t>
            </a:r>
            <a:endParaRPr lang="ru-RU" dirty="0"/>
          </a:p>
        </p:txBody>
      </p:sp>
      <p:pic>
        <p:nvPicPr>
          <p:cNvPr id="4" name="Содержимое 3" descr="http://live-blogger.org/el_sav_balashkova/img/elec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715133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ОДНОТАРИФНЫЕ СЧЕТЧИКИ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ктор\Documents\soe-52_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392284" cy="380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\Documents\soe-52_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500777" cy="37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тор\Documents\m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737" y="2060848"/>
            <a:ext cx="3005948" cy="37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1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140</Words>
  <Application>Microsoft Office PowerPoint</Application>
  <PresentationFormat>Экран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КЛАССНЫЙ ЧАС:</vt:lpstr>
      <vt:lpstr>Слайд 2</vt:lpstr>
      <vt:lpstr>Жилищно-коммунальные услуги —  это услуги, доводимые до потребителя, проживающего в жилищном фонде, для обеспечения комфортных условий жизни</vt:lpstr>
      <vt:lpstr> Жилищные услуги:   В соответствии со ст. 15 Жилищного Кодекса Российской Федерации, жилым помещением признается изолированное помещение, которое является недвижимым имуществом и пригодно для постоянного проживания граждан (отвечает установленным санитарным и техническим правилам и нормам, иным требованиям законодательства).   Соответственно жилые помещения  подразделяются по видам: </vt:lpstr>
      <vt:lpstr>Слайд 5</vt:lpstr>
      <vt:lpstr>Слайд 6</vt:lpstr>
      <vt:lpstr>ПРИБОР УЧЕТА ЭЛЕКТРОЭНЕРГИИ</vt:lpstr>
      <vt:lpstr>ПРИБОР УЧЕТА ЭЛЕКТРОЭНЕРГИИ</vt:lpstr>
      <vt:lpstr>ОДНОТАРИФНЫЕ СЧЕТЧИКИ </vt:lpstr>
      <vt:lpstr>ДВУХТАРИФНЫЕ СЧЕТЧИКИ</vt:lpstr>
      <vt:lpstr>ПРИБОР УЧЕТА ВОДЫ</vt:lpstr>
      <vt:lpstr>Приборы учета  холодной и горячей воды</vt:lpstr>
      <vt:lpstr>Приборы учета  холодной и горячей воды</vt:lpstr>
      <vt:lpstr>ПРИБОРЫ УЧЕТА ГАЗА</vt:lpstr>
      <vt:lpstr>      ПРИБОРЫ УЧЕТА ГАЗА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ЧТО БЫ ЭТО ЗНАЧИЛО?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User</cp:lastModifiedBy>
  <cp:revision>33</cp:revision>
  <dcterms:created xsi:type="dcterms:W3CDTF">2015-03-17T10:55:55Z</dcterms:created>
  <dcterms:modified xsi:type="dcterms:W3CDTF">2015-03-18T10:03:33Z</dcterms:modified>
</cp:coreProperties>
</file>