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AD8A-1BBE-4018-A059-D377D724CADC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371A-3017-4B88-96BE-68E1651D29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AD8A-1BBE-4018-A059-D377D724CADC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371A-3017-4B88-96BE-68E1651D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AD8A-1BBE-4018-A059-D377D724CADC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371A-3017-4B88-96BE-68E1651D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AD8A-1BBE-4018-A059-D377D724CADC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371A-3017-4B88-96BE-68E1651D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AD8A-1BBE-4018-A059-D377D724CADC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51371A-3017-4B88-96BE-68E1651D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AD8A-1BBE-4018-A059-D377D724CADC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371A-3017-4B88-96BE-68E1651D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AD8A-1BBE-4018-A059-D377D724CADC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371A-3017-4B88-96BE-68E1651D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AD8A-1BBE-4018-A059-D377D724CADC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371A-3017-4B88-96BE-68E1651D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AD8A-1BBE-4018-A059-D377D724CADC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371A-3017-4B88-96BE-68E1651D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AD8A-1BBE-4018-A059-D377D724CADC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371A-3017-4B88-96BE-68E1651D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AD8A-1BBE-4018-A059-D377D724CADC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371A-3017-4B88-96BE-68E1651D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E5AD8A-1BBE-4018-A059-D377D724CADC}" type="datetimeFigureOut">
              <a:rPr lang="ru-RU" smtClean="0"/>
              <a:pPr/>
              <a:t>15.09.2015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51371A-3017-4B88-96BE-68E1651D2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928670"/>
            <a:ext cx="8229600" cy="227173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«Воздействие табака </a:t>
            </a:r>
            <a:br>
              <a:rPr lang="ru-RU" i="1" dirty="0" smtClean="0"/>
            </a:br>
            <a:r>
              <a:rPr lang="ru-RU" i="1" dirty="0" smtClean="0"/>
              <a:t>на слюну человека»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ru-RU" i="1" dirty="0" smtClean="0"/>
              <a:t>Пора чудес прошла, и нам</a:t>
            </a:r>
          </a:p>
          <a:p>
            <a:pPr algn="r"/>
            <a:r>
              <a:rPr lang="ru-RU" i="1" dirty="0" smtClean="0"/>
              <a:t>Подыскивать приходится</a:t>
            </a:r>
          </a:p>
          <a:p>
            <a:pPr algn="r"/>
            <a:r>
              <a:rPr lang="ru-RU" i="1" dirty="0" smtClean="0"/>
              <a:t>причины</a:t>
            </a:r>
          </a:p>
          <a:p>
            <a:pPr algn="r"/>
            <a:r>
              <a:rPr lang="ru-RU" i="1" dirty="0" smtClean="0"/>
              <a:t>Всему, что совершается</a:t>
            </a:r>
          </a:p>
          <a:p>
            <a:pPr algn="r"/>
            <a:r>
              <a:rPr lang="ru-RU" i="1" dirty="0" smtClean="0"/>
              <a:t>на свете</a:t>
            </a:r>
          </a:p>
          <a:p>
            <a:pPr algn="r"/>
            <a:endParaRPr lang="ru-RU" i="1" dirty="0" smtClean="0"/>
          </a:p>
          <a:p>
            <a:pPr algn="l"/>
            <a:endParaRPr lang="ru-RU" i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5214950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i="1" dirty="0" smtClean="0"/>
              <a:t>Автор работы: </a:t>
            </a:r>
          </a:p>
          <a:p>
            <a:pPr algn="ctr">
              <a:spcBef>
                <a:spcPct val="20000"/>
              </a:spcBef>
            </a:pPr>
            <a:r>
              <a:rPr lang="ru-RU" i="1" dirty="0" smtClean="0"/>
              <a:t>ученица 8 Б класса </a:t>
            </a:r>
          </a:p>
          <a:p>
            <a:pPr algn="ctr">
              <a:spcBef>
                <a:spcPct val="20000"/>
              </a:spcBef>
            </a:pPr>
            <a:r>
              <a:rPr lang="ru-RU" i="1" dirty="0" smtClean="0"/>
              <a:t>МБОУ г. Иркутска  СОШ №36</a:t>
            </a:r>
          </a:p>
          <a:p>
            <a:pPr algn="ctr">
              <a:spcBef>
                <a:spcPct val="20000"/>
              </a:spcBef>
            </a:pPr>
            <a:r>
              <a:rPr lang="ru-RU" i="1" dirty="0" smtClean="0"/>
              <a:t> </a:t>
            </a:r>
            <a:r>
              <a:rPr lang="ru-RU" i="1" dirty="0" err="1" smtClean="0"/>
              <a:t>Зазнаева</a:t>
            </a:r>
            <a:r>
              <a:rPr lang="ru-RU" i="1" dirty="0" smtClean="0"/>
              <a:t> Анастасия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Новая папка\DSCN3520.JPG"/>
          <p:cNvPicPr>
            <a:picLocks noChangeAspect="1" noChangeArrowheads="1"/>
          </p:cNvPicPr>
          <p:nvPr/>
        </p:nvPicPr>
        <p:blipFill>
          <a:blip r:embed="rId2" cstate="print"/>
          <a:srcRect l="23376" r="8163"/>
          <a:stretch>
            <a:fillRect/>
          </a:stretch>
        </p:blipFill>
        <p:spPr bwMode="auto">
          <a:xfrm>
            <a:off x="428596" y="214290"/>
            <a:ext cx="2928958" cy="3209073"/>
          </a:xfrm>
          <a:prstGeom prst="rect">
            <a:avLst/>
          </a:prstGeom>
          <a:noFill/>
          <a:ln w="12700" cmpd="sng">
            <a:solidFill>
              <a:srgbClr val="00B0F0"/>
            </a:solidFill>
          </a:ln>
          <a:scene3d>
            <a:camera prst="orthographicFront"/>
            <a:lightRig rig="threePt" dir="t"/>
          </a:scene3d>
          <a:sp3d contourW="31750">
            <a:contourClr>
              <a:srgbClr val="00B0F0"/>
            </a:contourClr>
          </a:sp3d>
        </p:spPr>
      </p:pic>
      <p:pic>
        <p:nvPicPr>
          <p:cNvPr id="2051" name="Picture 3" descr="C:\Users\1\Desktop\Новая папка\DSCN3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290"/>
            <a:ext cx="4285823" cy="3214710"/>
          </a:xfrm>
          <a:prstGeom prst="rect">
            <a:avLst/>
          </a:prstGeom>
          <a:noFill/>
          <a:ln w="12700" cmpd="sng">
            <a:solidFill>
              <a:srgbClr val="00B0F0"/>
            </a:solidFill>
          </a:ln>
          <a:scene3d>
            <a:camera prst="orthographicFront"/>
            <a:lightRig rig="threePt" dir="t"/>
          </a:scene3d>
          <a:sp3d contourW="31750">
            <a:contourClr>
              <a:srgbClr val="00B0F0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5175" algn="l"/>
              </a:tabLst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Методика определения рН слюны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35175" algn="l"/>
              </a:tabLst>
            </a:pP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Методика определения рН слюны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1\Desktop\DSCN3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314"/>
            <a:ext cx="3763958" cy="2823269"/>
          </a:xfrm>
          <a:prstGeom prst="rect">
            <a:avLst/>
          </a:prstGeom>
          <a:noFill/>
          <a:ln w="12700" cmpd="sng">
            <a:solidFill>
              <a:srgbClr val="00B0F0"/>
            </a:solidFill>
          </a:ln>
          <a:scene3d>
            <a:camera prst="orthographicFront"/>
            <a:lightRig rig="threePt" dir="t"/>
          </a:scene3d>
          <a:sp3d contourW="31750">
            <a:contourClr>
              <a:srgbClr val="00B0F0"/>
            </a:contourClr>
          </a:sp3d>
        </p:spPr>
      </p:pic>
      <p:pic>
        <p:nvPicPr>
          <p:cNvPr id="1028" name="Picture 4" descr="C:\Users\1\Desktop\DSCN35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643314"/>
            <a:ext cx="3786214" cy="2839963"/>
          </a:xfrm>
          <a:prstGeom prst="rect">
            <a:avLst/>
          </a:prstGeom>
          <a:noFill/>
          <a:ln w="12700" cmpd="sng">
            <a:solidFill>
              <a:srgbClr val="00B0F0"/>
            </a:solidFill>
          </a:ln>
          <a:scene3d>
            <a:camera prst="orthographicFront"/>
            <a:lightRig rig="threePt" dir="t"/>
          </a:scene3d>
          <a:sp3d contourW="31750">
            <a:contourClr>
              <a:srgbClr val="00B0F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500042"/>
            <a:ext cx="8001056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2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Помощь подросткам отказаться от влияния табака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25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Чтобы помочь подросткам отказаться от курения нужно: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79625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Выяснить причину в хорошей атмосфере;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79625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Рассказать о последствиях и приведите примеры;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79625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Рассказать о тех людях, которые уже с этим справлялись;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79625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Настроиться оптимистично и придумать план действий по борьбе с курением;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79625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Занимайтесь спортом;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25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тех, кто не в силах отказаться от курения самостоятельно, предполагаются лечебные программы и курсы.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96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kak-pomoch-podrostku-brosit-kur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5143512"/>
            <a:ext cx="2206752" cy="1472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1472" y="0"/>
            <a:ext cx="8572528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Стихотворение на тему: «табак».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пойму я, что такое,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Приключается со мной.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Сердце бьётся, как шальное,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голове протяжный вой.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 я вчера впервые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Сигарету в руки взял,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Прикурил и, как большие,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Дым на улице пускал.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 пускал и любовался,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 он весело летал,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Лихо к небу поднимался,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Ветерок его ласкал.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Было очень интересно,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 пошли круги в глазах,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в желудке стало тесно,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r>
              <a:rPr lang="ru-RU" sz="2000" i="1" dirty="0" smtClean="0">
                <a:latin typeface="Calibri" pitchFamily="34" charset="0"/>
                <a:cs typeface="Times New Roman" pitchFamily="18" charset="0"/>
              </a:rPr>
              <a:t>Слова я не мог сказать.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Вырвало меня ужасно,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Так, что не осталось сил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я понял, что напрасно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Сигарету закурил.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1752600" algn="l"/>
                <a:tab pos="2970213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ab9a1fa24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28604"/>
            <a:ext cx="4143404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/>
              <a:t>Цель моего исследования:</a:t>
            </a:r>
            <a:br>
              <a:rPr lang="ru-RU" sz="4400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/>
              <a:t>Изучение состава табака и его воздействие на слюну человека.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000015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071810"/>
            <a:ext cx="41910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57224" y="285728"/>
            <a:ext cx="7303281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5988" algn="l"/>
                <a:tab pos="4456113" algn="l"/>
                <a:tab pos="47879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5988" algn="l"/>
                <a:tab pos="4456113" algn="l"/>
                <a:tab pos="47879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185988" algn="l"/>
                <a:tab pos="4456113" algn="l"/>
                <a:tab pos="47879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Изучить литературные источники об истории возникновения табака и его составе;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185988" algn="l"/>
                <a:tab pos="4456113" algn="l"/>
                <a:tab pos="47879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Практически ознакомиться с методикой определения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слюны;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185988" algn="l"/>
                <a:tab pos="4456113" algn="l"/>
                <a:tab pos="47879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Выявить изменения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слюны человека под воздействием табака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185988" algn="l"/>
                <a:tab pos="4456113" algn="l"/>
                <a:tab pos="47879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Расширить представления детей о вредном воздействии курения на организм человека;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2185988" algn="l"/>
                <a:tab pos="4456113" algn="l"/>
                <a:tab pos="4787900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Помочь подросткам отказаться от влияния курения.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1000108"/>
            <a:ext cx="8236742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3075" algn="l"/>
              </a:tabLs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Объект исследования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3075" algn="l"/>
              </a:tabLst>
            </a:pP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Слюна подростков 13-14 лет.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3075" algn="l"/>
              </a:tabLst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3075" algn="l"/>
              </a:tabLs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Предмет исследования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3075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Методика выявления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30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64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Состав табака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6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настоящему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времени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табачных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изделиях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обнаружено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около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4000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химических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соединений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 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табачном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дыме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около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5000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6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Парадокс химического состава сигарет состоит в том, что люди фактически потребляют не те вещества, которые содержатся в самом изделии, а те, которые образуются в результате его сгорания.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6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Химический состав табачного дыма: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6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Никотин</a:t>
            </a:r>
            <a:r>
              <a:rPr lang="en-US" sz="1600" i="1" dirty="0" smtClean="0">
                <a:ea typeface="Calibri" pitchFamily="34" charset="0"/>
                <a:cs typeface="Times New Roman" pitchFamily="18" charset="0"/>
              </a:rPr>
              <a:t> C</a:t>
            </a:r>
            <a:r>
              <a:rPr lang="en-US" sz="1600" i="1" baseline="-25000" dirty="0" smtClean="0">
                <a:ea typeface="Calibri" pitchFamily="34" charset="0"/>
                <a:cs typeface="Times New Roman" pitchFamily="18" charset="0"/>
              </a:rPr>
              <a:t>10</a:t>
            </a:r>
            <a:r>
              <a:rPr lang="en-US" sz="1600" i="1" dirty="0" smtClean="0">
                <a:ea typeface="Calibri" pitchFamily="34" charset="0"/>
                <a:cs typeface="Times New Roman" pitchFamily="18" charset="0"/>
              </a:rPr>
              <a:t>H</a:t>
            </a:r>
            <a:r>
              <a:rPr lang="en-US" sz="1600" i="1" baseline="-25000" dirty="0" smtClean="0">
                <a:ea typeface="Calibri" pitchFamily="34" charset="0"/>
                <a:cs typeface="Times New Roman" pitchFamily="18" charset="0"/>
              </a:rPr>
              <a:t>14</a:t>
            </a:r>
            <a:r>
              <a:rPr lang="en-US" sz="1600" i="1" dirty="0" smtClean="0">
                <a:ea typeface="Calibri" pitchFamily="34" charset="0"/>
                <a:cs typeface="Times New Roman" pitchFamily="18" charset="0"/>
              </a:rPr>
              <a:t>N</a:t>
            </a:r>
            <a:r>
              <a:rPr lang="en-US" sz="1600" i="1" baseline="-25000" dirty="0" smtClean="0"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600" i="1" dirty="0" smtClean="0"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6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Смола;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6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Акролеин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1600" i="1" baseline="-25000" dirty="0" smtClean="0">
                <a:ea typeface="Calibri" pitchFamily="34" charset="0"/>
                <a:cs typeface="Times New Roman" pitchFamily="18" charset="0"/>
              </a:rPr>
              <a:t>3</a:t>
            </a:r>
            <a:r>
              <a:rPr lang="ru-RU" sz="1600" i="1" dirty="0" smtClean="0">
                <a:ea typeface="Calibri" pitchFamily="34" charset="0"/>
                <a:cs typeface="Times New Roman" pitchFamily="18" charset="0"/>
              </a:rPr>
              <a:t>Н</a:t>
            </a:r>
            <a:r>
              <a:rPr lang="en-US" sz="1600" i="1" baseline="-25000" dirty="0" smtClean="0"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6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Оксиды азота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16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1600" i="1" dirty="0" smtClean="0">
                <a:ea typeface="Calibri" pitchFamily="34" charset="0"/>
                <a:cs typeface="Times New Roman" pitchFamily="18" charset="0"/>
              </a:rPr>
              <a:t>O</a:t>
            </a:r>
            <a:r>
              <a:rPr lang="ru-RU" sz="1600" i="1" dirty="0" smtClean="0"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6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Синильная кислота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600" i="1" dirty="0" smtClean="0">
                <a:ea typeface="Calibri" pitchFamily="34" charset="0"/>
                <a:cs typeface="Times New Roman" pitchFamily="18" charset="0"/>
              </a:rPr>
              <a:t>HCN</a:t>
            </a:r>
            <a:r>
              <a:rPr lang="ru-RU" sz="1600" i="1" dirty="0" smtClean="0"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6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Добавки для маскировки вкуса;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6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Металлы;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76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Оксид углерода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6475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Основное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вещество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табачных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изделий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является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никотин.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7647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Никотин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является естественным компонентом табачных растений. В больших количествах он весьма токсичен. Никотин является естественной защитой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табачного растения от поедания насекомыми. Смертельная доза составляет всего 60 мг никотина, а для детей ещё меньше. В выкуренной сигарете содержится 10 мг никотина, но через дым курильщик получает из одной сигареты 0,533мг никотина.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214422"/>
            <a:ext cx="85011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4688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Изменение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слюны человека под воздействием табака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4688" algn="l"/>
              </a:tabLs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Слюна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человека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содержит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антиоксиданты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– вещества, которые защищают организм человека от рака. Но исследователи обнаружили, что табачный дым разрушает молекулы антиоксидантов и превращает слюну в смесь опасных химических веществ. Подвергнутая воздействию табачного дыма слюна не только теряет свои защитные свойства, но даже становится опасной и способствующей разрушению клеток слизистой оболочки ротовой полости.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286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Водородный показатель </a:t>
            </a:r>
            <a:r>
              <a:rPr lang="ru-RU" sz="4400" b="1" dirty="0" err="1" smtClean="0"/>
              <a:t>рН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357298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 smtClean="0"/>
              <a:t>Что же такое </a:t>
            </a:r>
            <a:r>
              <a:rPr lang="ru-RU" sz="2000" dirty="0" err="1" smtClean="0"/>
              <a:t>рН</a:t>
            </a:r>
            <a:r>
              <a:rPr lang="ru-RU" sz="2000" dirty="0" smtClean="0"/>
              <a:t>?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 smtClean="0"/>
              <a:t>Значение </a:t>
            </a:r>
            <a:r>
              <a:rPr lang="ru-RU" sz="2000" dirty="0" err="1" smtClean="0"/>
              <a:t>рН</a:t>
            </a:r>
            <a:r>
              <a:rPr lang="ru-RU" sz="2000" dirty="0" smtClean="0"/>
              <a:t> - это показатель кислотности, численно равный отрицательному логарифму концентрации прото­нов </a:t>
            </a:r>
            <a:r>
              <a:rPr lang="ru-RU" sz="2000" dirty="0" err="1" smtClean="0"/>
              <a:t>рН</a:t>
            </a:r>
            <a:r>
              <a:rPr lang="ru-RU" sz="2000" dirty="0" smtClean="0"/>
              <a:t> = -</a:t>
            </a:r>
            <a:r>
              <a:rPr lang="en-US" sz="2000" dirty="0" err="1" smtClean="0"/>
              <a:t>lg</a:t>
            </a:r>
            <a:r>
              <a:rPr lang="en-US" sz="2000" dirty="0" smtClean="0"/>
              <a:t> </a:t>
            </a:r>
            <a:r>
              <a:rPr lang="ru-RU" sz="2000" dirty="0" smtClean="0"/>
              <a:t>[Н].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 err="1" smtClean="0"/>
              <a:t>рН</a:t>
            </a:r>
            <a:r>
              <a:rPr lang="ru-RU" sz="2000" dirty="0" smtClean="0"/>
              <a:t> может изменяться от 1 до 14, </a:t>
            </a:r>
            <a:r>
              <a:rPr lang="ru-RU" sz="2000" dirty="0" err="1" smtClean="0"/>
              <a:t>рН</a:t>
            </a:r>
            <a:r>
              <a:rPr lang="ru-RU" sz="2000" dirty="0" smtClean="0"/>
              <a:t> чистой воды равен 7.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 smtClean="0"/>
              <a:t>Растворы с </a:t>
            </a:r>
            <a:r>
              <a:rPr lang="ru-RU" sz="2000" dirty="0" err="1" smtClean="0"/>
              <a:t>рН</a:t>
            </a:r>
            <a:r>
              <a:rPr lang="ru-RU" sz="2000" dirty="0" smtClean="0"/>
              <a:t> &lt; 7 имеют кислую реакцию, а растворы с </a:t>
            </a:r>
            <a:r>
              <a:rPr lang="ru-RU" sz="2000" dirty="0" err="1" smtClean="0"/>
              <a:t>рН</a:t>
            </a:r>
            <a:r>
              <a:rPr lang="ru-RU" sz="2000" dirty="0" smtClean="0"/>
              <a:t> &gt; 7 — щёлочную.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 smtClean="0"/>
              <a:t> Значение </a:t>
            </a:r>
            <a:r>
              <a:rPr lang="ru-RU" sz="2000" dirty="0" err="1" smtClean="0"/>
              <a:t>рН</a:t>
            </a:r>
            <a:r>
              <a:rPr lang="ru-RU" sz="2000" dirty="0" smtClean="0"/>
              <a:t> можно определить с помощью прибора — </a:t>
            </a:r>
            <a:r>
              <a:rPr lang="ru-RU" sz="2000" dirty="0" err="1" smtClean="0"/>
              <a:t>рН-метра</a:t>
            </a:r>
            <a:r>
              <a:rPr lang="ru-RU" sz="2000" dirty="0" smtClean="0"/>
              <a:t> или цветной индикаторной бумаги.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85852" y="4286256"/>
          <a:ext cx="6077585" cy="1682496"/>
        </p:xfrm>
        <a:graphic>
          <a:graphicData uri="http://schemas.openxmlformats.org/drawingml/2006/table">
            <a:tbl>
              <a:tblPr/>
              <a:tblGrid>
                <a:gridCol w="3038475"/>
                <a:gridCol w="1402080"/>
                <a:gridCol w="16370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рН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слюны исследуемых (цвет)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Шкала рН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исследуемых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Бледно -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розовый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Желтый (не изменилась)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Бледно - зеленый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6 -7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Зеленый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571480"/>
            <a:ext cx="74295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Практическое определение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слюны подростков 13 – 14 лет при помощи индикаторов.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Методика исследования: взять пробы слюны в химические стаканы. Опустить универсальную индикаторную бумагу.   Полученные результаты сравнить со шкалой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исследовании участвовало 21 человек, учащиеся  8 класса Б.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Исследования проводились 3 раза, результаты были практически всегда такими, какие я представила в таблице.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Ребята, которые курят, их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слюны оказался кислотным (цвет бледно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розовый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), у ребят которые не курят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слюны щелочной (цвет желтый или бледно – зеленый).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Следовательно, вещества, которые есть в табаке, изменили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слюны ребят, скорее всего – это синильная кислота. Ведь кислоты имеют кислую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среду.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Новая папка\DSCN3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42852"/>
            <a:ext cx="4000528" cy="3000715"/>
          </a:xfrm>
          <a:prstGeom prst="rect">
            <a:avLst/>
          </a:prstGeom>
          <a:noFill/>
          <a:ln w="12700" cmpd="sng">
            <a:solidFill>
              <a:srgbClr val="00B0F0"/>
            </a:solidFill>
          </a:ln>
          <a:scene3d>
            <a:camera prst="orthographicFront"/>
            <a:lightRig rig="threePt" dir="t"/>
          </a:scene3d>
          <a:sp3d contourW="31750">
            <a:contourClr>
              <a:srgbClr val="00B0F0"/>
            </a:contourClr>
          </a:sp3d>
        </p:spPr>
      </p:pic>
      <p:pic>
        <p:nvPicPr>
          <p:cNvPr id="1029" name="Picture 5" descr="C:\Users\1\Desktop\Новая папка\DSCN3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4429095" cy="3322175"/>
          </a:xfrm>
          <a:prstGeom prst="rect">
            <a:avLst/>
          </a:prstGeom>
          <a:noFill/>
          <a:ln w="12700" cmpd="sng">
            <a:solidFill>
              <a:srgbClr val="00B0F0"/>
            </a:solidFill>
          </a:ln>
          <a:scene3d>
            <a:camera prst="orthographicFront"/>
            <a:lightRig rig="threePt" dir="t"/>
          </a:scene3d>
          <a:sp3d contourW="31750">
            <a:contourClr>
              <a:srgbClr val="00B0F0"/>
            </a:contourClr>
          </a:sp3d>
        </p:spPr>
      </p:pic>
      <p:pic>
        <p:nvPicPr>
          <p:cNvPr id="1030" name="Picture 6" descr="C:\Users\1\Desktop\Новая папка\DSCN35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238860"/>
            <a:ext cx="2714644" cy="3619140"/>
          </a:xfrm>
          <a:prstGeom prst="rect">
            <a:avLst/>
          </a:prstGeom>
          <a:noFill/>
          <a:ln w="12700" cmpd="sng">
            <a:solidFill>
              <a:srgbClr val="00B0F0"/>
            </a:solidFill>
          </a:ln>
          <a:scene3d>
            <a:camera prst="orthographicFront"/>
            <a:lightRig rig="threePt" dir="t"/>
          </a:scene3d>
          <a:sp3d contourW="31750">
            <a:contourClr>
              <a:srgbClr val="00B0F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00B05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</TotalTime>
  <Words>677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      «Воздействие табака  на слюну человека» </vt:lpstr>
      <vt:lpstr>Цель моего исследования: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«Воздействие табака  на слюну человека»</dc:title>
  <dc:creator>1</dc:creator>
  <cp:lastModifiedBy>Лазуткина Юля</cp:lastModifiedBy>
  <cp:revision>19</cp:revision>
  <dcterms:created xsi:type="dcterms:W3CDTF">2015-01-13T07:39:42Z</dcterms:created>
  <dcterms:modified xsi:type="dcterms:W3CDTF">2015-09-15T07:56:56Z</dcterms:modified>
</cp:coreProperties>
</file>