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1" r:id="rId6"/>
    <p:sldId id="279" r:id="rId7"/>
    <p:sldId id="280" r:id="rId8"/>
    <p:sldId id="263" r:id="rId9"/>
    <p:sldId id="281" r:id="rId10"/>
    <p:sldId id="283" r:id="rId11"/>
    <p:sldId id="282" r:id="rId12"/>
    <p:sldId id="269" r:id="rId13"/>
    <p:sldId id="270" r:id="rId14"/>
    <p:sldId id="271" r:id="rId15"/>
    <p:sldId id="272" r:id="rId16"/>
    <p:sldId id="284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6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C2646-EF59-4EB1-A57C-363F0432152B}" type="datetimeFigureOut">
              <a:rPr lang="ru-RU"/>
              <a:pPr>
                <a:defRPr/>
              </a:pPr>
              <a:t>24.08.2015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58EE8-2F62-4F7D-96A2-029685E140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ADC21-E032-4103-995B-0CE1D319E6FF}" type="datetimeFigureOut">
              <a:rPr lang="ru-RU"/>
              <a:pPr>
                <a:defRPr/>
              </a:pPr>
              <a:t>24.08.2015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D6ED5-23EB-4928-94D4-F37CC8C657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625CD-2A96-4B27-BB56-613CF3AE88F1}" type="datetimeFigureOut">
              <a:rPr lang="ru-RU"/>
              <a:pPr>
                <a:defRPr/>
              </a:pPr>
              <a:t>24.08.2015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8FA4F-E194-4EEA-9287-0AE35871C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2035A-CA1A-40AE-B08B-18C664A6D0AC}" type="datetimeFigureOut">
              <a:rPr lang="ru-RU"/>
              <a:pPr>
                <a:defRPr/>
              </a:pPr>
              <a:t>24.08.2015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E4D8A-C4A5-451F-9212-65D4DE236F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1EA38-20D0-48AC-9944-E22D078511FD}" type="datetimeFigureOut">
              <a:rPr lang="ru-RU"/>
              <a:pPr>
                <a:defRPr/>
              </a:pPr>
              <a:t>24.08.2015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C8E97-AA6C-43D2-AD14-594218F9FC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DFAAE-312E-427A-9B53-281477C96137}" type="datetimeFigureOut">
              <a:rPr lang="ru-RU"/>
              <a:pPr>
                <a:defRPr/>
              </a:pPr>
              <a:t>24.08.2015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595D1-9C53-452C-857B-40CD6BF89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F1953-173E-46E2-979E-8FD7D28057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D1D82-FB5E-4B15-AE1F-A5CBD485C02A}" type="datetimeFigureOut">
              <a:rPr lang="ru-RU"/>
              <a:pPr>
                <a:defRPr/>
              </a:pPr>
              <a:t>24.08.2015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E7872-7161-4488-989C-911C68230B96}" type="datetimeFigureOut">
              <a:rPr lang="ru-RU"/>
              <a:pPr>
                <a:defRPr/>
              </a:pPr>
              <a:t>24.08.2015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BA479-B0F6-42AE-82AB-2AF525922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C81F8-2147-48E2-868E-E7FFC311A645}" type="datetimeFigureOut">
              <a:rPr lang="ru-RU"/>
              <a:pPr>
                <a:defRPr/>
              </a:pPr>
              <a:t>24.08.2015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D74E0-29D1-45FC-9B51-0D165D575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39F68-5AF0-433B-B58E-C3D099CFE0CB}" type="datetimeFigureOut">
              <a:rPr lang="ru-RU"/>
              <a:pPr>
                <a:defRPr/>
              </a:pPr>
              <a:t>24.08.2015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5BE2C-F97B-42D5-94ED-D098E229FE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387E3-06D9-4C73-A12F-CDDD70E2CA5A}" type="datetimeFigureOut">
              <a:rPr lang="ru-RU"/>
              <a:pPr>
                <a:defRPr/>
              </a:pPr>
              <a:t>24.08.2015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07C1-2AC3-4D77-8CCB-032D4E557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2E165A-8C4F-48F3-837B-8B5ECCB6FA39}" type="datetimeFigureOut">
              <a:rPr lang="ru-RU"/>
              <a:pPr>
                <a:defRPr/>
              </a:pPr>
              <a:t>24.08.2015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AF8D9F-114D-4C3B-9B84-EDB1C0518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7" r:id="rId1"/>
    <p:sldLayoutId id="2147483799" r:id="rId2"/>
    <p:sldLayoutId id="2147483808" r:id="rId3"/>
    <p:sldLayoutId id="2147483800" r:id="rId4"/>
    <p:sldLayoutId id="2147483809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ransition spd="med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636912"/>
            <a:ext cx="6912768" cy="3384376"/>
          </a:xfrm>
        </p:spPr>
        <p:txBody>
          <a:bodyPr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54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8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8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8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 класс</a:t>
            </a:r>
            <a:endParaRPr lang="ru-RU" sz="8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kern="10" dirty="0">
              <a:ln w="3175">
                <a:solidFill>
                  <a:schemeClr val="tx1"/>
                </a:solidFill>
                <a:round/>
                <a:headEnd/>
                <a:tailEnd/>
              </a:ln>
              <a:solidFill>
                <a:srgbClr val="CC00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500" b="1" kern="10" dirty="0">
              <a:ln w="3175">
                <a:solidFill>
                  <a:schemeClr val="tx1"/>
                </a:solidFill>
                <a:round/>
                <a:headEnd/>
                <a:tailEnd/>
              </a:ln>
              <a:solidFill>
                <a:srgbClr val="CC00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500" b="1" kern="10" dirty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Подготовила: 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500" b="1" kern="10" dirty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учитель русского языка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500" b="1" kern="10" dirty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и литературы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500" b="1" kern="10" dirty="0" err="1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Квасникова</a:t>
            </a:r>
            <a:r>
              <a:rPr lang="ru-RU" sz="2500" b="1" kern="10" dirty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Елена Юрьевна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6912768" cy="194421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rgbClr val="FF0000"/>
                </a:solidFill>
              </a:rPr>
              <a:t>«</a:t>
            </a:r>
            <a:r>
              <a:rPr lang="ru-RU" sz="49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ПРИРОДА И ЧЕЛОВЕК В ТВОРЧЕСТВЕ А.А.ФЕТА».</a:t>
            </a:r>
            <a:endParaRPr lang="ru-RU" sz="49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9248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>ЭТО СТИХОТВОРЕНИЕ ТОЛЬКО О ПРИРОДЕ?</a:t>
            </a:r>
            <a:endParaRPr lang="ru-RU" sz="4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650" y="2781300"/>
            <a:ext cx="7924800" cy="3671888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КАКАЯ ТЕМА НАШЕГО УРОКА? </a:t>
            </a:r>
          </a:p>
          <a:p>
            <a:pPr eaLnBrk="1" hangingPunct="1">
              <a:defRPr/>
            </a:pP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 ЦЕЛИ МЫ С ВАМИ ДОЛЖНЫ ПОСТАВИТЬ?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 bwMode="auto">
          <a:xfrm>
            <a:off x="539750" y="549275"/>
            <a:ext cx="7772400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СО СТИХОТВОРЕНИЕМ А.А.ФЕТА «ЕЩЕ МАЙСКАЯ НОЧЬ».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1519" y="4005064"/>
            <a:ext cx="8615755" cy="194421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cap="all" dirty="0"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ЗАДАНИЕ ПО ГРУППАМ.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684213" y="981075"/>
            <a:ext cx="7559675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группа: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прокомментировать трудные для понимания слова, объяснить их.</a:t>
            </a:r>
          </a:p>
          <a:p>
            <a:pPr algn="just"/>
            <a:r>
              <a:rPr lang="ru-RU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группа: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рассказать 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лирическом герое, о настроении стихотворения.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группа: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определить тему стихотворения; рассказать, как она раскрывается.</a:t>
            </a:r>
          </a:p>
          <a:p>
            <a:pPr algn="just"/>
            <a:r>
              <a:rPr lang="ru-RU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группа: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сделать  набросок иллюстрации; объяснить, какие средства и почему были использованы  (цвета, композиция).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1116013" y="476250"/>
            <a:ext cx="6480175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Какая ночь! На всем какая нега! </a:t>
            </a:r>
            <a:br>
              <a:rPr lang="ru-RU" sz="2400" b="1"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latin typeface="Times New Roman" pitchFamily="18" charset="0"/>
                <a:cs typeface="Times New Roman" pitchFamily="18" charset="0"/>
              </a:rPr>
              <a:t>Благодарю, родной полночный край! </a:t>
            </a:r>
            <a:br>
              <a:rPr lang="ru-RU" sz="2400" b="1"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latin typeface="Times New Roman" pitchFamily="18" charset="0"/>
                <a:cs typeface="Times New Roman" pitchFamily="18" charset="0"/>
              </a:rPr>
              <a:t>Из царства льдов, из царства вьюг и снега </a:t>
            </a:r>
            <a:br>
              <a:rPr lang="ru-RU" sz="2400" b="1"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latin typeface="Times New Roman" pitchFamily="18" charset="0"/>
                <a:cs typeface="Times New Roman" pitchFamily="18" charset="0"/>
              </a:rPr>
              <a:t>Как свеж и чист твой вылетает май!</a:t>
            </a:r>
          </a:p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Какая ночь! Все звезды до единой </a:t>
            </a:r>
            <a:br>
              <a:rPr lang="ru-RU" sz="2400" b="1"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latin typeface="Times New Roman" pitchFamily="18" charset="0"/>
                <a:cs typeface="Times New Roman" pitchFamily="18" charset="0"/>
              </a:rPr>
              <a:t>Тепло и кротко в душу смотрят вновь, </a:t>
            </a:r>
            <a:br>
              <a:rPr lang="ru-RU" sz="2400" b="1"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latin typeface="Times New Roman" pitchFamily="18" charset="0"/>
                <a:cs typeface="Times New Roman" pitchFamily="18" charset="0"/>
              </a:rPr>
              <a:t>И в воздухе за песнью соловьиной </a:t>
            </a:r>
            <a:br>
              <a:rPr lang="ru-RU" sz="2400" b="1"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latin typeface="Times New Roman" pitchFamily="18" charset="0"/>
                <a:cs typeface="Times New Roman" pitchFamily="18" charset="0"/>
              </a:rPr>
              <a:t>Разносится тревога и любовь.</a:t>
            </a:r>
          </a:p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Березы ждут. Их лист полупрозрачный </a:t>
            </a:r>
            <a:br>
              <a:rPr lang="ru-RU" sz="2400" b="1"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latin typeface="Times New Roman" pitchFamily="18" charset="0"/>
                <a:cs typeface="Times New Roman" pitchFamily="18" charset="0"/>
              </a:rPr>
              <a:t>Застенчиво манит и тешит взор. </a:t>
            </a:r>
            <a:br>
              <a:rPr lang="ru-RU" sz="2400" b="1"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latin typeface="Times New Roman" pitchFamily="18" charset="0"/>
                <a:cs typeface="Times New Roman" pitchFamily="18" charset="0"/>
              </a:rPr>
              <a:t>Они дрожат. Так деве новобрачной </a:t>
            </a:r>
            <a:br>
              <a:rPr lang="ru-RU" sz="2400" b="1"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latin typeface="Times New Roman" pitchFamily="18" charset="0"/>
                <a:cs typeface="Times New Roman" pitchFamily="18" charset="0"/>
              </a:rPr>
              <a:t>И радостен и чужд ее убор.</a:t>
            </a:r>
          </a:p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Нет, никогда нежней и бестелесней </a:t>
            </a:r>
            <a:br>
              <a:rPr lang="ru-RU" sz="2400" b="1"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latin typeface="Times New Roman" pitchFamily="18" charset="0"/>
                <a:cs typeface="Times New Roman" pitchFamily="18" charset="0"/>
              </a:rPr>
              <a:t>Твой лик, о ночь, не мог меня томить! </a:t>
            </a:r>
            <a:br>
              <a:rPr lang="ru-RU" sz="2400" b="1"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latin typeface="Times New Roman" pitchFamily="18" charset="0"/>
                <a:cs typeface="Times New Roman" pitchFamily="18" charset="0"/>
              </a:rPr>
              <a:t>Опять к тебе иду с невольной песней, </a:t>
            </a:r>
            <a:br>
              <a:rPr lang="ru-RU" sz="2400" b="1"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latin typeface="Times New Roman" pitchFamily="18" charset="0"/>
                <a:cs typeface="Times New Roman" pitchFamily="18" charset="0"/>
              </a:rPr>
              <a:t>Невольной — и последней, может быть.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3776663"/>
          </a:xfrm>
        </p:spPr>
        <p:txBody>
          <a:bodyPr>
            <a:normAutofit fontScale="925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РИТМ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– это повторение каких-либо однозначных явлений через равные промежутки времени.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ДВУСЛОЖНЫЕ РАЗМЕРЫ СТИХА.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ЯМБ		( – 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`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–  )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ХОРЕЙ	(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`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–  – 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РИФМА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– это созвучное окончание стихотворных строк.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12968" cy="207424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ОПРЕДЕЛИТЕ СТИХОТВОРНЫЙ РАЗМЕР И ВИД РИФМЫ В СТИХОТВОРЕНИИ</a:t>
            </a:r>
            <a:endParaRPr lang="ru-RU" sz="4000" b="1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751387"/>
          </a:xfrm>
        </p:spPr>
        <p:txBody>
          <a:bodyPr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ПЕРЕКРЕСТНАЯ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	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				Б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				В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				Г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ПАРНАЯ			А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				Б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				В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				Г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ОПОЯСЫВАЮЩАЯ	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				Б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				В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				Г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9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РИФМОВКИ</a:t>
            </a:r>
            <a:r>
              <a:rPr lang="ru-RU" sz="4900" b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mtClean="0"/>
              <a:t/>
            </a:r>
            <a:br>
              <a:rPr lang="ru-RU" smtClean="0"/>
            </a:br>
            <a:endParaRPr lang="ru-RU"/>
          </a:p>
        </p:txBody>
      </p:sp>
      <p:sp>
        <p:nvSpPr>
          <p:cNvPr id="9" name="Правая круглая скобка 8"/>
          <p:cNvSpPr/>
          <p:nvPr/>
        </p:nvSpPr>
        <p:spPr>
          <a:xfrm>
            <a:off x="4572000" y="3429000"/>
            <a:ext cx="142875" cy="4318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авая круглая скобка 11"/>
          <p:cNvSpPr/>
          <p:nvPr/>
        </p:nvSpPr>
        <p:spPr>
          <a:xfrm>
            <a:off x="4427538" y="4221163"/>
            <a:ext cx="142875" cy="36036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авая круглая скобка 12"/>
          <p:cNvSpPr/>
          <p:nvPr/>
        </p:nvSpPr>
        <p:spPr>
          <a:xfrm>
            <a:off x="4643438" y="4868863"/>
            <a:ext cx="142875" cy="10795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авая круглая скобка 15"/>
          <p:cNvSpPr/>
          <p:nvPr/>
        </p:nvSpPr>
        <p:spPr>
          <a:xfrm>
            <a:off x="4500563" y="5300663"/>
            <a:ext cx="144462" cy="433387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авая круглая скобка 17"/>
          <p:cNvSpPr/>
          <p:nvPr/>
        </p:nvSpPr>
        <p:spPr>
          <a:xfrm>
            <a:off x="4572000" y="1916113"/>
            <a:ext cx="71438" cy="6477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Правая круглая скобка 18"/>
          <p:cNvSpPr/>
          <p:nvPr/>
        </p:nvSpPr>
        <p:spPr>
          <a:xfrm>
            <a:off x="4643438" y="2349500"/>
            <a:ext cx="142875" cy="68421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316835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>КАК ВИД РИФМЫ И РАЗМЕР СТИХА ПОМОГАЮТ НАМ ПРОЧИТАТЬ ТЕКСТ С НУЖНОЙ ИНТОНАЦИЕЙ, РАСКРЫТЬ ТЕМУ  СТИХОТВОРЕНИЯ?</a:t>
            </a:r>
            <a:endParaRPr lang="ru-RU" sz="44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554461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ВЫБЕРИТЕ ХУДОЖЕСТВЕННЫЕ И ЛЕКСИЧЕСКИЕ СРЕДСТВА, НЕОБХОДИМЫЕ ДЛЯ ПОНИМАНИЯ СТИХОТВОРЕНИЯ</a:t>
            </a:r>
            <a:endParaRPr lang="ru-RU" sz="48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468313" y="333375"/>
            <a:ext cx="82804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АНТИТЕЗА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– сопоставление резко контрастных или противоположных понятий и образов для усиления впечатления</a:t>
            </a:r>
          </a:p>
          <a:p>
            <a:pPr algn="just"/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МЕТАФОРА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- переносное знание слова, основанное на употреблении слов и выражений в переносном смысле на основе какой-нибудь аналогии, сходства, сравнения</a:t>
            </a:r>
          </a:p>
          <a:p>
            <a:pPr algn="just"/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ОЛИЦЕТВОРЕНИЕ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- приписывание свойств и признаков одушевлённых предметов неодушевлённым.</a:t>
            </a:r>
          </a:p>
          <a:p>
            <a:pPr algn="just"/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ПОВТОР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– родовое название средств художественной выразительности.</a:t>
            </a:r>
          </a:p>
          <a:p>
            <a:pPr algn="just"/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СРАВНЕНИЕ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- уподобление одного предмета или явления другому по какому-либо общему для них признаку (чаще сравнительный оборот,  образованный при помощи союзов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как, будто, словно, точно)</a:t>
            </a:r>
          </a:p>
          <a:p>
            <a:pPr algn="just"/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ЭПИТЕТ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- слово, определяющее, поясняющее, характеризующее какое-нибудь свойство или качество понятия, явления, предмета</a:t>
            </a:r>
          </a:p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57588"/>
          </a:xfrm>
        </p:spPr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ПЕЙЗАЖНАЯ ЛИРИКА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показывает отношение автора к природе; чувства, переживания лирического героя показаны через восприятие им картин природы, передача лирического настроения происходит через пейзаж.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ФИЛОСОФСКАЯ ЛИРИКА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поднимает вечные, общечеловеческие вопросы, например, для неё характерны размышления о месте человека в мире, о его роли, функциях и возможностях в общей гармонии природы.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959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ДВА ТИПА ЛИРИЧЕСКИХ СТИХОТВОРЕНИЙ</a:t>
            </a:r>
            <a:endParaRPr lang="ru-RU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27088" y="5013325"/>
            <a:ext cx="792162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 какому  из  них  относится  «Еще майская ночь?»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Сергей\Desktop\075355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765175"/>
            <a:ext cx="419100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Прямоугольник 2"/>
          <p:cNvSpPr>
            <a:spLocks noChangeArrowheads="1"/>
          </p:cNvSpPr>
          <p:nvPr/>
        </p:nvSpPr>
        <p:spPr bwMode="auto">
          <a:xfrm>
            <a:off x="4500563" y="765175"/>
            <a:ext cx="4643437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latin typeface="Constantia" pitchFamily="18" charset="0"/>
              </a:rPr>
              <a:t>«Поэзия Фета – сама природа, глядящая через человеческую душу…»</a:t>
            </a:r>
            <a:endParaRPr lang="ru-RU" sz="4800">
              <a:latin typeface="Constantia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 eaLnBrk="1" hangingPunct="1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О чем это стихотворение? </a:t>
            </a:r>
          </a:p>
          <a:p>
            <a:pPr eaLnBrk="1" hangingPunct="1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Какое впечатление произвело на вас стихотворение в исполнении актрисы? </a:t>
            </a:r>
          </a:p>
          <a:p>
            <a:pPr eaLnBrk="1" hangingPunct="1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Какой вы видите природу в стихотворении А.А.Фета «Ель рукавом мне тропинку завесила…»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СТИХОТВОРЕНИЕ «ЕЛЬ РУКАВОМ МНЕ ТРОПИНКУ ЗАВЕСИЛА…»</a:t>
            </a:r>
            <a:endParaRPr lang="ru-RU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36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Выберите  из  двух  вариантов  письменной  работы  тот, который вам ближе: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1. О чем стихотворение «Учись у них – у дуба, у березы…»?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2. Как А.А.Фет в стихотворении «Учись у них – у дуба, у березы…» раскрыл тему человека и природы?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8012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4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256212"/>
          </a:xfrm>
        </p:spPr>
        <p:txBody>
          <a:bodyPr>
            <a:normAutofit fontScale="550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5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1. На листках напишите слова, которые необходимо вставить в предложения.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Тема сегодняшнего урока - _____________.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Перед нами стояли следующие цели: _____________.</a:t>
            </a:r>
            <a:endParaRPr lang="ru-RU" sz="4500" b="1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Мы </a:t>
            </a:r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повторили  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теоретические </a:t>
            </a:r>
            <a:r>
              <a:rPr lang="ru-RU" sz="4500" b="1" smtClean="0">
                <a:latin typeface="Times New Roman" pitchFamily="18" charset="0"/>
                <a:cs typeface="Times New Roman" pitchFamily="18" charset="0"/>
              </a:rPr>
              <a:t>понятия</a:t>
            </a:r>
            <a:r>
              <a:rPr lang="ru-RU" sz="4500" b="1" smtClean="0">
                <a:latin typeface="Times New Roman" pitchFamily="18" charset="0"/>
                <a:cs typeface="Times New Roman" pitchFamily="18" charset="0"/>
              </a:rPr>
              <a:t>:__________. </a:t>
            </a:r>
            <a:endParaRPr lang="ru-RU" sz="4500" b="1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Мы  </a:t>
            </a:r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узнали,  что  лирика, в которой чувства и переживания лирического героя показаны через восприятие им картин природы  называется  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________________.</a:t>
            </a:r>
            <a:endParaRPr lang="ru-RU" sz="45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5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2. Подумайте  и  ответьте,  продолжив  предложение:  «Сегодня  на  уроке литературы  я  научился(</a:t>
            </a:r>
            <a:r>
              <a:rPr lang="ru-RU" sz="5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лась</a:t>
            </a:r>
            <a:r>
              <a:rPr lang="ru-RU" sz="5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)…»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4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введение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учащихся  в  художественный  мир  стихотворений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А.А.Фета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природе;</a:t>
            </a:r>
          </a:p>
          <a:p>
            <a:pPr marL="274320" indent="-274320"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многоаспектному анализу стихотворения;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включение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 читательский  опыт  учащихся  первичного  представления  о философской лирике.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УРОКА:</a:t>
            </a:r>
            <a:endParaRPr lang="ru-RU" sz="4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1844675"/>
            <a:ext cx="7993062" cy="4464050"/>
          </a:xfrm>
        </p:spPr>
        <p:txBody>
          <a:bodyPr>
            <a:normAutofit lnSpcReduction="10000"/>
          </a:bodyPr>
          <a:lstStyle/>
          <a:p>
            <a:pPr marL="457200" indent="-457200"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расширить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полученные  учащимися в 5 классе представления о лирике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А.А.Фета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раскрыть 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тему  взаимоотношений  природы  и  человека  в  лирике 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А.А.Фета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на  примере  стихотворений  «Ель рукавом мне тропинку завесила…»,  «Еще майская ночь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457200" indent="-457200"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расширить 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навыки 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  с  литературоведческой терминологией, отрабатывать ее практическое использование.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1"/>
            <a:ext cx="7772400" cy="115212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УРОКА:</a:t>
            </a:r>
            <a:endParaRPr lang="ru-RU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 descr="Картинки по запросу фе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125538"/>
            <a:ext cx="403225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148263" y="1258888"/>
            <a:ext cx="367188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Что вы можете сказать о человеке,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изображенном 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на  фотографии?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611188" y="1412875"/>
            <a:ext cx="7772400" cy="381635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  УЗНАЙТЕ СТИХОТВОРЕНИЕ А.А.ФЕТА И ВОССТАНОВИТЕ   ПЕРВОЕ ЧЕТВЕРОСТИШЬЕ.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3716338"/>
            <a:ext cx="7777162" cy="28082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3-4 СТРОФЫ: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ЛУНА, БЕЛАЯ, ПОЛНАЯ, РАВНИНА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92696"/>
            <a:ext cx="7851648" cy="250770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1-2 СТРОФЫ: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КАРТИНА, РОДНА, ЧУДНАЯ, МНЕ, КАК, ТЫ</a:t>
            </a:r>
            <a:endParaRPr lang="ru-RU" b="1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1187450" y="1125538"/>
            <a:ext cx="61214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latin typeface="Times New Roman" pitchFamily="18" charset="0"/>
                <a:cs typeface="Times New Roman" pitchFamily="18" charset="0"/>
              </a:rPr>
              <a:t>Чудная картина,</a:t>
            </a:r>
            <a:br>
              <a:rPr lang="ru-RU" sz="5400" b="1">
                <a:latin typeface="Times New Roman" pitchFamily="18" charset="0"/>
                <a:cs typeface="Times New Roman" pitchFamily="18" charset="0"/>
              </a:rPr>
            </a:br>
            <a:r>
              <a:rPr lang="ru-RU" sz="5400" b="1">
                <a:latin typeface="Times New Roman" pitchFamily="18" charset="0"/>
                <a:cs typeface="Times New Roman" pitchFamily="18" charset="0"/>
              </a:rPr>
              <a:t>Как ты мне родна:</a:t>
            </a:r>
            <a:br>
              <a:rPr lang="ru-RU" sz="5400" b="1">
                <a:latin typeface="Times New Roman" pitchFamily="18" charset="0"/>
                <a:cs typeface="Times New Roman" pitchFamily="18" charset="0"/>
              </a:rPr>
            </a:br>
            <a:r>
              <a:rPr lang="ru-RU" sz="5400" b="1">
                <a:latin typeface="Times New Roman" pitchFamily="18" charset="0"/>
                <a:cs typeface="Times New Roman" pitchFamily="18" charset="0"/>
              </a:rPr>
              <a:t>Белая равнина,</a:t>
            </a:r>
            <a:br>
              <a:rPr lang="ru-RU" sz="5400" b="1">
                <a:latin typeface="Times New Roman" pitchFamily="18" charset="0"/>
                <a:cs typeface="Times New Roman" pitchFamily="18" charset="0"/>
              </a:rPr>
            </a:br>
            <a:r>
              <a:rPr lang="ru-RU" sz="5400" b="1">
                <a:latin typeface="Times New Roman" pitchFamily="18" charset="0"/>
                <a:cs typeface="Times New Roman" pitchFamily="18" charset="0"/>
              </a:rPr>
              <a:t>Полная луна,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686800" cy="189168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МОЖНО ЛИ ПО ОТДЕЛЬНЫМ СЛОВАМ ОПРЕДЕЛИТЬ, О ЧЕМ ЭТО СТИХОТВОРЕНИЕ? </a:t>
            </a: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68313" y="3068638"/>
            <a:ext cx="8135937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4400" b="1">
                <a:latin typeface="Times New Roman" pitchFamily="18" charset="0"/>
                <a:cs typeface="Times New Roman" pitchFamily="18" charset="0"/>
              </a:rPr>
              <a:t>ЧТО ПОМОГАЕТ ОПРЕДЕЛИТЬ ТЕМУ СТИХОТВОРЕНИЯ, А ЧТО СОБЫТИЙНЫЙ РЯД?</a:t>
            </a:r>
            <a:endParaRPr lang="ru-RU" sz="4400" b="1">
              <a:latin typeface="Constantia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189</TotalTime>
  <Words>660</Words>
  <Application>Microsoft Office PowerPoint</Application>
  <PresentationFormat>Экран (4:3)</PresentationFormat>
  <Paragraphs>89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Constantia</vt:lpstr>
      <vt:lpstr>Wingdings 2</vt:lpstr>
      <vt:lpstr>Calibri</vt:lpstr>
      <vt:lpstr>Times New Roman</vt:lpstr>
      <vt:lpstr>Бумажная</vt:lpstr>
      <vt:lpstr>«ПРИРОДА И ЧЕЛОВЕК В ТВОРЧЕСТВЕ А.А.ФЕТА».</vt:lpstr>
      <vt:lpstr>Слайд 2</vt:lpstr>
      <vt:lpstr>ЦЕЛЬ УРОКА:</vt:lpstr>
      <vt:lpstr>ЗАДАЧИ УРОКА:</vt:lpstr>
      <vt:lpstr>Слайд 5</vt:lpstr>
      <vt:lpstr>Слайд 6</vt:lpstr>
      <vt:lpstr>1-2 СТРОФЫ:  КАРТИНА, РОДНА, ЧУДНАЯ, МНЕ, КАК, ТЫ</vt:lpstr>
      <vt:lpstr>Слайд 8</vt:lpstr>
      <vt:lpstr>МОЖНО ЛИ ПО ОТДЕЛЬНЫМ СЛОВАМ ОПРЕДЕЛИТЬ, О ЧЕМ ЭТО СТИХОТВОРЕНИЕ?  </vt:lpstr>
      <vt:lpstr>ЭТО СТИХОТВОРЕНИЕ ТОЛЬКО О ПРИРОДЕ?</vt:lpstr>
      <vt:lpstr>Слайд 11</vt:lpstr>
      <vt:lpstr>Слайд 12</vt:lpstr>
      <vt:lpstr>Слайд 13</vt:lpstr>
      <vt:lpstr>ОПРЕДЕЛИТЕ СТИХОТВОРНЫЙ РАЗМЕР И ВИД РИФМЫ В СТИХОТВОРЕНИИ</vt:lpstr>
      <vt:lpstr>СИСТЕМА РИФМОВКИ: </vt:lpstr>
      <vt:lpstr>КАК ВИД РИФМЫ И РАЗМЕР СТИХА ПОМОГАЮТ НАМ ПРОЧИТАТЬ ТЕКСТ С НУЖНОЙ ИНТОНАЦИЕЙ, РАСКРЫТЬ ТЕМУ  СТИХОТВОРЕНИЯ?</vt:lpstr>
      <vt:lpstr>ВЫБЕРИТЕ ХУДОЖЕСТВЕННЫЕ И ЛЕКСИЧЕСКИЕ СРЕДСТВА, НЕОБХОДИМЫЕ ДЛЯ ПОНИМАНИЯ СТИХОТВОРЕНИЯ</vt:lpstr>
      <vt:lpstr>Слайд 18</vt:lpstr>
      <vt:lpstr>ДВА ТИПА ЛИРИЧЕСКИХ СТИХОТВОРЕНИЙ</vt:lpstr>
      <vt:lpstr>СТИХОТВОРЕНИЕ «ЕЛЬ РУКАВОМ МНЕ ТРОПИНКУ ЗАВЕСИЛА…»</vt:lpstr>
      <vt:lpstr>ДОМАШНЕЕ ЗАДАНИЕ</vt:lpstr>
      <vt:lpstr>РЕФЛЕКСИЯ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«ПРИРОДА И ЧЕЛОВЕК В ТВОРЧЕСТВЕ А.А.ФЕТА».</dc:title>
  <dc:creator>Елена Квасникова</dc:creator>
  <cp:lastModifiedBy>Сергей</cp:lastModifiedBy>
  <cp:revision>25</cp:revision>
  <dcterms:created xsi:type="dcterms:W3CDTF">2015-08-20T07:45:35Z</dcterms:created>
  <dcterms:modified xsi:type="dcterms:W3CDTF">2015-08-24T16:22:09Z</dcterms:modified>
</cp:coreProperties>
</file>