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576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E271B-9E46-4230-9607-066E71CDB919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A2B35-DB88-4454-A2DB-A1B689C52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0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A2B35-DB88-4454-A2DB-A1B689C524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2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7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96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4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82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0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6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4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3034" y="548680"/>
            <a:ext cx="8525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Любовная лирика Пушкина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971918"/>
            <a:ext cx="3528392" cy="4269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4644008" y="2708920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Monotype Corsiva" pitchFamily="66" charset="0"/>
              </a:rPr>
              <a:t>«Он пел любовь , но был печален глас.</a:t>
            </a:r>
          </a:p>
          <a:p>
            <a:r>
              <a:rPr lang="ru-RU" sz="3000" b="1" dirty="0" smtClean="0">
                <a:latin typeface="Monotype Corsiva" pitchFamily="66" charset="0"/>
              </a:rPr>
              <a:t>Увы, он знал любви одну лишь муку».</a:t>
            </a:r>
          </a:p>
          <a:p>
            <a:pPr algn="r"/>
            <a:r>
              <a:rPr lang="ru-RU" sz="3000" b="1" dirty="0" smtClean="0">
                <a:latin typeface="Monotype Corsiva" pitchFamily="66" charset="0"/>
              </a:rPr>
              <a:t>(В. Жуковский)</a:t>
            </a:r>
          </a:p>
          <a:p>
            <a:endParaRPr lang="ru-RU" sz="30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980728"/>
            <a:ext cx="568863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сть всегда что-то особенно благородное, кроткое, нежное, благоуханное и грациозное во всяком чувстве Пушкина. Читая его творения, можно превосходным образом воспитать в себе человека. </a:t>
            </a:r>
          </a:p>
          <a:p>
            <a:pPr algn="r"/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(В. Г. Белинский)</a:t>
            </a:r>
            <a:endParaRPr lang="ru-RU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31640" y="188640"/>
            <a:ext cx="632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Екатерина Бакунина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556792"/>
            <a:ext cx="3456384" cy="43320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3923928" y="1556792"/>
            <a:ext cx="55446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Monotype Corsiva" pitchFamily="66" charset="0"/>
              </a:rPr>
              <a:t>О, милая, повсюду ты со мной!</a:t>
            </a:r>
          </a:p>
          <a:p>
            <a:r>
              <a:rPr lang="ru-RU" sz="2600" b="1" dirty="0" smtClean="0">
                <a:latin typeface="Monotype Corsiva" pitchFamily="66" charset="0"/>
              </a:rPr>
              <a:t>Но я уныл и в тайне я грущу!</a:t>
            </a:r>
            <a:endParaRPr lang="ru-RU" sz="2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2814" y="188640"/>
            <a:ext cx="5798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Авдотья Истомина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498249"/>
            <a:ext cx="3272234" cy="45811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103440" y="1700808"/>
            <a:ext cx="50405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>
                <a:latin typeface="Monotype Corsiva" pitchFamily="66" charset="0"/>
              </a:rPr>
              <a:t>Блистательна, полувоздушна,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Смычку волшебному послушна,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Толпою нимф окружена,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Стоит Истомина. Она,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Одной ногой касаясь пола,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Другою медленно кружит,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И вдруг прыжок, и вдруг летит,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Летит, как пух от уст Эола,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То стан совьет, то разовьет,</a:t>
            </a:r>
            <a:endParaRPr lang="ru-RU" sz="2600" dirty="0">
              <a:latin typeface="Monotype Corsiva" pitchFamily="66" charset="0"/>
            </a:endParaRPr>
          </a:p>
          <a:p>
            <a:r>
              <a:rPr lang="ru-RU" sz="2600" b="1" i="1" dirty="0">
                <a:latin typeface="Monotype Corsiva" pitchFamily="66" charset="0"/>
              </a:rPr>
              <a:t>И быстрой ножкой ножку бьет.</a:t>
            </a:r>
            <a:endParaRPr lang="ru-RU" sz="2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3265" y="188640"/>
            <a:ext cx="5807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Евдокия Голицына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44824"/>
            <a:ext cx="3485227" cy="41490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139952" y="1830799"/>
            <a:ext cx="468173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i="1" dirty="0">
                <a:latin typeface="Monotype Corsiva" pitchFamily="66" charset="0"/>
              </a:rPr>
              <a:t>Где женщина — не с хладной красотой,</a:t>
            </a:r>
            <a:br>
              <a:rPr lang="ru-RU" sz="2500" b="1" i="1" dirty="0">
                <a:latin typeface="Monotype Corsiva" pitchFamily="66" charset="0"/>
              </a:rPr>
            </a:br>
            <a:r>
              <a:rPr lang="ru-RU" sz="2500" b="1" i="1" dirty="0">
                <a:latin typeface="Monotype Corsiva" pitchFamily="66" charset="0"/>
              </a:rPr>
              <a:t>Но с пламенной, пленительной, живой? </a:t>
            </a:r>
            <a:endParaRPr lang="ru-RU" sz="2500" b="1" i="1" dirty="0" smtClean="0">
              <a:latin typeface="Monotype Corsiva" pitchFamily="66" charset="0"/>
            </a:endParaRPr>
          </a:p>
          <a:p>
            <a:r>
              <a:rPr lang="ru-RU" sz="2500" b="1" i="1" dirty="0">
                <a:latin typeface="Monotype Corsiva" pitchFamily="66" charset="0"/>
              </a:rPr>
              <a:t>Где верный ум, где гений мы найдем?</a:t>
            </a:r>
            <a:br>
              <a:rPr lang="ru-RU" sz="2500" b="1" i="1" dirty="0">
                <a:latin typeface="Monotype Corsiva" pitchFamily="66" charset="0"/>
              </a:rPr>
            </a:br>
            <a:r>
              <a:rPr lang="ru-RU" sz="2500" b="1" i="1" dirty="0">
                <a:latin typeface="Monotype Corsiva" pitchFamily="66" charset="0"/>
              </a:rPr>
              <a:t>Где гражданин с душою благородной,</a:t>
            </a:r>
            <a:br>
              <a:rPr lang="ru-RU" sz="2500" b="1" i="1" dirty="0">
                <a:latin typeface="Monotype Corsiva" pitchFamily="66" charset="0"/>
              </a:rPr>
            </a:br>
            <a:r>
              <a:rPr lang="ru-RU" sz="2500" b="1" i="1" dirty="0">
                <a:latin typeface="Monotype Corsiva" pitchFamily="66" charset="0"/>
              </a:rPr>
              <a:t>Возвышенной и пламенно-свободной?</a:t>
            </a:r>
            <a:br>
              <a:rPr lang="ru-RU" sz="2500" b="1" i="1" dirty="0">
                <a:latin typeface="Monotype Corsiva" pitchFamily="66" charset="0"/>
              </a:rPr>
            </a:br>
            <a:r>
              <a:rPr lang="ru-RU" sz="2500" b="1" i="1" dirty="0" smtClean="0">
                <a:latin typeface="Monotype Corsiva" pitchFamily="66" charset="0"/>
              </a:rPr>
              <a:t>Где </a:t>
            </a:r>
            <a:r>
              <a:rPr lang="ru-RU" sz="2500" b="1" i="1" dirty="0">
                <a:latin typeface="Monotype Corsiva" pitchFamily="66" charset="0"/>
              </a:rPr>
              <a:t>разговор найду непринужденный,</a:t>
            </a:r>
            <a:br>
              <a:rPr lang="ru-RU" sz="2500" b="1" i="1" dirty="0">
                <a:latin typeface="Monotype Corsiva" pitchFamily="66" charset="0"/>
              </a:rPr>
            </a:br>
            <a:r>
              <a:rPr lang="ru-RU" sz="2500" b="1" i="1" dirty="0">
                <a:latin typeface="Monotype Corsiva" pitchFamily="66" charset="0"/>
              </a:rPr>
              <a:t>Блистательный, веселый, просвещенный?</a:t>
            </a:r>
          </a:p>
        </p:txBody>
      </p:sp>
    </p:spTree>
    <p:extLst>
      <p:ext uri="{BB962C8B-B14F-4D97-AF65-F5344CB8AC3E}">
        <p14:creationId xmlns:p14="http://schemas.microsoft.com/office/powerpoint/2010/main" val="24476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1527" y="260648"/>
            <a:ext cx="5101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Мария Раевская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556792"/>
            <a:ext cx="3762298" cy="45091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329490" y="1401198"/>
            <a:ext cx="46805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i="1" dirty="0">
                <a:latin typeface="Monotype Corsiva" pitchFamily="66" charset="0"/>
              </a:rPr>
              <a:t>Редеет облаков летучая гряда.</a:t>
            </a:r>
          </a:p>
          <a:p>
            <a:r>
              <a:rPr lang="ru-RU" sz="3100" b="1" i="1" dirty="0">
                <a:latin typeface="Monotype Corsiva" pitchFamily="66" charset="0"/>
              </a:rPr>
              <a:t>Звезда печальная, вечерняя звезда!</a:t>
            </a:r>
          </a:p>
          <a:p>
            <a:r>
              <a:rPr lang="ru-RU" sz="3100" b="1" i="1" dirty="0">
                <a:latin typeface="Monotype Corsiva" pitchFamily="66" charset="0"/>
              </a:rPr>
              <a:t>Твой луч осеребрил увядшие равнины,</a:t>
            </a:r>
          </a:p>
          <a:p>
            <a:r>
              <a:rPr lang="ru-RU" sz="3100" b="1" i="1" dirty="0">
                <a:latin typeface="Monotype Corsiva" pitchFamily="66" charset="0"/>
              </a:rPr>
              <a:t>И дремлющий залив, и черных скал вершины.</a:t>
            </a:r>
          </a:p>
        </p:txBody>
      </p:sp>
    </p:spTree>
    <p:extLst>
      <p:ext uri="{BB962C8B-B14F-4D97-AF65-F5344CB8AC3E}">
        <p14:creationId xmlns:p14="http://schemas.microsoft.com/office/powerpoint/2010/main" val="34195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116632"/>
            <a:ext cx="4839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Амалия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Ризнич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628800"/>
            <a:ext cx="47601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Monotype Corsiva" pitchFamily="66" charset="0"/>
              </a:rPr>
              <a:t>Простишь ли мне ревнивые мечты,</a:t>
            </a:r>
            <a:br>
              <a:rPr lang="ru-RU" sz="3000" b="1" dirty="0">
                <a:latin typeface="Monotype Corsiva" pitchFamily="66" charset="0"/>
              </a:rPr>
            </a:br>
            <a:r>
              <a:rPr lang="ru-RU" sz="3000" b="1" dirty="0">
                <a:latin typeface="Monotype Corsiva" pitchFamily="66" charset="0"/>
              </a:rPr>
              <a:t>Моей любви безумное волненье?</a:t>
            </a:r>
            <a:br>
              <a:rPr lang="ru-RU" sz="3000" b="1" dirty="0">
                <a:latin typeface="Monotype Corsiva" pitchFamily="66" charset="0"/>
              </a:rPr>
            </a:br>
            <a:r>
              <a:rPr lang="ru-RU" sz="3000" b="1" dirty="0">
                <a:latin typeface="Monotype Corsiva" pitchFamily="66" charset="0"/>
              </a:rPr>
              <a:t>Ты мне верна: зачем же любишь ты</a:t>
            </a:r>
            <a:br>
              <a:rPr lang="ru-RU" sz="3000" b="1" dirty="0">
                <a:latin typeface="Monotype Corsiva" pitchFamily="66" charset="0"/>
              </a:rPr>
            </a:br>
            <a:r>
              <a:rPr lang="ru-RU" sz="3000" b="1" dirty="0">
                <a:latin typeface="Monotype Corsiva" pitchFamily="66" charset="0"/>
              </a:rPr>
              <a:t>Всегда пугать мое воображенье?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99" y="1427108"/>
            <a:ext cx="3652237" cy="466711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8415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0888" y="260648"/>
            <a:ext cx="6680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Елизавета Воронцова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84784"/>
            <a:ext cx="3816424" cy="46958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067944" y="1484784"/>
            <a:ext cx="52565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latin typeface="Monotype Corsiva" pitchFamily="66" charset="0"/>
              </a:rPr>
              <a:t>Прощай, письмо любви! прощай: она велела. </a:t>
            </a:r>
            <a:br>
              <a:rPr lang="ru-RU" sz="2500" b="1" dirty="0">
                <a:latin typeface="Monotype Corsiva" pitchFamily="66" charset="0"/>
              </a:rPr>
            </a:br>
            <a:r>
              <a:rPr lang="ru-RU" sz="2500" b="1" dirty="0">
                <a:latin typeface="Monotype Corsiva" pitchFamily="66" charset="0"/>
              </a:rPr>
              <a:t>Как долго медлил я! как долго не хотела </a:t>
            </a:r>
            <a:br>
              <a:rPr lang="ru-RU" sz="2500" b="1" dirty="0">
                <a:latin typeface="Monotype Corsiva" pitchFamily="66" charset="0"/>
              </a:rPr>
            </a:br>
            <a:r>
              <a:rPr lang="ru-RU" sz="2500" b="1" dirty="0">
                <a:latin typeface="Monotype Corsiva" pitchFamily="66" charset="0"/>
              </a:rPr>
              <a:t>Рука предать огню все радости мои!.. </a:t>
            </a:r>
            <a:br>
              <a:rPr lang="ru-RU" sz="2500" b="1" dirty="0">
                <a:latin typeface="Monotype Corsiva" pitchFamily="66" charset="0"/>
              </a:rPr>
            </a:br>
            <a:r>
              <a:rPr lang="ru-RU" sz="2500" b="1" dirty="0">
                <a:latin typeface="Monotype Corsiva" pitchFamily="66" charset="0"/>
              </a:rPr>
              <a:t>Но полно, час настал. Гори, письмо любви. </a:t>
            </a:r>
          </a:p>
        </p:txBody>
      </p:sp>
    </p:spTree>
    <p:extLst>
      <p:ext uri="{BB962C8B-B14F-4D97-AF65-F5344CB8AC3E}">
        <p14:creationId xmlns:p14="http://schemas.microsoft.com/office/powerpoint/2010/main" val="42819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260648"/>
            <a:ext cx="333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Анна Керн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589" y="1412776"/>
            <a:ext cx="3571800" cy="44774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296734" y="155679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1" i="1" dirty="0" smtClean="0">
                <a:latin typeface="Monotype Corsiva" pitchFamily="66" charset="0"/>
              </a:rPr>
              <a:t>Я помню чудное мгновенье:</a:t>
            </a:r>
            <a:br>
              <a:rPr lang="ru-RU" sz="3000" b="1" i="1" dirty="0" smtClean="0">
                <a:latin typeface="Monotype Corsiva" pitchFamily="66" charset="0"/>
              </a:rPr>
            </a:br>
            <a:r>
              <a:rPr lang="ru-RU" sz="3000" b="1" i="1" dirty="0" smtClean="0">
                <a:latin typeface="Monotype Corsiva" pitchFamily="66" charset="0"/>
              </a:rPr>
              <a:t>Передо мной явилась ты,</a:t>
            </a:r>
            <a:br>
              <a:rPr lang="ru-RU" sz="3000" b="1" i="1" dirty="0" smtClean="0">
                <a:latin typeface="Monotype Corsiva" pitchFamily="66" charset="0"/>
              </a:rPr>
            </a:br>
            <a:r>
              <a:rPr lang="ru-RU" sz="3000" b="1" i="1" dirty="0" smtClean="0">
                <a:latin typeface="Monotype Corsiva" pitchFamily="66" charset="0"/>
              </a:rPr>
              <a:t>Как мимолетное виденье,</a:t>
            </a:r>
            <a:br>
              <a:rPr lang="ru-RU" sz="3000" b="1" i="1" dirty="0" smtClean="0">
                <a:latin typeface="Monotype Corsiva" pitchFamily="66" charset="0"/>
              </a:rPr>
            </a:br>
            <a:r>
              <a:rPr lang="ru-RU" sz="3000" b="1" i="1" dirty="0" smtClean="0">
                <a:latin typeface="Monotype Corsiva" pitchFamily="66" charset="0"/>
              </a:rPr>
              <a:t>Как гений чистой красоты.</a:t>
            </a:r>
            <a:endParaRPr lang="ru-RU" sz="30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2939" y="260648"/>
            <a:ext cx="5875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Наталья Гончарова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328" y="1772816"/>
            <a:ext cx="4045360" cy="46085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355976" y="1988840"/>
            <a:ext cx="501787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Monotype Corsiva" pitchFamily="66" charset="0"/>
              </a:rPr>
              <a:t>«</a:t>
            </a:r>
            <a:r>
              <a:rPr lang="ru-RU" sz="3200" b="1" dirty="0" smtClean="0">
                <a:latin typeface="Monotype Corsiva" pitchFamily="66" charset="0"/>
              </a:rPr>
              <a:t>Я</a:t>
            </a:r>
            <a:r>
              <a:rPr lang="ru-RU" sz="3000" b="1" dirty="0" smtClean="0">
                <a:latin typeface="Monotype Corsiva" pitchFamily="66" charset="0"/>
              </a:rPr>
              <a:t> женат и счастлив, одно мое желание, чтоб ничего в жизни моей не изменилось…»</a:t>
            </a:r>
            <a:endParaRPr lang="ru-RU" sz="30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6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227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Учительница</cp:lastModifiedBy>
  <cp:revision>25</cp:revision>
  <dcterms:created xsi:type="dcterms:W3CDTF">2012-11-19T17:09:59Z</dcterms:created>
  <dcterms:modified xsi:type="dcterms:W3CDTF">2015-09-06T13:36:52Z</dcterms:modified>
</cp:coreProperties>
</file>