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02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6DB0863-6F3E-454E-834C-D0A890CDFFD5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B1294A5-36E7-4997-BBD1-08088E441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DB0863-6F3E-454E-834C-D0A890CDFFD5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1294A5-36E7-4997-BBD1-08088E441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DB0863-6F3E-454E-834C-D0A890CDFFD5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1294A5-36E7-4997-BBD1-08088E441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DB0863-6F3E-454E-834C-D0A890CDFFD5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1294A5-36E7-4997-BBD1-08088E441C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DB0863-6F3E-454E-834C-D0A890CDFFD5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1294A5-36E7-4997-BBD1-08088E441C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DB0863-6F3E-454E-834C-D0A890CDFFD5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1294A5-36E7-4997-BBD1-08088E441C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DB0863-6F3E-454E-834C-D0A890CDFFD5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1294A5-36E7-4997-BBD1-08088E441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DB0863-6F3E-454E-834C-D0A890CDFFD5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1294A5-36E7-4997-BBD1-08088E441C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DB0863-6F3E-454E-834C-D0A890CDFFD5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1294A5-36E7-4997-BBD1-08088E441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6DB0863-6F3E-454E-834C-D0A890CDFFD5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1294A5-36E7-4997-BBD1-08088E441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6DB0863-6F3E-454E-834C-D0A890CDFFD5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B1294A5-36E7-4997-BBD1-08088E441C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6DB0863-6F3E-454E-834C-D0A890CDFFD5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B1294A5-36E7-4997-BBD1-08088E441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http://www.otelyam.net/files/Image/novosibirsk-metro.gi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g0.liveinternet.ru/images/attach/c/0/45/546/45546388_1191714042_o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photo.sinor.ru/larges/001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mg1.liveinternet.ru/images/foto/b/3/809/2412809/f_14774852.jp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hyperlink" Target="http://images.yandex.ru/yandsearch?p=2&amp;ed=1&amp;text=%D0%B8%D1%81%D1%82%D0%BE%D1%80%D0%B8%D1%8F%20%D0%BD%D0%BE%D0%B2%D0%BE%D1%81%D0%B8%D0%B1%D0%B8%D1%80%D1%81%D0%BA%D0%B0&amp;spsite=fake-008-3411971.ru&amp;img_url=blog.shevi.name/wp-content/uploads/2008/11/nsk/15.jpg&amp;rpt=simag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novosibirsk.ucoz.org/_ph/10/2/81660095.jpg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images.yandex.ru/yandsearch?p=4&amp;ed=1&amp;text=%D0%B8%D1%81%D1%82%D0%BE%D1%80%D0%B8%D1%8F%20%D0%BD%D0%BE%D0%B2%D0%BE%D1%81%D0%B8%D0%B1%D0%B8%D1%80%D1%81%D0%BA%D0%B0&amp;spsite=fake-008-5693318.ru&amp;img_url=novosibirsk.ucoz.org/_ph/10/2/514414439.jpg&amp;rpt=simag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g-fotki.yandex.ru/get/14/siron-bunet.a/0_a101_7e1b2694_XL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743852" cy="350046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2924944"/>
            <a:ext cx="5513836" cy="2952328"/>
          </a:xfrm>
          <a:ln>
            <a:solidFill>
              <a:schemeClr val="accent1"/>
            </a:solidFill>
          </a:ln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400" b="1" cap="all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Вчера, сегодня, завтра…</a:t>
            </a:r>
            <a:endParaRPr lang="ru-RU" sz="44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32656"/>
            <a:ext cx="885828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Новосибирск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Содержимое 3" descr="герб Новосибирск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2723764" cy="30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oto-novosibirsk.narod.ru/gallery/220106/Im_IMG_304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1100" y="1323975"/>
            <a:ext cx="415290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foto-novosibirsk.narod.ru/gallery/160106/Im_IMG_286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5940425" cy="445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photo.sinor.ru/larges/06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57166"/>
            <a:ext cx="47625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foto-novosibirsk.narod.ru/gallery/220106/Im_IMG_30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071678"/>
            <a:ext cx="5940425" cy="445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oto-novosibirsk.narod.ru/gallery/290106_1/I_IMG_308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5940425" cy="445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foto-novosibirsk.narod.ru/gallery/290106_1/I_IMG_308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323975"/>
            <a:ext cx="415290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НОВОСИБИРСКИЙ МЕТРОПОЛИТЕН</a:t>
            </a:r>
            <a:endParaRPr lang="ru-RU" dirty="0"/>
          </a:p>
        </p:txBody>
      </p:sp>
      <p:pic>
        <p:nvPicPr>
          <p:cNvPr id="4" name="i-main-pic" descr="Картинка 6 из 564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571612"/>
            <a:ext cx="7143800" cy="454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-main-pic" descr="Картинка 7 из 564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57166"/>
            <a:ext cx="50768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kot.spb.ru/photos/travels/novosib/06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14346" y="2143116"/>
            <a:ext cx="5940425" cy="445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lnd.ru/NSK/nskp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322005"/>
            <a:ext cx="5940425" cy="421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lnd.ru/NSK/nskp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285860"/>
            <a:ext cx="5940425" cy="4130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s/001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714356"/>
            <a:ext cx="614366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oto-novosibirsk.narod.ru/gallery/181205/I_IMG_213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14290"/>
            <a:ext cx="5293822" cy="400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foto-novosibirsk.narod.ru/gallery/181205/I_IMG_214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852936"/>
            <a:ext cx="5378041" cy="3815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photo.sinor.ru/larges/07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20688"/>
            <a:ext cx="742955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766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3200" dirty="0" smtClean="0">
                <a:latin typeface="Calibri" pitchFamily="34" charset="0"/>
              </a:rPr>
              <a:t>Регион:                      Новосибирская область</a:t>
            </a:r>
          </a:p>
          <a:p>
            <a:pPr>
              <a:buNone/>
            </a:pPr>
            <a:r>
              <a:rPr lang="ru-RU" sz="3200" dirty="0" smtClean="0">
                <a:latin typeface="Calibri" pitchFamily="34" charset="0"/>
              </a:rPr>
              <a:t>  Основан:                                           1893 г.</a:t>
            </a:r>
          </a:p>
          <a:p>
            <a:pPr>
              <a:buNone/>
            </a:pPr>
            <a:r>
              <a:rPr lang="ru-RU" sz="3200" dirty="0" smtClean="0">
                <a:latin typeface="Calibri" pitchFamily="34" charset="0"/>
              </a:rPr>
              <a:t>  Город                                              с 1903 г.</a:t>
            </a:r>
          </a:p>
          <a:p>
            <a:pPr>
              <a:buNone/>
            </a:pPr>
            <a:r>
              <a:rPr lang="ru-RU" sz="3200" dirty="0" smtClean="0">
                <a:latin typeface="Calibri" pitchFamily="34" charset="0"/>
              </a:rPr>
              <a:t>  Геогр. широта:                            55° 01' с. </a:t>
            </a:r>
            <a:r>
              <a:rPr lang="ru-RU" sz="3200" dirty="0" err="1" smtClean="0">
                <a:latin typeface="Calibri" pitchFamily="34" charset="0"/>
              </a:rPr>
              <a:t>ш</a:t>
            </a:r>
            <a:r>
              <a:rPr lang="ru-RU" sz="3200" dirty="0" smtClean="0">
                <a:latin typeface="Calibri" pitchFamily="34" charset="0"/>
              </a:rPr>
              <a:t>.</a:t>
            </a:r>
          </a:p>
          <a:p>
            <a:pPr>
              <a:buNone/>
            </a:pPr>
            <a:r>
              <a:rPr lang="ru-RU" sz="3200" dirty="0" smtClean="0">
                <a:latin typeface="Calibri" pitchFamily="34" charset="0"/>
              </a:rPr>
              <a:t>  Геогр. долгота:                           82° 56' в. д. </a:t>
            </a:r>
          </a:p>
          <a:p>
            <a:pPr>
              <a:buNone/>
            </a:pPr>
            <a:r>
              <a:rPr lang="ru-RU" sz="3200" dirty="0" smtClean="0">
                <a:latin typeface="Calibri" pitchFamily="34" charset="0"/>
              </a:rPr>
              <a:t>  Население, тыс. чел.:                  1 425 600</a:t>
            </a:r>
          </a:p>
          <a:p>
            <a:pPr>
              <a:buNone/>
            </a:pPr>
            <a:r>
              <a:rPr lang="ru-RU" sz="3200" dirty="0" smtClean="0">
                <a:latin typeface="Calibri" pitchFamily="34" charset="0"/>
              </a:rPr>
              <a:t>  Телефонный код:                                 383 </a:t>
            </a:r>
          </a:p>
          <a:p>
            <a:pPr>
              <a:buNone/>
            </a:pPr>
            <a:r>
              <a:rPr lang="ru-RU" sz="3200" dirty="0" smtClean="0">
                <a:latin typeface="Calibri" pitchFamily="34" charset="0"/>
              </a:rPr>
              <a:t>  Время (от </a:t>
            </a:r>
            <a:r>
              <a:rPr lang="ru-RU" sz="3200" dirty="0" err="1" smtClean="0">
                <a:latin typeface="Calibri" pitchFamily="34" charset="0"/>
              </a:rPr>
              <a:t>моск</a:t>
            </a:r>
            <a:r>
              <a:rPr lang="ru-RU" sz="3200" dirty="0" smtClean="0">
                <a:latin typeface="Calibri" pitchFamily="34" charset="0"/>
              </a:rPr>
              <a:t>.):                               +3 час. </a:t>
            </a:r>
          </a:p>
          <a:p>
            <a:endParaRPr lang="ru-RU" sz="3200" dirty="0">
              <a:latin typeface="Calibri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Справочная информация</a:t>
            </a:r>
            <a:endParaRPr lang="ru-RU" sz="4800" dirty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oto-novosibirsk.narod.ru/gallery/290106_1/I_IMG_31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940425" cy="445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-main-pic" descr="Картинка 14 из 121992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2714620"/>
            <a:ext cx="50768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oto-novosibirsk.narod.ru/gallery/181205/I_IMG_21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2000240"/>
            <a:ext cx="5940425" cy="445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photo.sinor.ru/larges/0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357166"/>
            <a:ext cx="459105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photo.sinor.ru/larges/02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71744"/>
            <a:ext cx="474345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photo.sinor.ru/larges/0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44386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photo.sinor.ru/larges/1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0" y="1538287"/>
            <a:ext cx="476250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photo.sinor.ru/larges/13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2857496"/>
            <a:ext cx="464347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lnd.ru/NSK/NSK2_LN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642918"/>
            <a:ext cx="764386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lnd.ru/NSK/NSK3_LN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714356"/>
            <a:ext cx="728667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photo.sinor.ru/larges/18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47625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photo.sinor.ru/larges/17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2050" y="642918"/>
            <a:ext cx="417195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photo.sinor.ru/larges/18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3000348"/>
            <a:ext cx="528641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4806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Calibri" pitchFamily="34" charset="0"/>
              </a:rPr>
              <a:t>1893 г.               </a:t>
            </a:r>
            <a:r>
              <a:rPr lang="ru-RU" sz="2000" dirty="0" smtClean="0">
                <a:latin typeface="Calibri" pitchFamily="34" charset="0"/>
              </a:rPr>
              <a:t>«</a:t>
            </a:r>
            <a:r>
              <a:rPr lang="ru-RU" sz="2000" dirty="0" err="1" smtClean="0">
                <a:latin typeface="Calibri" pitchFamily="34" charset="0"/>
              </a:rPr>
              <a:t>Кривощековский</a:t>
            </a:r>
            <a:r>
              <a:rPr lang="ru-RU" sz="2000" dirty="0" smtClean="0">
                <a:latin typeface="Calibri" pitchFamily="34" charset="0"/>
              </a:rPr>
              <a:t> выселок» или Новая деревня </a:t>
            </a:r>
          </a:p>
          <a:p>
            <a:pPr>
              <a:lnSpc>
                <a:spcPct val="120000"/>
              </a:lnSpc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Calibri" pitchFamily="34" charset="0"/>
              </a:rPr>
              <a:t>Лето 1893 г</a:t>
            </a:r>
            <a:r>
              <a:rPr lang="ru-RU" sz="2000" dirty="0" smtClean="0">
                <a:latin typeface="Calibri" pitchFamily="34" charset="0"/>
              </a:rPr>
              <a:t>.        Образование вокзального поселка у станции Обь </a:t>
            </a:r>
          </a:p>
          <a:p>
            <a:pPr>
              <a:lnSpc>
                <a:spcPct val="120000"/>
              </a:lnSpc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Calibri" pitchFamily="34" charset="0"/>
              </a:rPr>
              <a:t>Май—июнь 1894 г.   </a:t>
            </a:r>
            <a:r>
              <a:rPr lang="ru-RU" sz="2000" dirty="0" smtClean="0">
                <a:latin typeface="Calibri" pitchFamily="34" charset="0"/>
              </a:rPr>
              <a:t>Возникновение Нового поселка у реки Каменки </a:t>
            </a:r>
          </a:p>
          <a:p>
            <a:pPr>
              <a:lnSpc>
                <a:spcPct val="120000"/>
              </a:lnSpc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Calibri" pitchFamily="34" charset="0"/>
              </a:rPr>
              <a:t>Лето 1894 г</a:t>
            </a:r>
            <a:r>
              <a:rPr lang="ru-RU" sz="2000" dirty="0" smtClean="0">
                <a:latin typeface="Calibri" pitchFamily="34" charset="0"/>
              </a:rPr>
              <a:t>.         Объединенный поселок (в печати 18 ноября 1894 г.   назван Обским) </a:t>
            </a:r>
          </a:p>
          <a:p>
            <a:pPr>
              <a:lnSpc>
                <a:spcPct val="120000"/>
              </a:lnSpc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Calibri" pitchFamily="34" charset="0"/>
              </a:rPr>
              <a:t>Ноябрь 1894 г.     </a:t>
            </a:r>
            <a:r>
              <a:rPr lang="ru-RU" sz="2000" dirty="0" smtClean="0">
                <a:latin typeface="Calibri" pitchFamily="34" charset="0"/>
              </a:rPr>
              <a:t>Поселок назван Александровским </a:t>
            </a:r>
          </a:p>
          <a:p>
            <a:pPr>
              <a:lnSpc>
                <a:spcPct val="120000"/>
              </a:lnSpc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Calibri" pitchFamily="34" charset="0"/>
              </a:rPr>
              <a:t>17 февраля 1898 г.    </a:t>
            </a:r>
            <a:r>
              <a:rPr lang="ru-RU" sz="2000" dirty="0" smtClean="0">
                <a:latin typeface="Calibri" pitchFamily="34" charset="0"/>
              </a:rPr>
              <a:t>Поселок переименован в Новониколаевский (впервые это название упоминается 3 декабря 1895 г.) </a:t>
            </a:r>
          </a:p>
          <a:p>
            <a:pPr>
              <a:lnSpc>
                <a:spcPct val="120000"/>
              </a:lnSpc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Calibri" pitchFamily="34" charset="0"/>
              </a:rPr>
              <a:t>28 декабря 1903 г.        </a:t>
            </a:r>
            <a:r>
              <a:rPr lang="ru-RU" sz="2000" dirty="0" smtClean="0">
                <a:latin typeface="Calibri" pitchFamily="34" charset="0"/>
              </a:rPr>
              <a:t>Поселок возведен в степень </a:t>
            </a:r>
            <a:r>
              <a:rPr lang="ru-RU" sz="2000" dirty="0" err="1" smtClean="0">
                <a:latin typeface="Calibri" pitchFamily="34" charset="0"/>
              </a:rPr>
              <a:t>безуездного</a:t>
            </a:r>
            <a:r>
              <a:rPr lang="ru-RU" sz="2000" dirty="0" smtClean="0">
                <a:latin typeface="Calibri" pitchFamily="34" charset="0"/>
              </a:rPr>
              <a:t> города </a:t>
            </a:r>
          </a:p>
          <a:p>
            <a:pPr>
              <a:lnSpc>
                <a:spcPct val="120000"/>
              </a:lnSpc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Calibri" pitchFamily="34" charset="0"/>
              </a:rPr>
              <a:t>11 декабря 1908 г.     </a:t>
            </a:r>
            <a:r>
              <a:rPr lang="ru-RU" sz="2000" dirty="0" smtClean="0">
                <a:latin typeface="Calibri" pitchFamily="34" charset="0"/>
              </a:rPr>
              <a:t>Город получил права городового положения в полном объеме</a:t>
            </a:r>
          </a:p>
          <a:p>
            <a:pPr>
              <a:lnSpc>
                <a:spcPct val="120000"/>
              </a:lnSpc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Calibri" pitchFamily="34" charset="0"/>
              </a:rPr>
              <a:t>17 апреля 1917 г. — 15 августа 1925 г. </a:t>
            </a:r>
            <a:r>
              <a:rPr lang="ru-RU" sz="2000" dirty="0" smtClean="0">
                <a:latin typeface="Calibri" pitchFamily="34" charset="0"/>
              </a:rPr>
              <a:t>  Центр Новониколаевского уезда 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даты становления и развития города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0" y="500042"/>
            <a:ext cx="8858280" cy="5929354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ru-RU" sz="5500" b="1" dirty="0" smtClean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14 декабря 1919 г. — 9 января 1920 г.        </a:t>
            </a:r>
            <a:r>
              <a:rPr lang="ru-RU" sz="5500" b="1" dirty="0" smtClean="0">
                <a:latin typeface="Calibri" pitchFamily="34" charset="0"/>
                <a:cs typeface="Arial" pitchFamily="34" charset="0"/>
              </a:rPr>
              <a:t>Центр Новониколаевского Ревкома </a:t>
            </a:r>
          </a:p>
          <a:p>
            <a:pPr>
              <a:lnSpc>
                <a:spcPct val="170000"/>
              </a:lnSpc>
              <a:buNone/>
            </a:pPr>
            <a:r>
              <a:rPr lang="ru-RU" sz="5500" b="1" dirty="0" smtClean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23 декабря 1919 г. — 14 марта 1920 г.</a:t>
            </a:r>
            <a:r>
              <a:rPr lang="ru-RU" sz="5500" b="1" dirty="0" smtClean="0">
                <a:latin typeface="Calibri" pitchFamily="34" charset="0"/>
                <a:cs typeface="Arial" pitchFamily="34" charset="0"/>
              </a:rPr>
              <a:t>                      Центр Томской губернии </a:t>
            </a:r>
          </a:p>
          <a:p>
            <a:pPr>
              <a:lnSpc>
                <a:spcPct val="170000"/>
              </a:lnSpc>
              <a:buNone/>
            </a:pPr>
            <a:r>
              <a:rPr lang="ru-RU" sz="5500" b="1" dirty="0" smtClean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26 декабря 1919 г. — 27 апреля 1920 г. </a:t>
            </a:r>
            <a:r>
              <a:rPr lang="ru-RU" sz="5500" b="1" dirty="0" smtClean="0">
                <a:latin typeface="Calibri" pitchFamily="34" charset="0"/>
                <a:cs typeface="Arial" pitchFamily="34" charset="0"/>
              </a:rPr>
              <a:t>                                Центр </a:t>
            </a:r>
            <a:r>
              <a:rPr lang="ru-RU" sz="5500" b="1" dirty="0" err="1" smtClean="0">
                <a:latin typeface="Calibri" pitchFamily="34" charset="0"/>
                <a:cs typeface="Arial" pitchFamily="34" charset="0"/>
              </a:rPr>
              <a:t>Губревкома</a:t>
            </a:r>
            <a:r>
              <a:rPr lang="ru-RU" sz="5500" b="1" dirty="0" smtClean="0">
                <a:latin typeface="Calibri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70000"/>
              </a:lnSpc>
              <a:buNone/>
            </a:pPr>
            <a:r>
              <a:rPr lang="ru-RU" sz="5500" b="1" dirty="0" smtClean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13 июня 1921 г. — 25 мая 1925 г.</a:t>
            </a:r>
            <a:r>
              <a:rPr lang="ru-RU" sz="5500" b="1" dirty="0" smtClean="0">
                <a:latin typeface="Calibri" pitchFamily="34" charset="0"/>
                <a:cs typeface="Arial" pitchFamily="34" charset="0"/>
              </a:rPr>
              <a:t>                 Центр Новониколаевской губернии </a:t>
            </a:r>
          </a:p>
          <a:p>
            <a:pPr>
              <a:lnSpc>
                <a:spcPct val="170000"/>
              </a:lnSpc>
              <a:buNone/>
            </a:pPr>
            <a:r>
              <a:rPr lang="ru-RU" sz="5500" b="1" dirty="0" smtClean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23 июня 1921 г. — 9 декабря 1925 г.                                  </a:t>
            </a:r>
            <a:r>
              <a:rPr lang="ru-RU" sz="5500" b="1" dirty="0" smtClean="0">
                <a:latin typeface="Calibri" pitchFamily="34" charset="0"/>
                <a:cs typeface="Arial" pitchFamily="34" charset="0"/>
              </a:rPr>
              <a:t>Центр </a:t>
            </a:r>
            <a:r>
              <a:rPr lang="ru-RU" sz="5500" b="1" dirty="0" err="1" smtClean="0">
                <a:latin typeface="Calibri" pitchFamily="34" charset="0"/>
                <a:cs typeface="Arial" pitchFamily="34" charset="0"/>
              </a:rPr>
              <a:t>Сибревкома</a:t>
            </a:r>
            <a:r>
              <a:rPr lang="ru-RU" sz="5500" b="1" dirty="0" smtClean="0">
                <a:latin typeface="Calibri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70000"/>
              </a:lnSpc>
              <a:buNone/>
            </a:pPr>
            <a:r>
              <a:rPr lang="ru-RU" sz="5500" b="1" dirty="0" smtClean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25 мая 1925 г. — 30 июля 1930 г.   </a:t>
            </a:r>
            <a:r>
              <a:rPr lang="ru-RU" sz="5500" b="1" dirty="0" smtClean="0">
                <a:latin typeface="Calibri" pitchFamily="34" charset="0"/>
                <a:cs typeface="Arial" pitchFamily="34" charset="0"/>
              </a:rPr>
              <a:t>Центр Сибирского края </a:t>
            </a:r>
          </a:p>
          <a:p>
            <a:pPr>
              <a:lnSpc>
                <a:spcPct val="170000"/>
              </a:lnSpc>
              <a:buNone/>
            </a:pPr>
            <a:r>
              <a:rPr lang="ru-RU" sz="5500" b="1" dirty="0" smtClean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8 декабря 1925 г.                            </a:t>
            </a:r>
            <a:r>
              <a:rPr lang="ru-RU" sz="5500" b="1" dirty="0" smtClean="0">
                <a:latin typeface="Calibri" pitchFamily="34" charset="0"/>
                <a:cs typeface="Arial" pitchFamily="34" charset="0"/>
              </a:rPr>
              <a:t>Город переименован в Новосибирск (12 февраля 1926 г. это решение утвердил ЦИК СССР) </a:t>
            </a:r>
          </a:p>
          <a:p>
            <a:pPr>
              <a:lnSpc>
                <a:spcPct val="170000"/>
              </a:lnSpc>
              <a:buNone/>
            </a:pPr>
            <a:r>
              <a:rPr lang="ru-RU" sz="5500" b="1" dirty="0" smtClean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25 мая 1925 г. — 12 февраля 1926 г.           </a:t>
            </a:r>
            <a:r>
              <a:rPr lang="ru-RU" sz="5500" b="1" dirty="0" smtClean="0">
                <a:latin typeface="Calibri" pitchFamily="34" charset="0"/>
                <a:cs typeface="Arial" pitchFamily="34" charset="0"/>
              </a:rPr>
              <a:t>Центр Новониколаевского округа </a:t>
            </a:r>
          </a:p>
          <a:p>
            <a:pPr>
              <a:lnSpc>
                <a:spcPct val="170000"/>
              </a:lnSpc>
              <a:buNone/>
            </a:pPr>
            <a:r>
              <a:rPr lang="ru-RU" sz="5500" b="1" dirty="0" smtClean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12 февраля 1926 г. — 23 июля 1930 г.           </a:t>
            </a:r>
            <a:r>
              <a:rPr lang="ru-RU" sz="5500" b="1" dirty="0" smtClean="0">
                <a:latin typeface="Calibri" pitchFamily="34" charset="0"/>
                <a:cs typeface="Arial" pitchFamily="34" charset="0"/>
              </a:rPr>
              <a:t>Центр Новосибирского округа </a:t>
            </a:r>
          </a:p>
          <a:p>
            <a:pPr>
              <a:lnSpc>
                <a:spcPct val="170000"/>
              </a:lnSpc>
              <a:buNone/>
            </a:pPr>
            <a:r>
              <a:rPr lang="ru-RU" sz="5500" b="1" dirty="0" smtClean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30 июля 1930 г. — 28 сентября 1937 г.      </a:t>
            </a:r>
            <a:r>
              <a:rPr lang="ru-RU" sz="5500" b="1" dirty="0" smtClean="0">
                <a:latin typeface="Calibri" pitchFamily="34" charset="0"/>
                <a:cs typeface="Arial" pitchFamily="34" charset="0"/>
              </a:rPr>
              <a:t>Центр </a:t>
            </a:r>
            <a:r>
              <a:rPr lang="ru-RU" sz="5500" b="1" dirty="0" err="1" smtClean="0">
                <a:latin typeface="Calibri" pitchFamily="34" charset="0"/>
                <a:cs typeface="Arial" pitchFamily="34" charset="0"/>
              </a:rPr>
              <a:t>Западно</a:t>
            </a:r>
            <a:r>
              <a:rPr lang="ru-RU" sz="5500" b="1" dirty="0" smtClean="0">
                <a:latin typeface="Calibri" pitchFamily="34" charset="0"/>
                <a:cs typeface="Arial" pitchFamily="34" charset="0"/>
              </a:rPr>
              <a:t>- Сибирского края </a:t>
            </a:r>
          </a:p>
          <a:p>
            <a:pPr>
              <a:lnSpc>
                <a:spcPct val="170000"/>
              </a:lnSpc>
              <a:buNone/>
            </a:pPr>
            <a:r>
              <a:rPr lang="ru-RU" sz="5500" b="1" dirty="0" smtClean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28 сентября 1937 г.</a:t>
            </a:r>
            <a:r>
              <a:rPr lang="ru-RU" sz="5500" b="1" dirty="0" smtClean="0">
                <a:latin typeface="Calibri" pitchFamily="34" charset="0"/>
                <a:cs typeface="Arial" pitchFamily="34" charset="0"/>
              </a:rPr>
              <a:t>               Центр Новосибирской области </a:t>
            </a:r>
          </a:p>
          <a:p>
            <a:pPr>
              <a:lnSpc>
                <a:spcPct val="170000"/>
              </a:lnSpc>
            </a:pPr>
            <a:endParaRPr lang="ru-RU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1071546"/>
          <a:ext cx="8358246" cy="4357720"/>
        </p:xfrm>
        <a:graphic>
          <a:graphicData uri="http://schemas.openxmlformats.org/drawingml/2006/table">
            <a:tbl>
              <a:tblPr/>
              <a:tblGrid>
                <a:gridCol w="4162123"/>
                <a:gridCol w="4196123"/>
              </a:tblGrid>
              <a:tr h="8715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Arial"/>
                        </a:rPr>
                        <a:t>22 ноября 1937 г. — 3 ноября 1943 г. </a:t>
                      </a:r>
                      <a:endParaRPr lang="ru-RU" sz="1800" b="1" dirty="0">
                        <a:solidFill>
                          <a:srgbClr val="0070C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Arial"/>
                        </a:rPr>
                        <a:t>Город отнесен к режимной местности </a:t>
                      </a:r>
                      <a:endParaRPr lang="ru-RU" sz="18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15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Arial"/>
                        </a:rPr>
                        <a:t>3 ноября 1943 г. — май 1945 г. </a:t>
                      </a:r>
                      <a:endParaRPr lang="ru-RU" sz="1800" b="1" dirty="0">
                        <a:solidFill>
                          <a:srgbClr val="0070C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Arial"/>
                        </a:rPr>
                        <a:t>Город отнесен к режимной местности первой категории </a:t>
                      </a:r>
                      <a:endParaRPr lang="ru-RU" sz="1800" b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15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Arial"/>
                        </a:rPr>
                        <a:t>21 августа 1943 г. — 3 июня 1958 г. </a:t>
                      </a:r>
                      <a:endParaRPr lang="ru-RU" sz="1800" b="1" dirty="0">
                        <a:solidFill>
                          <a:srgbClr val="0070C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Arial"/>
                        </a:rPr>
                        <a:t>Город отнесен к республиканскому подчинению </a:t>
                      </a:r>
                      <a:endParaRPr lang="ru-RU" sz="18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15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Arial"/>
                        </a:rPr>
                        <a:t>3 июня 1958 г.</a:t>
                      </a:r>
                      <a:endParaRPr lang="ru-RU" sz="1800" b="1" dirty="0">
                        <a:solidFill>
                          <a:srgbClr val="0070C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Arial"/>
                        </a:rPr>
                        <a:t>Город переведен в областное подчинение </a:t>
                      </a:r>
                      <a:endParaRPr lang="ru-RU" sz="18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15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Arial"/>
                        </a:rPr>
                        <a:t>13 мая 2000 г.</a:t>
                      </a:r>
                      <a:endParaRPr lang="ru-RU" sz="1800" b="1" dirty="0">
                        <a:solidFill>
                          <a:srgbClr val="0070C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Arial"/>
                        </a:rPr>
                        <a:t>Центр Сибирского Федерального округа </a:t>
                      </a:r>
                      <a:endParaRPr lang="ru-RU" sz="1800" b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4-tub.yandex.net/i?id=53105952&amp;tov=4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714356"/>
            <a:ext cx="350046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m0-tub.yandex.net/i?id=52658068&amp;tov=0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785794"/>
            <a:ext cx="364333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-main-pic" descr="Картинка 9 из 5029">
            <a:hlinkClick r:id="rId6" tgtFrame="_blank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08" y="3071810"/>
            <a:ext cx="50768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30 из 5029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714356"/>
            <a:ext cx="750099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photo.sinor.ru/larges/057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357166"/>
            <a:ext cx="47625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photo.sinor.ru/larges/059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71934" y="2786058"/>
            <a:ext cx="47625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photo.sinor.ru/larges/06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928670"/>
            <a:ext cx="435292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photo.sinor.ru/larges/06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143248"/>
            <a:ext cx="47625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152</TotalTime>
  <Words>418</Words>
  <Application>Microsoft Office PowerPoint</Application>
  <PresentationFormat>Экран (4:3)</PresentationFormat>
  <Paragraphs>43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Открытая</vt:lpstr>
      <vt:lpstr>Слайд 1</vt:lpstr>
      <vt:lpstr>Справочная информация</vt:lpstr>
      <vt:lpstr>Основные даты становления и развития города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НОВОСИБИРСКИЙ МЕТРОПОЛИТЕН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NPK</cp:lastModifiedBy>
  <cp:revision>27</cp:revision>
  <dcterms:created xsi:type="dcterms:W3CDTF">2009-08-29T09:16:14Z</dcterms:created>
  <dcterms:modified xsi:type="dcterms:W3CDTF">2015-09-14T04:03:12Z</dcterms:modified>
</cp:coreProperties>
</file>