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8" r:id="rId6"/>
    <p:sldId id="260" r:id="rId7"/>
    <p:sldId id="276" r:id="rId8"/>
    <p:sldId id="261" r:id="rId9"/>
    <p:sldId id="277" r:id="rId10"/>
    <p:sldId id="262" r:id="rId11"/>
    <p:sldId id="263" r:id="rId12"/>
    <p:sldId id="269" r:id="rId13"/>
    <p:sldId id="264" r:id="rId14"/>
    <p:sldId id="265" r:id="rId15"/>
    <p:sldId id="271" r:id="rId16"/>
    <p:sldId id="272" r:id="rId17"/>
    <p:sldId id="273" r:id="rId18"/>
    <p:sldId id="275" r:id="rId19"/>
    <p:sldId id="266" r:id="rId20"/>
    <p:sldId id="267" r:id="rId21"/>
    <p:sldId id="268" r:id="rId22"/>
    <p:sldId id="270" r:id="rId23"/>
    <p:sldId id="274" r:id="rId24"/>
    <p:sldId id="279"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3B613FC-8EC8-4AFF-94B4-7DAA42AC1DCF}" type="datetimeFigureOut">
              <a:rPr lang="ru-RU" smtClean="0"/>
              <a:pPr/>
              <a:t>23.10.2010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6CC616-C3FE-46EE-8077-91E8FADA62A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B613FC-8EC8-4AFF-94B4-7DAA42AC1DCF}" type="datetimeFigureOut">
              <a:rPr lang="ru-RU" smtClean="0"/>
              <a:pPr/>
              <a:t>23.10.2010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6CC616-C3FE-46EE-8077-91E8FADA62A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B613FC-8EC8-4AFF-94B4-7DAA42AC1DCF}" type="datetimeFigureOut">
              <a:rPr lang="ru-RU" smtClean="0"/>
              <a:pPr/>
              <a:t>23.10.2010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6CC616-C3FE-46EE-8077-91E8FADA62A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B613FC-8EC8-4AFF-94B4-7DAA42AC1DCF}" type="datetimeFigureOut">
              <a:rPr lang="ru-RU" smtClean="0"/>
              <a:pPr/>
              <a:t>23.10.2010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6CC616-C3FE-46EE-8077-91E8FADA62A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3B613FC-8EC8-4AFF-94B4-7DAA42AC1DCF}" type="datetimeFigureOut">
              <a:rPr lang="ru-RU" smtClean="0"/>
              <a:pPr/>
              <a:t>23.10.2010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6CC616-C3FE-46EE-8077-91E8FADA62A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3B613FC-8EC8-4AFF-94B4-7DAA42AC1DCF}" type="datetimeFigureOut">
              <a:rPr lang="ru-RU" smtClean="0"/>
              <a:pPr/>
              <a:t>23.10.2010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46CC616-C3FE-46EE-8077-91E8FADA62A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3B613FC-8EC8-4AFF-94B4-7DAA42AC1DCF}" type="datetimeFigureOut">
              <a:rPr lang="ru-RU" smtClean="0"/>
              <a:pPr/>
              <a:t>23.10.2010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46CC616-C3FE-46EE-8077-91E8FADA62A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3B613FC-8EC8-4AFF-94B4-7DAA42AC1DCF}" type="datetimeFigureOut">
              <a:rPr lang="ru-RU" smtClean="0"/>
              <a:pPr/>
              <a:t>23.10.2010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46CC616-C3FE-46EE-8077-91E8FADA62A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3B613FC-8EC8-4AFF-94B4-7DAA42AC1DCF}" type="datetimeFigureOut">
              <a:rPr lang="ru-RU" smtClean="0"/>
              <a:pPr/>
              <a:t>23.10.2010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46CC616-C3FE-46EE-8077-91E8FADA62A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3B613FC-8EC8-4AFF-94B4-7DAA42AC1DCF}" type="datetimeFigureOut">
              <a:rPr lang="ru-RU" smtClean="0"/>
              <a:pPr/>
              <a:t>23.10.2010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46CC616-C3FE-46EE-8077-91E8FADA62A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3B613FC-8EC8-4AFF-94B4-7DAA42AC1DCF}" type="datetimeFigureOut">
              <a:rPr lang="ru-RU" smtClean="0"/>
              <a:pPr/>
              <a:t>23.10.2010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46CC616-C3FE-46EE-8077-91E8FADA62A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B613FC-8EC8-4AFF-94B4-7DAA42AC1DCF}" type="datetimeFigureOut">
              <a:rPr lang="ru-RU" smtClean="0"/>
              <a:pPr/>
              <a:t>23.10.2010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6CC616-C3FE-46EE-8077-91E8FADA62A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melody.su/fotos/picture2823.jpg" TargetMode="External"/><Relationship Id="rId2" Type="http://schemas.openxmlformats.org/officeDocument/2006/relationships/slideLayout" Target="../slideLayouts/slideLayout2.xml"/><Relationship Id="rId1" Type="http://schemas.openxmlformats.org/officeDocument/2006/relationships/audio" Target="file:///C:\Documents%20and%20Settings\&#1083;&#1102;&#1076;&#1084;&#1080;&#1083;&#1072;\&#1056;&#1072;&#1073;&#1086;&#1095;&#1080;&#1081;%20&#1089;&#1090;&#1086;&#1083;\&#1082;&#1083;%20&#1095;&#1072;&#1089;\sneg02.mp3" TargetMode="External"/><Relationship Id="rId5" Type="http://schemas.openxmlformats.org/officeDocument/2006/relationships/image" Target="../media/image8.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nearyou.ru/vvasnetsov/tberend.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images.yandex.ru/yandsearch?ed=1&amp;rpt=simage&amp;text=%D1%80%D0%B8%D0%BC%D1%81%D0%BA%D0%B8%D0%B9-%D0%BA%D0%BE%D1%80%D1%81%D0%B0%D0%BA%D0%BE%D0%B2%20%D1%81%D0%BD%D0%B5%D0%B3%D1%83%D1%80%D0%BE%D1%87%D0%BA%D0%B0&amp;img_url=img-fotki.yandex.ru/get/3102/camael777.0/0_2009_3e0c0075_XL&amp;spsite=fake-050-7374193.ru&amp;p=3"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images.yandex.ru/yandsearch?ed=1&amp;rpt=simage&amp;text=%D1%80%D0%B8%D0%BC%D1%81%D0%BA%D0%B8%D0%B9-%D0%BA%D0%BE%D1%80%D1%81%D0%B0%D0%BA%D0%BE%D0%B2%20%D1%81%D0%BD%D0%B5%D0%B3%D1%83%D1%80%D0%BE%D1%87%D0%BA%D0%B0&amp;img_url=i6.beon.ru/13/48/444813/63/17555663/07.jpeg&amp;spsite=fake-005-11405938.ru&amp;p=1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ekb.kassy.ru/media/296/296.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rb7.ru/files/snegyroshka_01.jpe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img.ngs.ru/relax/upload_files/21124/b7aaec465a0dddae8dfd39ef3dfcf3c1.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theatre.perm.ru/upload/photoarchive/perf_Snegurochka/Snegurochka/img_1282622751.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rb7.ru/files/snegyroshka_02.jpe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bibliotekar.ru/rusVasnecov/5.files/image002.jpg" TargetMode="Externa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http://www.museum.ru/imgB.asp?3302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i.i.ua/photo/images/pic/9/9/3860999_9fa7d5fa.jpg"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centre.smr.ru/images/pics/pic0148/pic0148_1024.jp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nearyou.ru/vvasnetsov/tbobil.jp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ru.wikipedia.org/wiki/%D0%A4%D0%B0%D0%B9%D0%BB:Vasnetsov_Snegurochka.jpg"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snegurochka.1952.av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ru.wikipedia.org/wiki/1886" TargetMode="External"/><Relationship Id="rId2" Type="http://schemas.openxmlformats.org/officeDocument/2006/relationships/hyperlink" Target="http://ru.wikipedia.org/wiki/14_%D0%B8%D1%8E%D0%BD%D1%8F" TargetMode="Externa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hyperlink" Target="http://ru.wikipedia.org/wiki/%D0%A4%D0%B0%D0%B9%D0%BB:Wassilij_Grigorjewitsch_Perow_003.jpg" TargetMode="External"/><Relationship Id="rId4" Type="http://schemas.openxmlformats.org/officeDocument/2006/relationships/hyperlink" Target="http://ru.wikipedia.org/wiki/%D0%9F%D0%B5%D1%82%D0%B5%D1%80%D0%B1%D1%83%D1%80%D0%B3%D1%81%D0%BA%D0%B0%D1%8F_%D0%B0%D0%BA%D0%B0%D0%B4%D0%B5%D0%BC%D0%B8%D1%8F_%D0%BD%D0%B0%D1%83%D0%BA"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ru.wikipedia.org/wiki/%D0%91%D0%BB%D0%BE%D0%BD%D0%B4%D0%B8%D0%BD%D0%BA%D0%B0" TargetMode="External"/><Relationship Id="rId3" Type="http://schemas.openxmlformats.org/officeDocument/2006/relationships/hyperlink" Target="http://ru.wikipedia.org/wiki/1867_%D0%B3%D0%BE%D0%B4" TargetMode="External"/><Relationship Id="rId7" Type="http://schemas.openxmlformats.org/officeDocument/2006/relationships/hyperlink" Target="http://ru.wikipedia.org/wiki/%D0%AF%D1%80%D0%B8%D0%BB%D0%BE" TargetMode="External"/><Relationship Id="rId2" Type="http://schemas.openxmlformats.org/officeDocument/2006/relationships/hyperlink" Target="http://ru.wikipedia.org/wiki/%D0%90%D1%84%D0%B0%D0%BD%D0%B0%D1%81%D1%8C%D0%B5%D0%B2,_%D0%90%D0%BB%D0%B5%D0%BA%D1%81%D0%B0%D0%BD%D0%B4%D1%80_%D0%9D%D0%B8%D0%BA%D0%BE%D0%BB%D0%B0%D0%B5%D0%B2%D0%B8%D1%87" TargetMode="External"/><Relationship Id="rId1" Type="http://schemas.openxmlformats.org/officeDocument/2006/relationships/slideLayout" Target="../slideLayouts/slideLayout2.xml"/><Relationship Id="rId6" Type="http://schemas.openxmlformats.org/officeDocument/2006/relationships/hyperlink" Target="http://ru.wikipedia.org/wiki/%D0%A1%D0%BD%D0%B5%D0%B3%D1%83%D1%80%D0%BE%D1%87%D0%BA%D0%B0_(%D0%BF%D1%8C%D0%B5%D1%81%D0%B0)" TargetMode="External"/><Relationship Id="rId5" Type="http://schemas.openxmlformats.org/officeDocument/2006/relationships/hyperlink" Target="http://ru.wikipedia.org/wiki/%D0%9E%D1%81%D1%82%D1%80%D0%BE%D0%B2%D1%81%D0%BA%D0%B8%D0%B9,_%D0%90%D0%BB%D0%B5%D0%BA%D1%81%D0%B0%D0%BD%D0%B4%D1%80_%D0%9D%D0%B8%D0%BA%D0%BE%D0%BB%D0%B0%D0%B5%D0%B2%D0%B8%D1%87" TargetMode="External"/><Relationship Id="rId4" Type="http://schemas.openxmlformats.org/officeDocument/2006/relationships/hyperlink" Target="http://ru.wikipedia.org/wiki/1873_%D0%B3%D0%BE%D0%B4" TargetMode="External"/><Relationship Id="rId9" Type="http://schemas.openxmlformats.org/officeDocument/2006/relationships/hyperlink" Target="http://ru.wikipedia.org/wiki/%D0%A8%D1%83%D0%B1%D0%BA%D0%B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tchaikov.ru/lake.html" TargetMode="External"/><Relationship Id="rId2" Type="http://schemas.openxmlformats.org/officeDocument/2006/relationships/hyperlink" Target="http://www.tchaikov.ru/ostrovsky.html" TargetMode="External"/><Relationship Id="rId1" Type="http://schemas.openxmlformats.org/officeDocument/2006/relationships/slideLayout" Target="../slideLayouts/slideLayout2.xml"/><Relationship Id="rId5" Type="http://schemas.openxmlformats.org/officeDocument/2006/relationships/hyperlink" Target="http://www.tchaikov.ru/nrubinstein.html" TargetMode="External"/><Relationship Id="rId4" Type="http://schemas.openxmlformats.org/officeDocument/2006/relationships/hyperlink" Target="http://www.tchaikov.ru/onegin.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audio" Target="file:///C:\Documents%20and%20Settings\&#1083;&#1102;&#1076;&#1084;&#1080;&#1083;&#1072;\&#1056;&#1072;&#1073;&#1086;&#1095;&#1080;&#1081;%20&#1089;&#1090;&#1086;&#1083;\&#1082;&#1083;%20&#1095;&#1072;&#1089;\01-01_-_introduction.mp3"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muslib.ru/pb/71/715699/korsakov_493443.jpg"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midiclassic.com/portret/1rimskiy.jpg" TargetMode="External"/><Relationship Id="rId2" Type="http://schemas.openxmlformats.org/officeDocument/2006/relationships/slideLayout" Target="../slideLayouts/slideLayout4.xml"/><Relationship Id="rId1" Type="http://schemas.openxmlformats.org/officeDocument/2006/relationships/audio" Target="file:///C:\Documents%20and%20Settings\&#1083;&#1102;&#1076;&#1084;&#1080;&#1083;&#1072;\&#1056;&#1072;&#1073;&#1086;&#1095;&#1080;&#1081;%20&#1089;&#1090;&#1086;&#1083;\&#1082;&#1083;%20&#1095;&#1072;&#1089;\sneg01.mp3" TargetMode="External"/><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Русское искусство</a:t>
            </a:r>
            <a:endParaRPr lang="ru-RU" dirty="0"/>
          </a:p>
        </p:txBody>
      </p:sp>
      <p:sp>
        <p:nvSpPr>
          <p:cNvPr id="3" name="Подзаголовок 2"/>
          <p:cNvSpPr>
            <a:spLocks noGrp="1"/>
          </p:cNvSpPr>
          <p:nvPr>
            <p:ph type="subTitle" idx="1"/>
          </p:nvPr>
        </p:nvSpPr>
        <p:spPr>
          <a:xfrm>
            <a:off x="1371600" y="1700808"/>
            <a:ext cx="6400800" cy="3937992"/>
          </a:xfrm>
        </p:spPr>
        <p:txBody>
          <a:bodyPr/>
          <a:lstStyle/>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i-main-pic" descr="Картинка 43 из 12758">
            <a:hlinkClick r:id="rId3" tgtFrame="_blank"/>
          </p:cNvPr>
          <p:cNvPicPr>
            <a:picLocks noGrp="1"/>
          </p:cNvPicPr>
          <p:nvPr>
            <p:ph idx="1"/>
          </p:nvPr>
        </p:nvPicPr>
        <p:blipFill>
          <a:blip r:embed="rId4" cstate="print"/>
          <a:srcRect/>
          <a:stretch>
            <a:fillRect/>
          </a:stretch>
        </p:blipFill>
        <p:spPr bwMode="auto">
          <a:xfrm>
            <a:off x="2466975" y="1958181"/>
            <a:ext cx="4210050" cy="3810000"/>
          </a:xfrm>
          <a:prstGeom prst="rect">
            <a:avLst/>
          </a:prstGeom>
          <a:noFill/>
          <a:ln w="9525">
            <a:noFill/>
            <a:miter lim="800000"/>
            <a:headEnd/>
            <a:tailEnd/>
          </a:ln>
        </p:spPr>
      </p:pic>
      <p:pic>
        <p:nvPicPr>
          <p:cNvPr id="6" name="sneg02.mp3">
            <a:hlinkClick r:id="" action="ppaction://media"/>
          </p:cNvPr>
          <p:cNvPicPr>
            <a:picLocks noRot="1" noChangeAspect="1"/>
          </p:cNvPicPr>
          <p:nvPr>
            <a:audioFile r:link="rId1"/>
          </p:nvPr>
        </p:nvPicPr>
        <p:blipFill>
          <a:blip r:embed="rId5" cstate="print"/>
          <a:stretch>
            <a:fillRect/>
          </a:stretch>
        </p:blipFill>
        <p:spPr>
          <a:xfrm>
            <a:off x="8532440" y="6237312"/>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nextCondLst>
                <p:cond evt="onClick" delay="0">
                  <p:tgtEl>
                    <p:spTgt spid="6"/>
                  </p:tgtEl>
                </p:cond>
              </p:nextCondLst>
            </p:seq>
            <p:audio>
              <p:cMediaNode numSld="13">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i-main-pic" descr="Картинка 57 из 12758">
            <a:hlinkClick r:id="rId2" tgtFrame="_blank"/>
          </p:cNvPr>
          <p:cNvPicPr>
            <a:picLocks noGrp="1"/>
          </p:cNvPicPr>
          <p:nvPr>
            <p:ph idx="1"/>
          </p:nvPr>
        </p:nvPicPr>
        <p:blipFill>
          <a:blip r:embed="rId3" cstate="print"/>
          <a:srcRect/>
          <a:stretch>
            <a:fillRect/>
          </a:stretch>
        </p:blipFill>
        <p:spPr bwMode="auto">
          <a:xfrm>
            <a:off x="1331640" y="1628800"/>
            <a:ext cx="4383360" cy="30984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Декорации к 1 действию</a:t>
            </a:r>
            <a:endParaRPr lang="ru-RU" dirty="0"/>
          </a:p>
        </p:txBody>
      </p:sp>
      <p:pic>
        <p:nvPicPr>
          <p:cNvPr id="4" name="Содержимое 3" descr="http://im8-tub.yandex.net/i?id=88717312-10">
            <a:hlinkClick r:id="rId2"/>
          </p:cNvPr>
          <p:cNvPicPr>
            <a:picLocks noGrp="1"/>
          </p:cNvPicPr>
          <p:nvPr>
            <p:ph idx="1"/>
          </p:nvPr>
        </p:nvPicPr>
        <p:blipFill>
          <a:blip r:embed="rId3" cstate="print"/>
          <a:srcRect/>
          <a:stretch>
            <a:fillRect/>
          </a:stretch>
        </p:blipFill>
        <p:spPr bwMode="auto">
          <a:xfrm>
            <a:off x="2267744" y="2420888"/>
            <a:ext cx="2882624" cy="1867648"/>
          </a:xfrm>
          <a:prstGeom prst="rect">
            <a:avLst/>
          </a:prstGeom>
          <a:noFill/>
          <a:ln w="9525">
            <a:noFill/>
            <a:miter lim="800000"/>
            <a:headEnd/>
            <a:tailEnd/>
          </a:ln>
        </p:spPr>
      </p:pic>
      <p:pic>
        <p:nvPicPr>
          <p:cNvPr id="5" name="Рисунок 4" descr="http://im7-tub.yandex.net/i?id=44665841-05">
            <a:hlinkClick r:id="rId4"/>
          </p:cNvPr>
          <p:cNvPicPr/>
          <p:nvPr/>
        </p:nvPicPr>
        <p:blipFill>
          <a:blip r:embed="rId5" cstate="print"/>
          <a:srcRect/>
          <a:stretch>
            <a:fillRect/>
          </a:stretch>
        </p:blipFill>
        <p:spPr bwMode="auto">
          <a:xfrm>
            <a:off x="5868144" y="2780928"/>
            <a:ext cx="2076822" cy="1944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i-main-pic" descr="Картинка 104 из 12758">
            <a:hlinkClick r:id="rId2" tgtFrame="_blank"/>
          </p:cNvPr>
          <p:cNvPicPr>
            <a:picLocks noGrp="1"/>
          </p:cNvPicPr>
          <p:nvPr>
            <p:ph idx="1"/>
          </p:nvPr>
        </p:nvPicPr>
        <p:blipFill>
          <a:blip r:embed="rId3" cstate="print"/>
          <a:srcRect/>
          <a:stretch>
            <a:fillRect/>
          </a:stretch>
        </p:blipFill>
        <p:spPr bwMode="auto">
          <a:xfrm>
            <a:off x="2190750" y="2277269"/>
            <a:ext cx="4762500" cy="317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i-main-pic" descr="Картинка 110 из 12758">
            <a:hlinkClick r:id="rId2" tgtFrame="_blank"/>
          </p:cNvPr>
          <p:cNvPicPr>
            <a:picLocks noGrp="1"/>
          </p:cNvPicPr>
          <p:nvPr>
            <p:ph idx="1"/>
          </p:nvPr>
        </p:nvPicPr>
        <p:blipFill>
          <a:blip r:embed="rId3" cstate="print"/>
          <a:srcRect/>
          <a:stretch>
            <a:fillRect/>
          </a:stretch>
        </p:blipFill>
        <p:spPr bwMode="auto">
          <a:xfrm>
            <a:off x="1566862" y="1862931"/>
            <a:ext cx="6010275"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i-main-pic" descr="Картинка 23 из 413">
            <a:hlinkClick r:id="rId2" tgtFrame="_blank"/>
          </p:cNvPr>
          <p:cNvPicPr>
            <a:picLocks noGrp="1"/>
          </p:cNvPicPr>
          <p:nvPr>
            <p:ph idx="1"/>
          </p:nvPr>
        </p:nvPicPr>
        <p:blipFill>
          <a:blip r:embed="rId3" cstate="print"/>
          <a:srcRect/>
          <a:stretch>
            <a:fillRect/>
          </a:stretch>
        </p:blipFill>
        <p:spPr bwMode="auto">
          <a:xfrm>
            <a:off x="1828800" y="2043525"/>
            <a:ext cx="5486400" cy="3639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i-main-pic" descr="Картинка 37 из 413">
            <a:hlinkClick r:id="rId2" tgtFrame="_blank"/>
          </p:cNvPr>
          <p:cNvPicPr>
            <a:picLocks noGrp="1"/>
          </p:cNvPicPr>
          <p:nvPr>
            <p:ph idx="1"/>
          </p:nvPr>
        </p:nvPicPr>
        <p:blipFill>
          <a:blip r:embed="rId3" cstate="print"/>
          <a:srcRect/>
          <a:stretch>
            <a:fillRect/>
          </a:stretch>
        </p:blipFill>
        <p:spPr bwMode="auto">
          <a:xfrm>
            <a:off x="1181765" y="1600200"/>
            <a:ext cx="6780469"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i-main-pic" descr="Картинка 97 из 413">
            <a:hlinkClick r:id="rId2" tgtFrame="_blank"/>
          </p:cNvPr>
          <p:cNvPicPr>
            <a:picLocks noGrp="1"/>
          </p:cNvPicPr>
          <p:nvPr>
            <p:ph idx="1"/>
          </p:nvPr>
        </p:nvPicPr>
        <p:blipFill>
          <a:blip r:embed="rId3" cstate="print"/>
          <a:srcRect/>
          <a:stretch>
            <a:fillRect/>
          </a:stretch>
        </p:blipFill>
        <p:spPr bwMode="auto">
          <a:xfrm>
            <a:off x="1566862" y="1862931"/>
            <a:ext cx="6010275"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opera.krasnoyarsk.ru/images/events/snegur20071214/20071214_6.jpg"/>
          <p:cNvPicPr>
            <a:picLocks noGrp="1"/>
          </p:cNvPicPr>
          <p:nvPr>
            <p:ph idx="1"/>
          </p:nvPr>
        </p:nvPicPr>
        <p:blipFill>
          <a:blip r:embed="rId2" cstate="print"/>
          <a:srcRect/>
          <a:stretch>
            <a:fillRect/>
          </a:stretch>
        </p:blipFill>
        <p:spPr bwMode="auto">
          <a:xfrm>
            <a:off x="1691680" y="1628800"/>
            <a:ext cx="3528392" cy="288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Эскиз Васнецова</a:t>
            </a:r>
            <a:endParaRPr lang="ru-RU" dirty="0"/>
          </a:p>
        </p:txBody>
      </p:sp>
      <p:pic>
        <p:nvPicPr>
          <p:cNvPr id="4" name="i-main-pic" descr="Картинка 372 из 12758">
            <a:hlinkClick r:id="rId2" tgtFrame="_blank"/>
          </p:cNvPr>
          <p:cNvPicPr>
            <a:picLocks noGrp="1"/>
          </p:cNvPicPr>
          <p:nvPr>
            <p:ph idx="1"/>
          </p:nvPr>
        </p:nvPicPr>
        <p:blipFill>
          <a:blip r:embed="rId3" cstate="print"/>
          <a:srcRect/>
          <a:stretch>
            <a:fillRect/>
          </a:stretch>
        </p:blipFill>
        <p:spPr bwMode="auto">
          <a:xfrm>
            <a:off x="5076056" y="1412776"/>
            <a:ext cx="3415113" cy="4525963"/>
          </a:xfrm>
          <a:prstGeom prst="rect">
            <a:avLst/>
          </a:prstGeom>
          <a:noFill/>
          <a:ln w="9525">
            <a:noFill/>
            <a:miter lim="800000"/>
            <a:headEnd/>
            <a:tailEnd/>
          </a:ln>
        </p:spPr>
      </p:pic>
      <p:pic>
        <p:nvPicPr>
          <p:cNvPr id="5" name="i-main-pic" descr="Картинка 554 из 12758">
            <a:hlinkClick r:id="rId4" tgtFrame="_blank"/>
          </p:cNvPr>
          <p:cNvPicPr/>
          <p:nvPr/>
        </p:nvPicPr>
        <p:blipFill>
          <a:blip r:embed="rId5" cstate="print"/>
          <a:srcRect/>
          <a:stretch>
            <a:fillRect/>
          </a:stretch>
        </p:blipFill>
        <p:spPr bwMode="auto">
          <a:xfrm>
            <a:off x="251520" y="1196752"/>
            <a:ext cx="298132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Рисунок 4"/>
          <p:cNvSpPr>
            <a:spLocks noGrp="1"/>
          </p:cNvSpPr>
          <p:nvPr>
            <p:ph type="pic" idx="1"/>
          </p:nvPr>
        </p:nvSpPr>
        <p:spPr>
          <a:xfrm>
            <a:off x="1763688" y="1052736"/>
            <a:ext cx="5486400" cy="4114800"/>
          </a:xfrm>
        </p:spPr>
      </p:sp>
      <p:sp>
        <p:nvSpPr>
          <p:cNvPr id="6" name="Текст 5"/>
          <p:cNvSpPr>
            <a:spLocks noGrp="1"/>
          </p:cNvSpPr>
          <p:nvPr>
            <p:ph type="body" sz="half" idx="2"/>
          </p:nvPr>
        </p:nvSpPr>
        <p:spPr/>
        <p:txBody>
          <a:bodyPr/>
          <a:lstStyle/>
          <a:p>
            <a:endParaRPr lang="ru-RU"/>
          </a:p>
        </p:txBody>
      </p:sp>
      <p:sp>
        <p:nvSpPr>
          <p:cNvPr id="1026" name="WordArt 2"/>
          <p:cNvSpPr>
            <a:spLocks noChangeArrowheads="1" noChangeShapeType="1" noTextEdit="1"/>
          </p:cNvSpPr>
          <p:nvPr/>
        </p:nvSpPr>
        <p:spPr bwMode="auto">
          <a:xfrm>
            <a:off x="1085850" y="828675"/>
            <a:ext cx="6654502" cy="4616549"/>
          </a:xfrm>
          <a:prstGeom prst="rect">
            <a:avLst/>
          </a:prstGeom>
        </p:spPr>
        <p:txBody>
          <a:bodyPr wrap="none" fromWordArt="1">
            <a:prstTxWarp prst="textDoubleWave1">
              <a:avLst>
                <a:gd name="adj1" fmla="val 6500"/>
                <a:gd name="adj2" fmla="val 0"/>
              </a:avLst>
            </a:prstTxWarp>
          </a:bodyPr>
          <a:lstStyle/>
          <a:p>
            <a:pPr algn="ctr" rtl="0"/>
            <a:r>
              <a:rPr lang="ru-RU" sz="3600" kern="10" spc="-360" smtClean="0">
                <a:ln w="12700">
                  <a:solidFill>
                    <a:srgbClr val="000099"/>
                  </a:solidFill>
                  <a:round/>
                  <a:headEnd/>
                  <a:tailEnd/>
                </a:ln>
                <a:solidFill>
                  <a:srgbClr val="33CCFF"/>
                </a:solidFill>
                <a:effectLst>
                  <a:outerShdw dist="125724" dir="18900000" algn="ctr" rotWithShape="0">
                    <a:srgbClr val="000099"/>
                  </a:outerShdw>
                </a:effectLst>
                <a:latin typeface="Impact"/>
              </a:rPr>
              <a:t>СНЕГУРОЧКА</a:t>
            </a:r>
            <a:endParaRPr lang="ru-RU" sz="3600" kern="10" spc="-360">
              <a:ln w="12700">
                <a:solidFill>
                  <a:srgbClr val="000099"/>
                </a:solidFill>
                <a:round/>
                <a:headEnd/>
                <a:tailEnd/>
              </a:ln>
              <a:solidFill>
                <a:srgbClr val="33CCFF"/>
              </a:solidFill>
              <a:effectLst>
                <a:outerShdw dist="125724" dir="18900000" algn="ctr" rotWithShape="0">
                  <a:srgbClr val="000099"/>
                </a:outerShdw>
              </a:effectLst>
              <a:latin typeface="Impac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i-main-pic" descr="Картинка 550 из 12758">
            <a:hlinkClick r:id="rId2" tgtFrame="_blank"/>
          </p:cNvPr>
          <p:cNvPicPr>
            <a:picLocks noGrp="1"/>
          </p:cNvPicPr>
          <p:nvPr>
            <p:ph idx="1"/>
          </p:nvPr>
        </p:nvPicPr>
        <p:blipFill>
          <a:blip r:embed="rId3" cstate="print"/>
          <a:srcRect/>
          <a:stretch>
            <a:fillRect/>
          </a:stretch>
        </p:blipFill>
        <p:spPr bwMode="auto">
          <a:xfrm>
            <a:off x="4786314" y="1428736"/>
            <a:ext cx="3077655" cy="4525963"/>
          </a:xfrm>
          <a:prstGeom prst="rect">
            <a:avLst/>
          </a:prstGeom>
          <a:noFill/>
          <a:ln w="9525">
            <a:noFill/>
            <a:miter lim="800000"/>
            <a:headEnd/>
            <a:tailEnd/>
          </a:ln>
        </p:spPr>
      </p:pic>
      <p:pic>
        <p:nvPicPr>
          <p:cNvPr id="1026" name="Picture 2"/>
          <p:cNvPicPr>
            <a:picLocks noChangeAspect="1" noChangeArrowheads="1"/>
          </p:cNvPicPr>
          <p:nvPr/>
        </p:nvPicPr>
        <p:blipFill>
          <a:blip r:embed="rId4"/>
          <a:srcRect/>
          <a:stretch>
            <a:fillRect/>
          </a:stretch>
        </p:blipFill>
        <p:spPr bwMode="auto">
          <a:xfrm>
            <a:off x="285720" y="571480"/>
            <a:ext cx="3438525"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Н.К. Рерих Снегурочка и Лель</a:t>
            </a:r>
            <a:endParaRPr lang="ru-RU" dirty="0"/>
          </a:p>
        </p:txBody>
      </p:sp>
      <p:pic>
        <p:nvPicPr>
          <p:cNvPr id="4" name="i-main-pic" descr="Картинка 555 из 12758">
            <a:hlinkClick r:id="rId2" tgtFrame="_blank"/>
          </p:cNvPr>
          <p:cNvPicPr>
            <a:picLocks noGrp="1"/>
          </p:cNvPicPr>
          <p:nvPr>
            <p:ph idx="1"/>
          </p:nvPr>
        </p:nvPicPr>
        <p:blipFill>
          <a:blip r:embed="rId3" cstate="print"/>
          <a:srcRect/>
          <a:stretch>
            <a:fillRect/>
          </a:stretch>
        </p:blipFill>
        <p:spPr bwMode="auto">
          <a:xfrm>
            <a:off x="3166476" y="1600200"/>
            <a:ext cx="2811047"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www.clubochek.ru/images/library/801498620.jpg"/>
          <p:cNvPicPr>
            <a:picLocks noGrp="1"/>
          </p:cNvPicPr>
          <p:nvPr>
            <p:ph idx="1"/>
          </p:nvPr>
        </p:nvPicPr>
        <p:blipFill>
          <a:blip r:embed="rId2" cstate="print"/>
          <a:srcRect/>
          <a:stretch>
            <a:fillRect/>
          </a:stretch>
        </p:blipFill>
        <p:spPr bwMode="auto">
          <a:xfrm>
            <a:off x="2629950" y="1600200"/>
            <a:ext cx="3884099"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i-main-pic" descr="Картинка 205 из 413">
            <a:hlinkClick r:id="rId2" tgtFrame="_blank"/>
          </p:cNvPr>
          <p:cNvPicPr>
            <a:picLocks noGrp="1"/>
          </p:cNvPicPr>
          <p:nvPr>
            <p:ph idx="1"/>
          </p:nvPr>
        </p:nvPicPr>
        <p:blipFill>
          <a:blip r:embed="rId3" cstate="print"/>
          <a:srcRect/>
          <a:stretch>
            <a:fillRect/>
          </a:stretch>
        </p:blipFill>
        <p:spPr bwMode="auto">
          <a:xfrm>
            <a:off x="3657600" y="2919825"/>
            <a:ext cx="1828800" cy="188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4" name="Содержимое 3" descr="http://upload.wikimedia.org/wikipedia/commons/thumb/5/5f/Vasnetsov_Snegurochka.jpg/220px-Vasnetsov_Snegurochka.jpg">
            <a:hlinkClick r:id="rId2"/>
          </p:cNvPr>
          <p:cNvPicPr>
            <a:picLocks noGrp="1"/>
          </p:cNvPicPr>
          <p:nvPr>
            <p:ph sz="half" idx="1"/>
          </p:nvPr>
        </p:nvPicPr>
        <p:blipFill>
          <a:blip r:embed="rId3" cstate="print"/>
          <a:stretch>
            <a:fillRect/>
          </a:stretch>
        </p:blipFill>
        <p:spPr bwMode="auto">
          <a:xfrm>
            <a:off x="285720" y="642918"/>
            <a:ext cx="4286280" cy="6000792"/>
          </a:xfrm>
          <a:prstGeom prst="rect">
            <a:avLst/>
          </a:prstGeom>
          <a:noFill/>
          <a:ln w="9525">
            <a:noFill/>
            <a:miter lim="800000"/>
            <a:headEnd/>
            <a:tailEnd/>
          </a:ln>
        </p:spPr>
      </p:pic>
      <p:sp>
        <p:nvSpPr>
          <p:cNvPr id="6" name="Содержимое 5"/>
          <p:cNvSpPr>
            <a:spLocks noGrp="1"/>
          </p:cNvSpPr>
          <p:nvPr>
            <p:ph sz="half" idx="2"/>
          </p:nvPr>
        </p:nvSpPr>
        <p:spPr/>
        <p:txBody>
          <a:bodyPr/>
          <a:lstStyle/>
          <a:p>
            <a:r>
              <a:rPr lang="ru-RU" dirty="0" smtClean="0"/>
              <a:t>Картина </a:t>
            </a:r>
            <a:r>
              <a:rPr lang="ru-RU" dirty="0" err="1" smtClean="0"/>
              <a:t>В.М.Васницова</a:t>
            </a:r>
            <a:r>
              <a:rPr lang="ru-RU" dirty="0" smtClean="0"/>
              <a:t> «Снегурочка» (1899)</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План </a:t>
            </a:r>
            <a:endParaRPr lang="ru-RU" dirty="0"/>
          </a:p>
        </p:txBody>
      </p:sp>
      <p:sp>
        <p:nvSpPr>
          <p:cNvPr id="6" name="Содержимое 5"/>
          <p:cNvSpPr>
            <a:spLocks noGrp="1"/>
          </p:cNvSpPr>
          <p:nvPr>
            <p:ph idx="1"/>
          </p:nvPr>
        </p:nvSpPr>
        <p:spPr/>
        <p:txBody>
          <a:bodyPr/>
          <a:lstStyle/>
          <a:p>
            <a:pPr>
              <a:buFont typeface="Arial" charset="0"/>
              <a:buChar char="•"/>
            </a:pPr>
            <a:r>
              <a:rPr lang="ru-RU" dirty="0" smtClean="0"/>
              <a:t>Немного </a:t>
            </a:r>
            <a:r>
              <a:rPr lang="ru-RU" dirty="0" smtClean="0">
                <a:hlinkClick r:id="rId2" action="ppaction://hlinkfile"/>
              </a:rPr>
              <a:t>истории</a:t>
            </a:r>
            <a:endParaRPr lang="ru-RU" dirty="0" smtClean="0"/>
          </a:p>
          <a:p>
            <a:pPr>
              <a:buFont typeface="Arial" charset="0"/>
              <a:buChar char="•"/>
            </a:pPr>
            <a:r>
              <a:rPr lang="ru-RU" dirty="0" smtClean="0"/>
              <a:t>Пьеса А.Н.Островского «Снегурочка»</a:t>
            </a:r>
          </a:p>
          <a:p>
            <a:pPr>
              <a:buFont typeface="Arial" charset="0"/>
              <a:buChar char="•"/>
            </a:pPr>
            <a:r>
              <a:rPr lang="ru-RU" dirty="0" smtClean="0"/>
              <a:t>Опера Римского-Корсакова «Снегурочка»</a:t>
            </a:r>
          </a:p>
          <a:p>
            <a:pPr>
              <a:buFont typeface="Arial" charset="0"/>
              <a:buChar char="•"/>
            </a:pPr>
            <a:r>
              <a:rPr lang="ru-RU" dirty="0" smtClean="0"/>
              <a:t>Картины, иллюстрации, эскизы костюмов</a:t>
            </a:r>
          </a:p>
          <a:p>
            <a:pPr>
              <a:buFont typeface="Arial" charset="0"/>
              <a:buChar char="•"/>
            </a:pPr>
            <a:r>
              <a:rPr lang="ru-RU" dirty="0" smtClean="0"/>
              <a:t>Мультипликационный фильм </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
            </a:r>
            <a:br>
              <a:rPr lang="ru-RU" b="1" dirty="0" smtClean="0"/>
            </a:br>
            <a:r>
              <a:rPr lang="ru-RU" b="1" dirty="0" smtClean="0"/>
              <a:t/>
            </a:r>
            <a:br>
              <a:rPr lang="ru-RU" b="1" dirty="0" smtClean="0"/>
            </a:br>
            <a:r>
              <a:rPr lang="ru-RU" b="1" dirty="0" smtClean="0"/>
              <a:t>Александр Николаевич Островский</a:t>
            </a:r>
            <a:r>
              <a:rPr lang="ru-RU" dirty="0" smtClean="0"/>
              <a:t> </a:t>
            </a:r>
            <a:r>
              <a:rPr lang="ru-RU" sz="3100" dirty="0" smtClean="0"/>
              <a:t>(</a:t>
            </a:r>
            <a:r>
              <a:rPr lang="ru-RU" sz="3100" b="1" dirty="0" smtClean="0"/>
              <a:t>31 марта (12 апреля) 1823 — </a:t>
            </a:r>
            <a:r>
              <a:rPr lang="ru-RU" sz="3100" b="1" dirty="0" smtClean="0">
                <a:hlinkClick r:id="rId2" tooltip="14 июня"/>
              </a:rPr>
              <a:t>2 (14) июня</a:t>
            </a:r>
            <a:r>
              <a:rPr lang="ru-RU" sz="3100" b="1" dirty="0" smtClean="0"/>
              <a:t> </a:t>
            </a:r>
            <a:r>
              <a:rPr lang="ru-RU" sz="3100" b="1" dirty="0" smtClean="0">
                <a:hlinkClick r:id="rId3" tooltip="1886"/>
              </a:rPr>
              <a:t>1886</a:t>
            </a:r>
            <a:r>
              <a:rPr lang="ru-RU" sz="3100" b="1" dirty="0" smtClean="0"/>
              <a:t>) — русский драматург, член-корреспондент </a:t>
            </a:r>
            <a:r>
              <a:rPr lang="ru-RU" sz="3100" b="1" dirty="0" smtClean="0">
                <a:hlinkClick r:id="rId4" tooltip="Петербургская академия наук"/>
              </a:rPr>
              <a:t>Петербургской Академии наук</a:t>
            </a:r>
            <a:r>
              <a:rPr lang="ru-RU" sz="3100" b="1" dirty="0" smtClean="0"/>
              <a:t>.</a:t>
            </a:r>
            <a:br>
              <a:rPr lang="ru-RU" sz="3100" b="1" dirty="0" smtClean="0"/>
            </a:br>
            <a:endParaRPr lang="ru-RU" sz="3100" b="1" dirty="0"/>
          </a:p>
        </p:txBody>
      </p:sp>
      <p:pic>
        <p:nvPicPr>
          <p:cNvPr id="4" name="Содержимое 3" descr="Wassilij Grigorjewitsch Perow 003.jpg">
            <a:hlinkClick r:id="rId5"/>
          </p:cNvPr>
          <p:cNvPicPr>
            <a:picLocks noGrp="1"/>
          </p:cNvPicPr>
          <p:nvPr>
            <p:ph idx="1"/>
          </p:nvPr>
        </p:nvPicPr>
        <p:blipFill>
          <a:blip r:embed="rId6" cstate="print"/>
          <a:srcRect/>
          <a:stretch>
            <a:fillRect/>
          </a:stretch>
        </p:blipFill>
        <p:spPr bwMode="auto">
          <a:xfrm>
            <a:off x="2771800" y="2348880"/>
            <a:ext cx="3519264" cy="42380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0000" lnSpcReduction="20000"/>
          </a:bodyPr>
          <a:lstStyle/>
          <a:p>
            <a:r>
              <a:rPr lang="ru-RU" dirty="0" smtClean="0"/>
              <a:t>Образ Снегурочки не зафиксирован в русском народном обряде. Однако в русском фольклоре она фигурирует как персонаж народной сказки о сделанной из снега девочке, которая ожила.</a:t>
            </a:r>
          </a:p>
          <a:p>
            <a:r>
              <a:rPr lang="ru-RU" dirty="0" smtClean="0"/>
              <a:t>Сказки о Снегурке были исследованы </a:t>
            </a:r>
            <a:r>
              <a:rPr lang="ru-RU" dirty="0" smtClean="0">
                <a:hlinkClick r:id="rId2" tooltip="Афанасьев, Александр Николаевич"/>
              </a:rPr>
              <a:t>А. Н. Афанасьевым</a:t>
            </a:r>
            <a:r>
              <a:rPr lang="ru-RU" dirty="0" smtClean="0"/>
              <a:t> во втором томе его труда «Поэтические воззрения славян на природу» (</a:t>
            </a:r>
            <a:r>
              <a:rPr lang="ru-RU" dirty="0" smtClean="0">
                <a:hlinkClick r:id="rId3" tooltip="1867 год"/>
              </a:rPr>
              <a:t>1867 год</a:t>
            </a:r>
            <a:r>
              <a:rPr lang="ru-RU" dirty="0" smtClean="0"/>
              <a:t>).</a:t>
            </a:r>
          </a:p>
          <a:p>
            <a:r>
              <a:rPr lang="ru-RU" dirty="0" smtClean="0"/>
              <a:t>В </a:t>
            </a:r>
            <a:r>
              <a:rPr lang="ru-RU" dirty="0" smtClean="0">
                <a:hlinkClick r:id="rId4" tooltip="1873 год"/>
              </a:rPr>
              <a:t>1873 году</a:t>
            </a:r>
            <a:r>
              <a:rPr lang="ru-RU" dirty="0" smtClean="0"/>
              <a:t> </a:t>
            </a:r>
            <a:r>
              <a:rPr lang="ru-RU" dirty="0" smtClean="0">
                <a:hlinkClick r:id="rId5" tooltip="Островский, Александр Николаевич"/>
              </a:rPr>
              <a:t>А. Н. Островский</a:t>
            </a:r>
            <a:r>
              <a:rPr lang="ru-RU" dirty="0" smtClean="0"/>
              <a:t>, под влиянием идей Афанасьева, пишет пьесу </a:t>
            </a:r>
            <a:r>
              <a:rPr lang="ru-RU" dirty="0" smtClean="0">
                <a:hlinkClick r:id="rId6" tooltip="Снегурочка (пьеса)"/>
              </a:rPr>
              <a:t>«Снегурочка»</a:t>
            </a:r>
            <a:r>
              <a:rPr lang="ru-RU" dirty="0" smtClean="0"/>
              <a:t>. В ней Снегурочка предстаёт как дочь Деда-Мороза и </a:t>
            </a:r>
            <a:r>
              <a:rPr lang="ru-RU" dirty="0" err="1" smtClean="0"/>
              <a:t>Весны-Красны</a:t>
            </a:r>
            <a:r>
              <a:rPr lang="ru-RU" dirty="0" smtClean="0"/>
              <a:t>, которая погибает во время летнего ритуала почитания бога Солнца </a:t>
            </a:r>
            <a:r>
              <a:rPr lang="ru-RU" dirty="0" err="1" smtClean="0">
                <a:hlinkClick r:id="rId7" tooltip="Ярило"/>
              </a:rPr>
              <a:t>Ярилы</a:t>
            </a:r>
            <a:r>
              <a:rPr lang="ru-RU" dirty="0" smtClean="0"/>
              <a:t>. Имеет вид прекрасной бледной </a:t>
            </a:r>
            <a:r>
              <a:rPr lang="ru-RU" dirty="0" smtClean="0">
                <a:hlinkClick r:id="rId8" tooltip="Блондинка"/>
              </a:rPr>
              <a:t>светловолосой</a:t>
            </a:r>
            <a:r>
              <a:rPr lang="ru-RU" dirty="0" smtClean="0"/>
              <a:t> девушки. Одета в </a:t>
            </a:r>
            <a:r>
              <a:rPr lang="ru-RU" dirty="0" err="1" smtClean="0"/>
              <a:t>бело-голубую</a:t>
            </a:r>
            <a:r>
              <a:rPr lang="ru-RU" dirty="0" smtClean="0"/>
              <a:t> одежду с меховой опушкой (</a:t>
            </a:r>
            <a:r>
              <a:rPr lang="ru-RU" dirty="0" smtClean="0">
                <a:hlinkClick r:id="rId9" tooltip="Шубка"/>
              </a:rPr>
              <a:t>шубка</a:t>
            </a:r>
            <a:r>
              <a:rPr lang="ru-RU" dirty="0" smtClean="0"/>
              <a:t>, меховая шапка, рукавички). Первоначально пьеса не имела успеха у публики.</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32500" lnSpcReduction="20000"/>
          </a:bodyPr>
          <a:lstStyle/>
          <a:p>
            <a:r>
              <a:rPr lang="ru-RU" b="1" dirty="0" smtClean="0"/>
              <a:t>"</a:t>
            </a:r>
            <a:r>
              <a:rPr lang="ru-RU" b="1" dirty="0" err="1" smtClean="0"/>
              <a:t>Cнегурочка</a:t>
            </a:r>
            <a:r>
              <a:rPr lang="ru-RU" b="1" dirty="0" smtClean="0"/>
              <a:t>", музыка к сказке А.Н.Островского</a:t>
            </a:r>
          </a:p>
          <a:p>
            <a:r>
              <a:rPr lang="ru-RU" dirty="0" smtClean="0"/>
              <a:t>"Снегурочка" Чайковского стала его подлинным шедевром, одним из самых вдохновенных сочинений, наполненных светом, богатством красок, буйным цветением сказочных колоритных образов. Это сочинение - кульминация в творческом союзе великого композитора и великого русского драматурга. И, что самое примечательное, этот творческий союз состоялся по совершенно формальному поводу. В начале 1873 года Малый театр закрылся на капитальный ремонт. Все три труппы императорских московских театров, драматическая, оперная и балетная должны были выступать на сцене Большого театра. Понадобились спектакли, в которых все три труппы могли быть задействованы. С предложением сочинить такой спектакль Дирекция обратилась к </a:t>
            </a:r>
            <a:r>
              <a:rPr lang="ru-RU" dirty="0" smtClean="0">
                <a:hlinkClick r:id="rId2"/>
              </a:rPr>
              <a:t>А.Н.Островскому</a:t>
            </a:r>
            <a:r>
              <a:rPr lang="ru-RU" dirty="0" smtClean="0"/>
              <a:t>. Музыку же по личной просьбе драматурга заказали 33-летнему Чайковскому, молодому профессору Московской консерватории. Он уже начал свой композиторский путь как оперный композитор, был автором двух симфоний. "Снегурочка" стала на его творческом пути мостиком от первых композиторских опытов и гениальных прозрений к </a:t>
            </a:r>
            <a:r>
              <a:rPr lang="ru-RU" dirty="0" smtClean="0">
                <a:hlinkClick r:id="rId3"/>
              </a:rPr>
              <a:t>"Лебединому озеру"</a:t>
            </a:r>
            <a:r>
              <a:rPr lang="ru-RU" dirty="0" smtClean="0"/>
              <a:t>, </a:t>
            </a:r>
            <a:r>
              <a:rPr lang="ru-RU" dirty="0" smtClean="0">
                <a:hlinkClick r:id="rId4"/>
              </a:rPr>
              <a:t>"Евгению Онегину"</a:t>
            </a:r>
            <a:r>
              <a:rPr lang="ru-RU" dirty="0" smtClean="0"/>
              <a:t>. </a:t>
            </a:r>
          </a:p>
          <a:p>
            <a:r>
              <a:rPr lang="ru-RU" dirty="0" smtClean="0"/>
              <a:t>В качестве сюжета "Снегурочки" Островский разработал и развил известную русскую народную сказку. Правда, Островский изложил известный сюжет не просто как поучительную притчу, а с огромным философским подтекстом. Как кредо драматурга звучит начало монолога царя Берендея: "Полна чудес могучая природа!". А вслед драматургу вторили хоры - гимны Чайковского великой и могучей силе природы, чистой и бесстрашной, самозабвенной любви девочки-Снегурочки, её чистоте и самопожертвованию.</a:t>
            </a:r>
          </a:p>
          <a:p>
            <a:r>
              <a:rPr lang="ru-RU" dirty="0" smtClean="0"/>
              <a:t>И Островский, и Чайковский работали с огромным энтузиазмом и увлечением, постоянно общались, обменивались написанным, обсуждали сделанное. Островский выступал в роли заинтересованного заказчика, постоянно предлагал композитору для использования те или иные русские народные песни, наигрыши. Как признавался сам Чайковский, ему пьеса Островского так нравилась, что он без всяких усилий сочинил всю музыку за три недели.</a:t>
            </a:r>
          </a:p>
          <a:p>
            <a:r>
              <a:rPr lang="ru-RU" dirty="0" smtClean="0"/>
              <a:t>На премьере дирижировал </a:t>
            </a:r>
            <a:r>
              <a:rPr lang="ru-RU" dirty="0" smtClean="0">
                <a:hlinkClick r:id="rId5"/>
              </a:rPr>
              <a:t>Н.Г.Рубинштейн</a:t>
            </a:r>
            <a:r>
              <a:rPr lang="ru-RU" dirty="0" smtClean="0"/>
              <a:t>. Участвовали знаменитые русские драматические актеры и певцы, хор и оркестр Большого театра.</a:t>
            </a:r>
          </a:p>
          <a:p>
            <a:r>
              <a:rPr lang="ru-RU" dirty="0" smtClean="0"/>
              <a:t>Но жизнь на сцене совместного творения Островского-Чайковского была недолгой. Спектакль вскоре перестал идти. А ставить в других театрах его было практически невозможно: ведь для его исполнения требовались огромные силы, которых не было в драматическом театре, а драматические актеры отсутствовали в оперных театрах. Музыка Чайковского постепенно стала звучать как самостоятельные музыкальные фрагменты на концертной эстраде, что продолжается и по сей день.</a:t>
            </a:r>
            <a:br>
              <a:rPr lang="ru-RU" dirty="0" smtClean="0"/>
            </a:br>
            <a:r>
              <a:rPr lang="ru-RU" dirty="0" smtClean="0"/>
              <a:t/>
            </a:r>
            <a:br>
              <a:rPr lang="ru-RU" dirty="0" smtClean="0"/>
            </a:br>
            <a:endParaRPr lang="ru-RU" dirty="0" smtClean="0"/>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Содержимое 3" descr="Петр Ильич Чайковский (Tchaikovsky)"/>
          <p:cNvPicPr>
            <a:picLocks noGrp="1"/>
          </p:cNvPicPr>
          <p:nvPr>
            <p:ph idx="1"/>
          </p:nvPr>
        </p:nvPicPr>
        <p:blipFill>
          <a:blip r:embed="rId3" cstate="print"/>
          <a:srcRect/>
          <a:stretch>
            <a:fillRect/>
          </a:stretch>
        </p:blipFill>
        <p:spPr bwMode="auto">
          <a:xfrm>
            <a:off x="3614737" y="2882106"/>
            <a:ext cx="1914525" cy="1962150"/>
          </a:xfrm>
          <a:prstGeom prst="rect">
            <a:avLst/>
          </a:prstGeom>
          <a:noFill/>
          <a:ln w="9525">
            <a:noFill/>
            <a:miter lim="800000"/>
            <a:headEnd/>
            <a:tailEnd/>
          </a:ln>
        </p:spPr>
      </p:pic>
      <p:pic>
        <p:nvPicPr>
          <p:cNvPr id="5" name="01-01_-_introduction.mp3">
            <a:hlinkClick r:id="" action="ppaction://media"/>
          </p:cNvPr>
          <p:cNvPicPr>
            <a:picLocks noRot="1" noChangeAspect="1"/>
          </p:cNvPicPr>
          <p:nvPr>
            <a:audioFile r:link="rId1"/>
          </p:nvPr>
        </p:nvPicPr>
        <p:blipFill>
          <a:blip r:embed="rId4" cstate="print"/>
          <a:stretch>
            <a:fillRect/>
          </a:stretch>
        </p:blipFill>
        <p:spPr>
          <a:xfrm>
            <a:off x="8604448" y="404664"/>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7322"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32500" lnSpcReduction="20000"/>
          </a:bodyPr>
          <a:lstStyle/>
          <a:p>
            <a:r>
              <a:rPr lang="ru-RU" dirty="0" smtClean="0"/>
              <a:t>Время действия: доисторические времена. </a:t>
            </a:r>
            <a:br>
              <a:rPr lang="ru-RU" dirty="0" smtClean="0"/>
            </a:br>
            <a:r>
              <a:rPr lang="ru-RU" dirty="0" smtClean="0"/>
              <a:t>Место действия: страна берендеев. </a:t>
            </a:r>
            <a:br>
              <a:rPr lang="ru-RU" dirty="0" smtClean="0"/>
            </a:br>
            <a:r>
              <a:rPr lang="ru-RU" dirty="0" smtClean="0"/>
              <a:t>Первое исполнение: Санкт-Петербург, 29 января (10 февраля) 1882 года.</a:t>
            </a:r>
          </a:p>
          <a:p>
            <a:r>
              <a:rPr lang="ru-RU" dirty="0" smtClean="0"/>
              <a:t>Обстоятельства создания «Снегурочки» хорошо известны. </a:t>
            </a:r>
            <a:r>
              <a:rPr lang="ru-RU" dirty="0" err="1" smtClean="0"/>
              <a:t>Н.А.Римский-Корсаков</a:t>
            </a:r>
            <a:r>
              <a:rPr lang="ru-RU" dirty="0" smtClean="0"/>
              <a:t> сам рассказал о них в «Летописи моей музыкальной жизни». Сказка А.Н.Островского «Снегурочка» была первый раз прочитана Римским-Корсаковым около 1874 года, когда она только что появилась в печати. Композитор вспоминал впоследствии, что тогда она ему мало понравилась, а царство берендеев показалось странным. Зимой 1879/80 годов он снова ее прочитал и, на сей раз «точно прозрел на ее удивительную красоту». У композитора была толстая книга из нотной бумаги, и он стал записывать в нее в виде набросков </a:t>
            </a:r>
            <a:r>
              <a:rPr lang="ru-RU" dirty="0" err="1" smtClean="0"/>
              <a:t>приходившиев</a:t>
            </a:r>
            <a:r>
              <a:rPr lang="ru-RU" dirty="0" smtClean="0"/>
              <a:t> голову музыкальные мысли.</a:t>
            </a:r>
          </a:p>
          <a:p>
            <a:r>
              <a:rPr lang="ru-RU" dirty="0" smtClean="0"/>
              <a:t>Воодушевленный новым сюжетом, Римский-Корсаков отправился в Москву, чтобы встретиться с Островским и испросить у него разрешения воспользоваться его произведением как либретто с правом внести в драму необходимые при работе над оперой изменения. Драматург принял композитора очень любезно, предоставил право должным образом распоряжаться текстом и даже подарил экземпляр своей сказки.</a:t>
            </a:r>
          </a:p>
          <a:p>
            <a:r>
              <a:rPr lang="ru-RU" dirty="0" smtClean="0"/>
              <a:t>Лето 1880 года Римский-Корсаков провел в деревне </a:t>
            </a:r>
            <a:r>
              <a:rPr lang="ru-RU" dirty="0" err="1" smtClean="0"/>
              <a:t>Стелево</a:t>
            </a:r>
            <a:r>
              <a:rPr lang="ru-RU" dirty="0" smtClean="0"/>
              <a:t>. Это было его первое лето в настоящей русской деревне. И все — пейзаж, пение птиц, обстановка — необычайно вдохновляли его на эту работу. Он работал целыми днями, «музыкальные мысли и их обработка преследовали меня неотступно, - писал впоследствии композитор. Он зафиксировал ход работы буквально по дням: начало 1 июня (написано вступление к прологу), окончание - 12 августа (заключительный хор). Ни одно произведение не давалось ему с такой легкостью и скоростью, как Снегурочка. О сочинении Снегурочки никто не знал, - писал композитор, - ибо дело это я держал в тайне, и, объявив по приезде в Петербург своим близким. Об окончании эскиза, я тем самым немало их удивил. Еще полгода композитор затратил на инструментовку оперы, и наконец 10 февраля опера была дана на сцене </a:t>
            </a:r>
            <a:r>
              <a:rPr lang="ru-RU" dirty="0" err="1" smtClean="0"/>
              <a:t>Мариинского</a:t>
            </a:r>
            <a:r>
              <a:rPr lang="ru-RU" dirty="0" smtClean="0"/>
              <a:t> театра в Петербурге. С тех пор она остается одним из самых любимых публикой творений композитора.</a:t>
            </a:r>
          </a:p>
          <a:p>
            <a:endParaRPr lang="ru-RU" dirty="0"/>
          </a:p>
        </p:txBody>
      </p:sp>
      <p:sp>
        <p:nvSpPr>
          <p:cNvPr id="7" name="Содержимое 6"/>
          <p:cNvSpPr>
            <a:spLocks noGrp="1"/>
          </p:cNvSpPr>
          <p:nvPr>
            <p:ph sz="half" idx="2"/>
          </p:nvPr>
        </p:nvSpPr>
        <p:spPr/>
        <p:txBody>
          <a:bodyPr>
            <a:normAutofit fontScale="32500" lnSpcReduction="20000"/>
          </a:bodyPr>
          <a:lstStyle/>
          <a:p>
            <a:endParaRPr lang="ru-RU"/>
          </a:p>
        </p:txBody>
      </p:sp>
      <p:pic>
        <p:nvPicPr>
          <p:cNvPr id="4" name="i-main-pic" descr="Картинка 2 из 12758">
            <a:hlinkClick r:id="rId2" tgtFrame="_blank"/>
          </p:cNvPr>
          <p:cNvPicPr/>
          <p:nvPr/>
        </p:nvPicPr>
        <p:blipFill>
          <a:blip r:embed="rId3" cstate="print"/>
          <a:srcRect/>
          <a:stretch>
            <a:fillRect/>
          </a:stretch>
        </p:blipFill>
        <p:spPr bwMode="auto">
          <a:xfrm>
            <a:off x="4860032" y="1772816"/>
            <a:ext cx="291465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4" name="i-main-pic" descr="Картинка 4 из 12758">
            <a:hlinkClick r:id="rId3" tgtFrame="_blank"/>
          </p:cNvPr>
          <p:cNvPicPr>
            <a:picLocks noGrp="1"/>
          </p:cNvPicPr>
          <p:nvPr>
            <p:ph sz="half" idx="1"/>
          </p:nvPr>
        </p:nvPicPr>
        <p:blipFill>
          <a:blip r:embed="rId4" cstate="print"/>
          <a:stretch>
            <a:fillRect/>
          </a:stretch>
        </p:blipFill>
        <p:spPr bwMode="auto">
          <a:xfrm>
            <a:off x="457200" y="2035367"/>
            <a:ext cx="4038600" cy="3655629"/>
          </a:xfrm>
          <a:prstGeom prst="rect">
            <a:avLst/>
          </a:prstGeom>
          <a:noFill/>
          <a:ln w="9525">
            <a:noFill/>
            <a:miter lim="800000"/>
            <a:headEnd/>
            <a:tailEnd/>
          </a:ln>
        </p:spPr>
      </p:pic>
      <p:sp>
        <p:nvSpPr>
          <p:cNvPr id="6" name="Содержимое 5"/>
          <p:cNvSpPr>
            <a:spLocks noGrp="1"/>
          </p:cNvSpPr>
          <p:nvPr>
            <p:ph sz="half" idx="2"/>
          </p:nvPr>
        </p:nvSpPr>
        <p:spPr/>
        <p:txBody>
          <a:bodyPr>
            <a:normAutofit fontScale="47500" lnSpcReduction="20000"/>
          </a:bodyPr>
          <a:lstStyle/>
          <a:p>
            <a:r>
              <a:rPr lang="ru-RU" dirty="0" smtClean="0"/>
              <a:t>Лето 1880 года Римский-Корсаков провел в деревне </a:t>
            </a:r>
            <a:r>
              <a:rPr lang="ru-RU" dirty="0" err="1" smtClean="0"/>
              <a:t>Стелево</a:t>
            </a:r>
            <a:r>
              <a:rPr lang="ru-RU" dirty="0" smtClean="0"/>
              <a:t>. Это было его первое лето в настоящей русской деревне. И все — пейзаж, пение птиц, обстановка — необычайно вдохновляли его на эту работу. Он работал целыми днями, «музыкальные мысли и их обработка преследовали меня неотступно, - писал впоследствии композитор. Он зафиксировал ход работы буквально по дням: начало 1 июня (написано вступление к прологу), окончание - 12 августа (заключительный хор). Ни одно произведение не давалось ему с такой легкостью и скоростью, как Снегурочка. О сочинении Снегурочки никто не знал, - писал композитор, - ибо дело это я держал в тайне, и, объявив по приезде в Петербург своим близким. Об окончании эскиза, я тем самым немало их удивил. Еще полгода композитор затратил на инструментовку оперы, и наконец 10 февраля опера была дана на сцене </a:t>
            </a:r>
            <a:r>
              <a:rPr lang="ru-RU" dirty="0" err="1" smtClean="0"/>
              <a:t>Мариинского</a:t>
            </a:r>
            <a:r>
              <a:rPr lang="ru-RU" dirty="0" smtClean="0"/>
              <a:t> театра в Петербурге. С тех пор она остается одним из самых любимых публикой творений композитора.</a:t>
            </a:r>
          </a:p>
          <a:p>
            <a:endParaRPr lang="ru-RU" dirty="0"/>
          </a:p>
        </p:txBody>
      </p:sp>
      <p:pic>
        <p:nvPicPr>
          <p:cNvPr id="7" name="sneg01.mp3">
            <a:hlinkClick r:id="" action="ppaction://media"/>
          </p:cNvPr>
          <p:cNvPicPr>
            <a:picLocks noRot="1" noChangeAspect="1"/>
          </p:cNvPicPr>
          <p:nvPr>
            <a:audioFile r:link="rId1"/>
          </p:nvPr>
        </p:nvPicPr>
        <p:blipFill>
          <a:blip r:embed="rId5" cstate="print"/>
          <a:stretch>
            <a:fillRect/>
          </a:stretch>
        </p:blipFill>
        <p:spPr>
          <a:xfrm>
            <a:off x="8028384" y="476672"/>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48997"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655</Words>
  <Application>Microsoft Office PowerPoint</Application>
  <PresentationFormat>Экран (4:3)</PresentationFormat>
  <Paragraphs>27</Paragraphs>
  <Slides>24</Slides>
  <Notes>0</Notes>
  <HiddenSlides>0</HiddenSlides>
  <MMClips>3</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Русское искусство</vt:lpstr>
      <vt:lpstr>Слайд 2</vt:lpstr>
      <vt:lpstr>План </vt:lpstr>
      <vt:lpstr>  Александр Николаевич Островский (31 марта (12 апреля) 1823 — 2 (14) июня 1886) — русский драматург, член-корреспондент Петербургской Академии наук. </vt:lpstr>
      <vt:lpstr>Слайд 5</vt:lpstr>
      <vt:lpstr>Слайд 6</vt:lpstr>
      <vt:lpstr>Слайд 7</vt:lpstr>
      <vt:lpstr>Слайд 8</vt:lpstr>
      <vt:lpstr>Слайд 9</vt:lpstr>
      <vt:lpstr>Слайд 10</vt:lpstr>
      <vt:lpstr>Слайд 11</vt:lpstr>
      <vt:lpstr>Декорации к 1 действию</vt:lpstr>
      <vt:lpstr>Слайд 13</vt:lpstr>
      <vt:lpstr>Слайд 14</vt:lpstr>
      <vt:lpstr>Слайд 15</vt:lpstr>
      <vt:lpstr>Слайд 16</vt:lpstr>
      <vt:lpstr>Слайд 17</vt:lpstr>
      <vt:lpstr>Слайд 18</vt:lpstr>
      <vt:lpstr>Эскиз Васнецова</vt:lpstr>
      <vt:lpstr>Слайд 20</vt:lpstr>
      <vt:lpstr>Н.К. Рерих Снегурочка и Лель</vt:lpstr>
      <vt:lpstr>Слайд 22</vt:lpstr>
      <vt:lpstr>Слайд 23</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Русское искусство</dc:title>
  <dc:creator>дидора</dc:creator>
  <cp:lastModifiedBy>людмила</cp:lastModifiedBy>
  <cp:revision>20</cp:revision>
  <dcterms:created xsi:type="dcterms:W3CDTF">2010-10-18T14:33:43Z</dcterms:created>
  <dcterms:modified xsi:type="dcterms:W3CDTF">2010-10-23T06:13:39Z</dcterms:modified>
</cp:coreProperties>
</file>