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85" r:id="rId4"/>
    <p:sldId id="257" r:id="rId5"/>
    <p:sldId id="258" r:id="rId6"/>
    <p:sldId id="259" r:id="rId7"/>
    <p:sldId id="266" r:id="rId8"/>
    <p:sldId id="267" r:id="rId9"/>
    <p:sldId id="260" r:id="rId10"/>
    <p:sldId id="263" r:id="rId11"/>
    <p:sldId id="261" r:id="rId12"/>
    <p:sldId id="262" r:id="rId13"/>
    <p:sldId id="264" r:id="rId14"/>
    <p:sldId id="265" r:id="rId15"/>
    <p:sldId id="268" r:id="rId16"/>
    <p:sldId id="269" r:id="rId17"/>
    <p:sldId id="276" r:id="rId18"/>
    <p:sldId id="277" r:id="rId19"/>
    <p:sldId id="270" r:id="rId20"/>
    <p:sldId id="271" r:id="rId21"/>
    <p:sldId id="272" r:id="rId22"/>
    <p:sldId id="273" r:id="rId23"/>
    <p:sldId id="287" r:id="rId24"/>
    <p:sldId id="274" r:id="rId25"/>
    <p:sldId id="275" r:id="rId26"/>
    <p:sldId id="279" r:id="rId27"/>
    <p:sldId id="280" r:id="rId28"/>
    <p:sldId id="281" r:id="rId29"/>
    <p:sldId id="282" r:id="rId30"/>
    <p:sldId id="283" r:id="rId31"/>
    <p:sldId id="289" r:id="rId32"/>
    <p:sldId id="290" r:id="rId33"/>
    <p:sldId id="288" r:id="rId34"/>
    <p:sldId id="284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6D1D-CDAC-4CE5-979E-A66AA596A019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0AF4A-2E3A-4601-A75D-AAF1EEF7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PK\Desktop\&#1083;&#1077;&#1085;&#1080;&#1085;&#1075;&#1088;&#1072;&#1076;\metronom1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content.izvestia.ru/82770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borodulincollection.com/war/leningrad_blocked_images/shostakovich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art.1001chudo.ru/russia_1632_gallery.html?show=253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ra-inform.com/img/newses/2(320x320)%5b61623%5d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bochkavpechatleniy.com/data/photo/23142/35587bb09852a4171e01f71c38d4eb00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4novo.rusedu.net/gallery/133/ris21.gi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ЛЕНИНГРАДСКИЙ МЕТРОНОМ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Городу –герою Ленинграду и героям-ленинградцам посвящается…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0_3df8_c061278b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blokada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262" y="908844"/>
            <a:ext cx="39274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невник Тани Савичево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87" y="2000250"/>
            <a:ext cx="496153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2ff2d8deb735ce85dac3aa5de1a_pre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01787" y="1308082"/>
            <a:ext cx="5940425" cy="424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0_3e12_86dcd314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33827"/>
            <a:ext cx="5940425" cy="43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1.jpg"/>
          <p:cNvPicPr/>
          <p:nvPr/>
        </p:nvPicPr>
        <p:blipFill>
          <a:blip r:embed="rId2" cstate="print"/>
          <a:srcRect b="4693"/>
          <a:stretch>
            <a:fillRect/>
          </a:stretch>
        </p:blipFill>
        <p:spPr bwMode="auto">
          <a:xfrm>
            <a:off x="1601787" y="1504466"/>
            <a:ext cx="5940425" cy="384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3670cae477c5c9d39163c0a31fdac8a1_fu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552160"/>
            <a:ext cx="5940425" cy="37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watermark2.jpg"/>
          <p:cNvPicPr/>
          <p:nvPr/>
        </p:nvPicPr>
        <p:blipFill>
          <a:blip r:embed="rId2" cstate="print"/>
          <a:srcRect b="4445"/>
          <a:stretch>
            <a:fillRect/>
          </a:stretch>
        </p:blipFill>
        <p:spPr bwMode="auto">
          <a:xfrm>
            <a:off x="1601787" y="1431205"/>
            <a:ext cx="5940425" cy="399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6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143000"/>
            <a:ext cx="5581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48496375_0_388e_6175ae1a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19904"/>
            <a:ext cx="5940425" cy="44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124744"/>
            <a:ext cx="3563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Мне тебя забыть бы надо, </a:t>
            </a:r>
            <a:br>
              <a:rPr lang="ru-RU" sz="2400" dirty="0"/>
            </a:br>
            <a:r>
              <a:rPr lang="ru-RU" sz="2400" dirty="0"/>
              <a:t>Мне тебя забыть бы надо, </a:t>
            </a:r>
            <a:br>
              <a:rPr lang="ru-RU" sz="2400" dirty="0"/>
            </a:br>
            <a:r>
              <a:rPr lang="ru-RU" sz="2400" dirty="0"/>
              <a:t>Только всё напоминает </a:t>
            </a:r>
            <a:br>
              <a:rPr lang="ru-RU" sz="2400" dirty="0"/>
            </a:br>
            <a:r>
              <a:rPr lang="ru-RU" sz="2400" dirty="0"/>
              <a:t>Мне сегодня об одном - </a:t>
            </a:r>
            <a:br>
              <a:rPr lang="ru-RU" sz="2400" dirty="0"/>
            </a:br>
            <a:r>
              <a:rPr lang="ru-RU" sz="2400" dirty="0"/>
              <a:t>Ленинградская блокада, </a:t>
            </a:r>
            <a:br>
              <a:rPr lang="ru-RU" sz="2400" dirty="0"/>
            </a:br>
            <a:r>
              <a:rPr lang="ru-RU" sz="2400" dirty="0"/>
              <a:t>Ленинградская блокада, </a:t>
            </a:r>
            <a:br>
              <a:rPr lang="ru-RU" sz="2400" dirty="0"/>
            </a:br>
            <a:r>
              <a:rPr lang="ru-RU" sz="2400" dirty="0"/>
              <a:t>И стучащий неустанно </a:t>
            </a:r>
            <a:br>
              <a:rPr lang="ru-RU" sz="2400" dirty="0"/>
            </a:br>
            <a:r>
              <a:rPr lang="ru-RU" sz="2400" dirty="0"/>
              <a:t>Ленинградский метроном. </a:t>
            </a:r>
          </a:p>
        </p:txBody>
      </p:sp>
      <p:pic>
        <p:nvPicPr>
          <p:cNvPr id="39938" name="Picture 2" descr="http://www.statehistory.ru/img_lib/blog/ww2/prop/radiop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913989"/>
            <a:ext cx="3145549" cy="4603243"/>
          </a:xfrm>
          <a:prstGeom prst="rect">
            <a:avLst/>
          </a:prstGeom>
          <a:noFill/>
        </p:spPr>
      </p:pic>
      <p:pic>
        <p:nvPicPr>
          <p:cNvPr id="7" name="metronom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0015-014-Rabotnitsa-TSarjova-vypolnjala-plan-na-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357312"/>
            <a:ext cx="58483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Leningrad_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362075"/>
            <a:ext cx="58483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1245433941_leningrad_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14824"/>
            <a:ext cx="5940425" cy="402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Картинка 189 из 110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268760"/>
            <a:ext cx="5472608" cy="5081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1ED745DC69645CB483AA82B2C6B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56593"/>
            <a:ext cx="5940425" cy="3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Leningrad_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471612"/>
            <a:ext cx="58483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91827c2a04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24012" y="1143000"/>
            <a:ext cx="5895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82594268a33b89b627fa7f1a889_pre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530848"/>
            <a:ext cx="5940425" cy="379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0c04e53a1f77e9cf45474fed8ffeb93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349851"/>
            <a:ext cx="5940425" cy="415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5d9df2a6a49d07bac736a786cb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600200"/>
            <a:ext cx="5848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"/>
            <a:ext cx="96125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В первые месяцы блокады на улицах Ленинграда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было установлено 1500 громкоговорителей, почт</a:t>
            </a:r>
            <a:r>
              <a:rPr lang="ru-RU" sz="2000" b="1" dirty="0" smtClean="0">
                <a:latin typeface="Times New Roman CYR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450 тысяч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радиоточек работали в квартирах и учреждениях.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В блокадном Ленинграде действовало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распряжение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МПВО,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запрещающее выключать репродукторы в домах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ленинградцев. Оповещение о воздушном или артиллерийском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налёте передавалось по радио.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В тот момент, когда вещание не велось, передавался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сигнал метронома, который подтверждал, что радиоточка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включена и радиосеть исправна.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Знаменитый метроном, вошедший в историю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блокады Ленинграда как культурный памятник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сопротивления населения, транслировался во время налетов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именно через эту сеть. Быстрый ритм означал воздушную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тревогу, медленный ритм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отбой.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В окруженном фашистами Ленинграде проводное вещание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продолжалось круглосуточно. Трансляция концертов, сводок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Совинформбюро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, выступления по радиосети известных горожан,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деятелей культуры вселяли в жителей города надежду и веру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в неизбежную победу над захватчиками. По окончании передач звучал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метроном - его стук называли живым биением сердца Ленинграда.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www.jasoft.org/blog/content/binary/Windows-Live-Writer/Cmo-crear-un-temporizador-global-en-.NET_12279/metronome_thumb.jpg"/>
          <p:cNvPicPr/>
          <p:nvPr/>
        </p:nvPicPr>
        <p:blipFill>
          <a:blip r:embed="rId2"/>
          <a:srcRect l="15451" r="-17" b="26087"/>
          <a:stretch>
            <a:fillRect/>
          </a:stretch>
        </p:blipFill>
        <p:spPr bwMode="auto">
          <a:xfrm>
            <a:off x="7236296" y="2492896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Leningrad_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657350"/>
            <a:ext cx="58483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Картинка 2 из 85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772816"/>
            <a:ext cx="5076825" cy="3629025"/>
          </a:xfrm>
          <a:prstGeom prst="rect">
            <a:avLst/>
          </a:prstGeom>
          <a:noFill/>
        </p:spPr>
      </p:pic>
      <p:pic>
        <p:nvPicPr>
          <p:cNvPr id="5" name="Рисунок 4" descr="Седьмая &quot;Ленинградская&quot; симфония Шостаковича  - Обложка 7-й симфонии Шостаковича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240" y="1844824"/>
            <a:ext cx="14478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Картинка 24 из 8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550" y="1268760"/>
            <a:ext cx="6504722" cy="4878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Картинка 349 из 110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060848"/>
            <a:ext cx="27051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648072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...Я говорю с тобой под свист снарядов, </a:t>
            </a:r>
            <a:br>
              <a:rPr lang="ru-RU" b="1" dirty="0"/>
            </a:br>
            <a:r>
              <a:rPr lang="ru-RU" b="1" dirty="0"/>
              <a:t>угрюмым заревом озарена. </a:t>
            </a:r>
            <a:br>
              <a:rPr lang="ru-RU" b="1" dirty="0"/>
            </a:br>
            <a:r>
              <a:rPr lang="ru-RU" b="1" dirty="0"/>
              <a:t>Я говорю с тобой из Ленинграда, </a:t>
            </a:r>
            <a:br>
              <a:rPr lang="ru-RU" b="1" dirty="0"/>
            </a:br>
            <a:r>
              <a:rPr lang="ru-RU" b="1" dirty="0"/>
              <a:t>страна моя, печальная страна... </a:t>
            </a:r>
            <a:br>
              <a:rPr lang="ru-RU" b="1" dirty="0"/>
            </a:br>
            <a:r>
              <a:rPr lang="ru-RU" b="1" dirty="0" err="1"/>
              <a:t>Кронштадтский</a:t>
            </a:r>
            <a:r>
              <a:rPr lang="ru-RU" b="1" dirty="0"/>
              <a:t> злой, неукротимый ветер </a:t>
            </a:r>
            <a:br>
              <a:rPr lang="ru-RU" b="1" dirty="0"/>
            </a:br>
            <a:r>
              <a:rPr lang="ru-RU" b="1" dirty="0"/>
              <a:t>в мое лицо закинутое бьет. </a:t>
            </a:r>
            <a:br>
              <a:rPr lang="ru-RU" b="1" dirty="0"/>
            </a:br>
            <a:r>
              <a:rPr lang="ru-RU" b="1" dirty="0"/>
              <a:t>В бомбоубежищах уснули дети, </a:t>
            </a:r>
            <a:br>
              <a:rPr lang="ru-RU" b="1" dirty="0"/>
            </a:br>
            <a:r>
              <a:rPr lang="ru-RU" b="1" dirty="0"/>
              <a:t>ночная стража встала у ворот. </a:t>
            </a:r>
            <a:br>
              <a:rPr lang="ru-RU" b="1" dirty="0"/>
            </a:br>
            <a:r>
              <a:rPr lang="ru-RU" b="1" dirty="0"/>
              <a:t>Над Ленинградом - смертная угроза... </a:t>
            </a:r>
            <a:br>
              <a:rPr lang="ru-RU" b="1" dirty="0"/>
            </a:br>
            <a:r>
              <a:rPr lang="ru-RU" b="1" dirty="0"/>
              <a:t>Бессонны ночи, тяжек день любой. </a:t>
            </a:r>
            <a:br>
              <a:rPr lang="ru-RU" b="1" dirty="0"/>
            </a:br>
            <a:r>
              <a:rPr lang="ru-RU" b="1" dirty="0"/>
              <a:t>Но мы забыли, что такое слезы, </a:t>
            </a:r>
            <a:br>
              <a:rPr lang="ru-RU" b="1" dirty="0"/>
            </a:br>
            <a:r>
              <a:rPr lang="ru-RU" b="1" dirty="0"/>
              <a:t>что называлось страхом и мольбой.</a:t>
            </a:r>
            <a:br>
              <a:rPr lang="ru-RU" b="1" dirty="0"/>
            </a:br>
            <a:r>
              <a:rPr lang="ru-RU" b="1" dirty="0"/>
              <a:t>Я говорю: нас, граждан Ленинграда, </a:t>
            </a:r>
            <a:br>
              <a:rPr lang="ru-RU" b="1" dirty="0"/>
            </a:br>
            <a:r>
              <a:rPr lang="ru-RU" b="1" dirty="0"/>
              <a:t>не поколеблет грохот канонад, </a:t>
            </a:r>
            <a:br>
              <a:rPr lang="ru-RU" b="1" dirty="0"/>
            </a:br>
            <a:r>
              <a:rPr lang="ru-RU" b="1" dirty="0"/>
              <a:t>и если завтра будут баррикады - </a:t>
            </a:r>
            <a:br>
              <a:rPr lang="ru-RU" b="1" dirty="0"/>
            </a:br>
            <a:r>
              <a:rPr lang="ru-RU" b="1" dirty="0"/>
              <a:t>мы не покинем наших баррикад. </a:t>
            </a:r>
            <a:br>
              <a:rPr lang="ru-RU" b="1" dirty="0"/>
            </a:br>
            <a:r>
              <a:rPr lang="ru-RU" b="1" dirty="0"/>
              <a:t>И женщины с бойцами встанут рядом, </a:t>
            </a:r>
            <a:br>
              <a:rPr lang="ru-RU" b="1" dirty="0"/>
            </a:br>
            <a:r>
              <a:rPr lang="ru-RU" b="1" dirty="0"/>
              <a:t>и дети нам патроны поднесут, </a:t>
            </a:r>
            <a:br>
              <a:rPr lang="ru-RU" b="1" dirty="0"/>
            </a:br>
            <a:r>
              <a:rPr lang="ru-RU" b="1" dirty="0"/>
              <a:t>и надо всеми нами зацветут </a:t>
            </a:r>
            <a:br>
              <a:rPr lang="ru-RU" b="1" dirty="0"/>
            </a:br>
            <a:r>
              <a:rPr lang="ru-RU" b="1" dirty="0"/>
              <a:t>старинные знамена Петрограда. </a:t>
            </a:r>
            <a:br>
              <a:rPr lang="ru-RU" b="1" dirty="0"/>
            </a:br>
            <a:r>
              <a:rPr lang="ru-RU" b="1" dirty="0"/>
              <a:t>Руками сжав обугленное сердце, </a:t>
            </a:r>
            <a:br>
              <a:rPr lang="ru-RU" b="1" dirty="0"/>
            </a:br>
            <a:r>
              <a:rPr lang="ru-RU" b="1" dirty="0"/>
              <a:t>такое обещание даю </a:t>
            </a:r>
            <a:br>
              <a:rPr lang="ru-RU" b="1" dirty="0"/>
            </a:br>
            <a:r>
              <a:rPr lang="ru-RU" b="1" dirty="0"/>
              <a:t>я, горожанка, мать красноармейца, </a:t>
            </a:r>
            <a:br>
              <a:rPr lang="ru-RU" b="1" dirty="0"/>
            </a:br>
            <a:r>
              <a:rPr lang="ru-RU" b="1" dirty="0"/>
              <a:t>погибшего под Стрельною в бою: </a:t>
            </a:r>
            <a:br>
              <a:rPr lang="ru-RU" b="1" dirty="0"/>
            </a:br>
            <a:r>
              <a:rPr lang="ru-RU" b="1" dirty="0"/>
              <a:t>Мы будем драться с беззаветной силой, </a:t>
            </a:r>
            <a:br>
              <a:rPr lang="ru-RU" b="1" dirty="0"/>
            </a:br>
            <a:r>
              <a:rPr lang="ru-RU" b="1" dirty="0"/>
              <a:t>мы одолеем бешеных зверей, </a:t>
            </a:r>
            <a:br>
              <a:rPr lang="ru-RU" b="1" dirty="0"/>
            </a:br>
            <a:r>
              <a:rPr lang="ru-RU" b="1" dirty="0"/>
              <a:t>мы победим, клянусь тебе, Россия, </a:t>
            </a:r>
            <a:br>
              <a:rPr lang="ru-RU" b="1" dirty="0"/>
            </a:br>
            <a:r>
              <a:rPr lang="ru-RU" b="1" dirty="0"/>
              <a:t>от имени российских матерей. </a:t>
            </a:r>
            <a:br>
              <a:rPr lang="ru-RU" b="1" dirty="0"/>
            </a:br>
            <a:r>
              <a:rPr lang="ru-RU" b="1" dirty="0"/>
              <a:t>Август 1941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Documents and Settings\Admin\Local Settings\Temporary Internet Files\Content.Word\0a56719d27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85431" y="1003201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s3-eu-west-1.amazonaws.com/hvostatie-production/39020_50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4762500" cy="2952750"/>
          </a:xfrm>
          <a:prstGeom prst="rect">
            <a:avLst/>
          </a:prstGeom>
          <a:noFill/>
        </p:spPr>
      </p:pic>
      <p:pic>
        <p:nvPicPr>
          <p:cNvPr id="43012" name="Picture 4" descr="http://school4novo.rusedu.net/gallery/133/ris21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2132856"/>
            <a:ext cx="26955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601012"/>
            <a:ext cx="6354589" cy="420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(39)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399298"/>
            <a:ext cx="5940425" cy="40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(25).jpg"/>
          <p:cNvPicPr/>
          <p:nvPr/>
        </p:nvPicPr>
        <p:blipFill>
          <a:blip r:embed="rId2" cstate="print"/>
          <a:srcRect t="8007" b="8007"/>
          <a:stretch>
            <a:fillRect/>
          </a:stretch>
        </p:blipFill>
        <p:spPr bwMode="auto">
          <a:xfrm>
            <a:off x="1872000" y="1628775"/>
            <a:ext cx="54000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0_3e09_91c3e56b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194357"/>
            <a:ext cx="5940425" cy="446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Local Settings\Temporary Internet Files\Content.Word\post-3-12976897411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19465"/>
            <a:ext cx="5940425" cy="401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2" y="1269206"/>
            <a:ext cx="47148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49</Words>
  <Application>Microsoft Office PowerPoint</Application>
  <PresentationFormat>Экран (4:3)</PresentationFormat>
  <Paragraphs>23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ЛЕНИНГРАДСКИЙ МЕТРОНОМ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NPK</dc:creator>
  <cp:lastModifiedBy>NPK</cp:lastModifiedBy>
  <cp:revision>10</cp:revision>
  <dcterms:created xsi:type="dcterms:W3CDTF">2012-05-06T16:37:09Z</dcterms:created>
  <dcterms:modified xsi:type="dcterms:W3CDTF">2012-05-06T17:59:03Z</dcterms:modified>
</cp:coreProperties>
</file>