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80" d="100"/>
          <a:sy n="80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923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991"/>
              <a:ext cx="920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0" y="15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6" y="2087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6" y="3160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993" y="1940"/>
              <a:ext cx="4766" cy="119"/>
              <a:chOff x="993" y="1940"/>
              <a:chExt cx="4766" cy="119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996" y="1947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ltGray">
              <a:xfrm>
                <a:off x="999" y="2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999" y="203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999" y="200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999" y="1969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>
                <a:off x="993" y="1940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>
                <a:solidFill>
                  <a:srgbClr val="FFCC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600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08F8FE-F5FB-4306-903C-29D13850F31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9C5C5-0E40-4A2E-AD57-3C29C83D0D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266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48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12469-3EFA-4544-8A54-671FC68E1F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982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A9805-3A6D-464C-9DE9-163B0150DA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94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01A48-CA27-41DB-B21F-8951D332C7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201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775B1-E145-4887-B92B-D1BE77280A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531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A90EA-82AD-4911-BAAE-FE9F192427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157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C3A06-EBDF-43AE-8A2A-E1A926E62D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88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4ED32-9CA8-4E22-98C2-28E02F2824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3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5806A-B2F7-41EE-AB88-006002D09F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430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3C683-D0A0-49F8-AF96-A98BAC9B40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47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>
                <a:solidFill>
                  <a:srgbClr val="FFCC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89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</a:defRPr>
            </a:lvl1pPr>
          </a:lstStyle>
          <a:p>
            <a:fld id="{D7B77149-B864-42AD-9716-BEEAF961142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908720"/>
            <a:ext cx="7452320" cy="1834480"/>
          </a:xfrm>
        </p:spPr>
        <p:txBody>
          <a:bodyPr/>
          <a:lstStyle/>
          <a:p>
            <a:r>
              <a:rPr lang="ru-RU" altLang="ru-RU" sz="3600" i="0" dirty="0" smtClean="0"/>
              <a:t>Обучение и воспитание детей  с синдромом Дауна в коррекционной школе </a:t>
            </a:r>
            <a:r>
              <a:rPr lang="en-US" altLang="ru-RU" sz="3600" i="0" dirty="0" smtClean="0"/>
              <a:t>VIII</a:t>
            </a:r>
            <a:r>
              <a:rPr lang="ru-RU" altLang="ru-RU" sz="3600" i="0" dirty="0" smtClean="0"/>
              <a:t> вида</a:t>
            </a:r>
            <a:br>
              <a:rPr lang="ru-RU" altLang="ru-RU" sz="3600" i="0" dirty="0" smtClean="0"/>
            </a:br>
            <a:r>
              <a:rPr lang="ru-RU" altLang="ru-RU" sz="3600" i="0" dirty="0" smtClean="0"/>
              <a:t>(из опыта работы)</a:t>
            </a:r>
            <a:endParaRPr lang="ru-RU" altLang="ru-RU" sz="3600" i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6056" y="3861048"/>
            <a:ext cx="3382144" cy="2088232"/>
          </a:xfrm>
        </p:spPr>
        <p:txBody>
          <a:bodyPr/>
          <a:lstStyle/>
          <a:p>
            <a:pPr algn="r"/>
            <a:r>
              <a:rPr lang="ru-RU" altLang="ru-RU" sz="1800" dirty="0" smtClean="0"/>
              <a:t>Выполнила</a:t>
            </a:r>
          </a:p>
          <a:p>
            <a:pPr algn="r"/>
            <a:r>
              <a:rPr lang="ru-RU" altLang="ru-RU" sz="1800" dirty="0" smtClean="0"/>
              <a:t>Новикова Галина Владимировна, </a:t>
            </a:r>
          </a:p>
          <a:p>
            <a:pPr algn="r"/>
            <a:r>
              <a:rPr lang="ru-RU" altLang="ru-RU" sz="1800" dirty="0" smtClean="0"/>
              <a:t>учитель начальных классов ОГБОУ «Смоленской специальной (коррекционной) школы-интерната </a:t>
            </a:r>
            <a:r>
              <a:rPr lang="en-US" altLang="ru-RU" sz="1800" dirty="0" smtClean="0"/>
              <a:t>VIII</a:t>
            </a:r>
            <a:r>
              <a:rPr lang="ru-RU" altLang="ru-RU" sz="1800" dirty="0" smtClean="0"/>
              <a:t> вида»</a:t>
            </a:r>
            <a:endParaRPr lang="ru-RU" alt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851920" y="63813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476672"/>
            <a:ext cx="7378451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Цель коррекционной работы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 детьми с синдромом Дауна – их социальная адаптация, приспособление к жизни и возможная интеграция в общество. </a:t>
            </a:r>
          </a:p>
          <a:p>
            <a:pPr marL="0" indent="0"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Необходимо, используя все познавательные способности детей, и, учитывая специфику развития психических процессов, развивать у них жизненно необходимые навыки, чтобы, став взрослыми, они могли самостоятельно себя обслуживать, выполнять в быту простую работу, повысить качество их жизни и жизни их родителей.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44824"/>
            <a:ext cx="6912768" cy="4517340"/>
          </a:xfrm>
        </p:spPr>
        <p:txBody>
          <a:bodyPr/>
          <a:lstStyle/>
          <a:p>
            <a:pPr algn="l"/>
            <a:r>
              <a:rPr lang="ru-RU" sz="2000" i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i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i="0" dirty="0" smtClean="0">
                <a:solidFill>
                  <a:schemeClr val="bg2">
                    <a:lumMod val="50000"/>
                  </a:schemeClr>
                </a:solidFill>
              </a:rPr>
              <a:t>- Воспитание детей с синдромом Дауна, формирование у них правильного поведения. Основное внимание в этом разделе работы направлено на воспитание привычек. У детей необходимо развить навыки культурного поведения в общении с людьми, научить их коммуникабельности. Они должны уметь выражать просьбу, уметь защитить себя или избежать опасности. Большое внимание необходимо уделить внешним формам поведения.</a:t>
            </a:r>
            <a:br>
              <a:rPr lang="ru-RU" sz="2000" i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i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i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i="0" dirty="0" smtClean="0">
                <a:solidFill>
                  <a:schemeClr val="bg2">
                    <a:lumMod val="50000"/>
                  </a:schemeClr>
                </a:solidFill>
              </a:rPr>
              <a:t>- Трудовое обучение, выработка навыков самообслуживания и подготовка к посильным видам хозяйственно – бытового труда. </a:t>
            </a:r>
            <a:r>
              <a:rPr lang="ru-RU" sz="2000" i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i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i="0" dirty="0">
                <a:solidFill>
                  <a:schemeClr val="bg2">
                    <a:lumMod val="50000"/>
                  </a:schemeClr>
                </a:solidFill>
              </a:rPr>
              <a:t>- Развитие психических функций детей в процессе работы и как можно более ранняя коррекция их недостатков.</a:t>
            </a:r>
            <a:br>
              <a:rPr lang="ru-RU" sz="2000" i="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000" i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7118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Задачи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416824" cy="5716488"/>
          </a:xfrm>
        </p:spPr>
        <p:txBody>
          <a:bodyPr/>
          <a:lstStyle/>
          <a:p>
            <a:pPr algn="l"/>
            <a:r>
              <a:rPr lang="ru-RU" sz="2400" i="0" dirty="0" smtClean="0"/>
              <a:t/>
            </a:r>
            <a:br>
              <a:rPr lang="ru-RU" sz="2400" i="0" dirty="0" smtClean="0"/>
            </a:br>
            <a:r>
              <a:rPr lang="ru-RU" sz="2400" i="0" dirty="0"/>
              <a:t/>
            </a:r>
            <a:br>
              <a:rPr lang="ru-RU" sz="2400" i="0" dirty="0"/>
            </a:br>
            <a:r>
              <a:rPr lang="ru-RU" sz="2400" i="0" dirty="0" smtClean="0"/>
              <a:t/>
            </a:r>
            <a:br>
              <a:rPr lang="ru-RU" sz="2400" i="0" dirty="0" smtClean="0"/>
            </a:br>
            <a:r>
              <a:rPr lang="ru-RU" sz="2400" i="0" dirty="0"/>
              <a:t/>
            </a:r>
            <a:br>
              <a:rPr lang="ru-RU" sz="2400" i="0" dirty="0"/>
            </a:br>
            <a:r>
              <a:rPr lang="ru-RU" sz="2400" i="0" dirty="0" smtClean="0"/>
              <a:t/>
            </a:r>
            <a:br>
              <a:rPr lang="ru-RU" sz="2400" i="0" dirty="0" smtClean="0"/>
            </a:br>
            <a:r>
              <a:rPr lang="ru-RU" sz="2400" i="0" dirty="0" smtClean="0"/>
              <a:t>Даже </a:t>
            </a:r>
            <a:r>
              <a:rPr lang="ru-RU" sz="2400" i="0" dirty="0"/>
              <a:t>после того, как ребёнок </a:t>
            </a:r>
            <a:r>
              <a:rPr lang="ru-RU" sz="2400" i="0" dirty="0" smtClean="0"/>
              <a:t>начинает </a:t>
            </a:r>
            <a:r>
              <a:rPr lang="ru-RU" sz="2400" i="0" dirty="0"/>
              <a:t>ходить в школу, у него остаётся много времени для общения с другими людьми дома и в ближайшем </a:t>
            </a:r>
            <a:r>
              <a:rPr lang="ru-RU" sz="2400" i="0" dirty="0" smtClean="0"/>
              <a:t>окружении. Очевидно</a:t>
            </a:r>
            <a:r>
              <a:rPr lang="ru-RU" sz="2400" i="0" dirty="0"/>
              <a:t>, что он учится не только в школе; знакомство с ранее неизвестными явлениями окружающего мира, приобретение нового опыта происходит дома, во время общения с живущими по соседству людьми и с друзьями во время игр. Ребёнок с синдромом Дауна усваивает этот опыт и знания особенно эффектно в том случае, если любящие и понимающие члены семьи помогают ему использовать его потенциальные возможности в большей степени. </a:t>
            </a:r>
            <a:r>
              <a:rPr lang="ru-RU" sz="2400" b="1" i="0" dirty="0"/>
              <a:t>Родители, как </a:t>
            </a:r>
            <a:r>
              <a:rPr lang="ru-RU" sz="2400" b="1" i="0" dirty="0" smtClean="0"/>
              <a:t>педагоги</a:t>
            </a:r>
            <a:r>
              <a:rPr lang="ru-RU" sz="2400" b="1" i="0" dirty="0"/>
              <a:t>, играют самую важную роль  </a:t>
            </a:r>
            <a:r>
              <a:rPr lang="ru-RU" sz="2400" b="1" i="0" dirty="0" smtClean="0"/>
              <a:t>в </a:t>
            </a:r>
            <a:r>
              <a:rPr lang="ru-RU" sz="2400" b="1" i="0" dirty="0"/>
              <a:t>жизни детей с синдромом Дауна. </a:t>
            </a:r>
            <a:br>
              <a:rPr lang="ru-RU" sz="2400" b="1" i="0" dirty="0"/>
            </a:br>
            <a:r>
              <a:rPr lang="ru-RU" sz="2400" i="0" dirty="0"/>
              <a:t/>
            </a:r>
            <a:br>
              <a:rPr lang="ru-RU" sz="2400" i="0" dirty="0"/>
            </a:br>
            <a:endParaRPr lang="ru-RU" sz="2400" i="0" dirty="0"/>
          </a:p>
        </p:txBody>
      </p:sp>
    </p:spTree>
    <p:extLst>
      <p:ext uri="{BB962C8B-B14F-4D97-AF65-F5344CB8AC3E}">
        <p14:creationId xmlns:p14="http://schemas.microsoft.com/office/powerpoint/2010/main" val="40661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488832" cy="6076528"/>
          </a:xfrm>
        </p:spPr>
        <p:txBody>
          <a:bodyPr/>
          <a:lstStyle/>
          <a:p>
            <a:pPr algn="l"/>
            <a:r>
              <a:rPr lang="ru-RU" sz="2800" b="1" i="0" dirty="0" smtClean="0"/>
              <a:t>Противоречия между родителями и школой</a:t>
            </a:r>
            <a:br>
              <a:rPr lang="ru-RU" sz="2800" b="1" i="0" dirty="0" smtClean="0"/>
            </a:br>
            <a:r>
              <a:rPr lang="ru-RU" sz="2800" i="0" dirty="0"/>
              <a:t/>
            </a:r>
            <a:br>
              <a:rPr lang="ru-RU" sz="2800" i="0" dirty="0"/>
            </a:br>
            <a:r>
              <a:rPr lang="ru-RU" sz="2800" i="0" dirty="0" smtClean="0"/>
              <a:t/>
            </a:r>
            <a:br>
              <a:rPr lang="ru-RU" sz="2800" i="0" dirty="0" smtClean="0"/>
            </a:br>
            <a:r>
              <a:rPr lang="ru-RU" sz="2800" i="0" dirty="0" smtClean="0"/>
              <a:t>- неверие родителей в силы и возможности своего ребенка;</a:t>
            </a:r>
            <a:br>
              <a:rPr lang="ru-RU" sz="2800" i="0" dirty="0" smtClean="0"/>
            </a:br>
            <a:r>
              <a:rPr lang="ru-RU" sz="2800" i="0" dirty="0" smtClean="0"/>
              <a:t>- переложение своих родительских обязанностей на учителя и воспитателя;</a:t>
            </a:r>
            <a:br>
              <a:rPr lang="ru-RU" sz="2800" i="0" dirty="0" smtClean="0"/>
            </a:br>
            <a:r>
              <a:rPr lang="ru-RU" sz="2800" i="0" dirty="0" smtClean="0"/>
              <a:t>- отсутствие единой системы требований и воспитание самостоятельности в семье;</a:t>
            </a:r>
            <a:br>
              <a:rPr lang="ru-RU" sz="2800" i="0" dirty="0" smtClean="0"/>
            </a:br>
            <a:r>
              <a:rPr lang="ru-RU" sz="2800" i="0" dirty="0" smtClean="0"/>
              <a:t>- игнорирование или неприятие школьных требований.</a:t>
            </a:r>
            <a:br>
              <a:rPr lang="ru-RU" sz="2800" i="0" dirty="0" smtClean="0"/>
            </a:br>
            <a:r>
              <a:rPr lang="ru-RU" sz="2800" i="0" dirty="0" smtClean="0"/>
              <a:t/>
            </a:r>
            <a:br>
              <a:rPr lang="ru-RU" sz="2800" i="0" dirty="0" smtClean="0"/>
            </a:br>
            <a:endParaRPr lang="ru-RU" sz="2800" i="0" dirty="0"/>
          </a:p>
        </p:txBody>
      </p:sp>
    </p:spTree>
    <p:extLst>
      <p:ext uri="{BB962C8B-B14F-4D97-AF65-F5344CB8AC3E}">
        <p14:creationId xmlns:p14="http://schemas.microsoft.com/office/powerpoint/2010/main" val="88103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96752"/>
            <a:ext cx="7344816" cy="2664296"/>
          </a:xfrm>
        </p:spPr>
        <p:txBody>
          <a:bodyPr/>
          <a:lstStyle/>
          <a:p>
            <a:r>
              <a:rPr lang="ru-RU" sz="2800" b="1" i="0" dirty="0" smtClean="0"/>
              <a:t>Успешность обучения детей с синдромом Дауна напрямую зависит от </a:t>
            </a:r>
            <a:br>
              <a:rPr lang="ru-RU" sz="2800" b="1" i="0" dirty="0" smtClean="0"/>
            </a:br>
            <a:r>
              <a:rPr lang="ru-RU" sz="2800" b="1" i="0" dirty="0" smtClean="0"/>
              <a:t/>
            </a:r>
            <a:br>
              <a:rPr lang="ru-RU" sz="2800" b="1" i="0" dirty="0" smtClean="0"/>
            </a:br>
            <a:r>
              <a:rPr lang="ru-RU" sz="2800" i="0" dirty="0" smtClean="0"/>
              <a:t>степени проявления интеллектуальных нарушений, </a:t>
            </a:r>
            <a:br>
              <a:rPr lang="ru-RU" sz="2800" i="0" dirty="0" smtClean="0"/>
            </a:br>
            <a:r>
              <a:rPr lang="ru-RU" sz="2800" i="0" dirty="0" smtClean="0"/>
              <a:t>врожденных факторов и индивидуальных особенностей, </a:t>
            </a:r>
            <a:br>
              <a:rPr lang="ru-RU" sz="2800" i="0" dirty="0" smtClean="0"/>
            </a:br>
            <a:r>
              <a:rPr lang="ru-RU" sz="2800" i="0" dirty="0" smtClean="0"/>
              <a:t>от времени начало обучения по специальным методикам.</a:t>
            </a:r>
            <a:endParaRPr lang="ru-RU" sz="2800" i="0" dirty="0"/>
          </a:p>
        </p:txBody>
      </p:sp>
    </p:spTree>
    <p:extLst>
      <p:ext uri="{BB962C8B-B14F-4D97-AF65-F5344CB8AC3E}">
        <p14:creationId xmlns:p14="http://schemas.microsoft.com/office/powerpoint/2010/main" val="303528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44824"/>
            <a:ext cx="6192688" cy="2232248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293096"/>
            <a:ext cx="2088232" cy="16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304800"/>
            <a:ext cx="4536504" cy="891952"/>
          </a:xfrm>
        </p:spPr>
        <p:txBody>
          <a:bodyPr/>
          <a:lstStyle/>
          <a:p>
            <a:r>
              <a:rPr lang="ru-RU" sz="3200" b="1" i="0" dirty="0" smtClean="0"/>
              <a:t>Источники</a:t>
            </a:r>
            <a:endParaRPr lang="ru-RU" sz="3200" b="1" i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Обучение и воспитание детей во вспомогательной школе: Пособие для учителей и студентов </a:t>
            </a:r>
            <a:r>
              <a:rPr lang="ru-RU" sz="1800" dirty="0" err="1" smtClean="0"/>
              <a:t>дефектол</a:t>
            </a:r>
            <a:r>
              <a:rPr lang="ru-RU" sz="1800" dirty="0" smtClean="0"/>
              <a:t>. ф-</a:t>
            </a:r>
            <a:r>
              <a:rPr lang="ru-RU" sz="1800" dirty="0" err="1" smtClean="0"/>
              <a:t>ов</a:t>
            </a:r>
            <a:r>
              <a:rPr lang="ru-RU" sz="1800" dirty="0" smtClean="0"/>
              <a:t> пединститутов/ Под ред. В.В. Воронковой – М.: Школа-Пресс, 1999;</a:t>
            </a:r>
          </a:p>
          <a:p>
            <a:r>
              <a:rPr lang="ru-RU" sz="1800" dirty="0" err="1" smtClean="0"/>
              <a:t>Маллер</a:t>
            </a:r>
            <a:r>
              <a:rPr lang="ru-RU" sz="1800" dirty="0" smtClean="0"/>
              <a:t> А.Р. Воспитание ребенка с синдромом Дауна в семье//Дефектология.1984, №4;</a:t>
            </a:r>
          </a:p>
          <a:p>
            <a:r>
              <a:rPr lang="ru-RU" sz="1800" dirty="0" smtClean="0"/>
              <a:t>Развитие познавательной деятельности детей с синдромом Дауна/ Т.Л. Медведева.- М.: Монолит, 2007;</a:t>
            </a:r>
          </a:p>
          <a:p>
            <a:r>
              <a:rPr lang="ru-RU" sz="1800" dirty="0" smtClean="0"/>
              <a:t>Фотоматериала из личного фотоархива Новиковой Г.В.;</a:t>
            </a:r>
          </a:p>
          <a:p>
            <a:r>
              <a:rPr lang="ru-RU" sz="1800" dirty="0" smtClean="0"/>
              <a:t>Фотоматериалы из личного фотоархива Воронковой О.Л.;</a:t>
            </a:r>
          </a:p>
          <a:p>
            <a:r>
              <a:rPr lang="ru-RU" altLang="ru-RU" sz="1800" b="1" dirty="0"/>
              <a:t>[ Электронные ресурсы]. </a:t>
            </a:r>
            <a:r>
              <a:rPr lang="en-US" altLang="ru-RU" sz="1800" b="1" dirty="0"/>
              <a:t>URL: </a:t>
            </a:r>
            <a:r>
              <a:rPr lang="en-US" altLang="ru-RU" sz="1800" b="1" dirty="0">
                <a:hlinkClick r:id="rId2"/>
              </a:rPr>
              <a:t>http://images.yandex.ru</a:t>
            </a:r>
            <a:r>
              <a:rPr lang="en-US" altLang="ru-RU" sz="1800" b="1" dirty="0"/>
              <a:t> </a:t>
            </a:r>
            <a:r>
              <a:rPr lang="en-US" altLang="ru-RU" sz="1800" dirty="0"/>
              <a:t>(</a:t>
            </a:r>
            <a:r>
              <a:rPr lang="ru-RU" altLang="ru-RU" sz="1800" dirty="0"/>
              <a:t>дата обращения </a:t>
            </a:r>
            <a:r>
              <a:rPr lang="ru-RU" altLang="ru-RU" sz="1800" dirty="0" smtClean="0"/>
              <a:t>03.11.2013).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0271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солнечный">
  <a:themeElements>
    <a:clrScheme name="Шаблон оформления «Солнечный»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FF5050"/>
      </a:accent2>
      <a:accent3>
        <a:srgbClr val="FFE2B8"/>
      </a:accent3>
      <a:accent4>
        <a:srgbClr val="000000"/>
      </a:accent4>
      <a:accent5>
        <a:srgbClr val="FFCAAD"/>
      </a:accent5>
      <a:accent6>
        <a:srgbClr val="E74848"/>
      </a:accent6>
      <a:hlink>
        <a:srgbClr val="CC9900"/>
      </a:hlink>
      <a:folHlink>
        <a:srgbClr val="CCCCCC"/>
      </a:folHlink>
    </a:clrScheme>
    <a:fontScheme name="Шаблон оформления «Солнечный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Солнечный»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FF5050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CC99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олнечный»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66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олнечный»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олнечный»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009966"/>
        </a:hlink>
        <a:folHlink>
          <a:srgbClr val="00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олнечный»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CC00CC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олнечный» 6">
        <a:dk1>
          <a:srgbClr val="000000"/>
        </a:dk1>
        <a:lt1>
          <a:srgbClr val="F8F8F8"/>
        </a:lt1>
        <a:dk2>
          <a:srgbClr val="0000FF"/>
        </a:dk2>
        <a:lt2>
          <a:srgbClr val="FFCC00"/>
        </a:lt2>
        <a:accent1>
          <a:srgbClr val="0099FF"/>
        </a:accent1>
        <a:accent2>
          <a:srgbClr val="CC00CC"/>
        </a:accent2>
        <a:accent3>
          <a:srgbClr val="AAAAFF"/>
        </a:accent3>
        <a:accent4>
          <a:srgbClr val="D4D4D4"/>
        </a:accent4>
        <a:accent5>
          <a:srgbClr val="AACAFF"/>
        </a:accent5>
        <a:accent6>
          <a:srgbClr val="B900B9"/>
        </a:accent6>
        <a:hlink>
          <a:srgbClr val="3333CC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солнечный</Template>
  <TotalTime>270</TotalTime>
  <Words>216</Words>
  <Application>Microsoft Office PowerPoint</Application>
  <PresentationFormat>Экран (4:3)</PresentationFormat>
  <Paragraphs>21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солнечный</vt:lpstr>
      <vt:lpstr>Обучение и воспитание детей  с синдромом Дауна в коррекционной школе VIII вида (из опыта работы)</vt:lpstr>
      <vt:lpstr>Презентация PowerPoint</vt:lpstr>
      <vt:lpstr> - Воспитание детей с синдромом Дауна, формирование у них правильного поведения. Основное внимание в этом разделе работы направлено на воспитание привычек. У детей необходимо развить навыки культурного поведения в общении с людьми, научить их коммуникабельности. Они должны уметь выражать просьбу, уметь защитить себя или избежать опасности. Большое внимание необходимо уделить внешним формам поведения.  - Трудовое обучение, выработка навыков самообслуживания и подготовка к посильным видам хозяйственно – бытового труда.  - Развитие психических функций детей в процессе работы и как можно более ранняя коррекция их недостатков. </vt:lpstr>
      <vt:lpstr>     Даже после того, как ребёнок начинает ходить в школу, у него остаётся много времени для общения с другими людьми дома и в ближайшем окружении. Очевидно, что он учится не только в школе; знакомство с ранее неизвестными явлениями окружающего мира, приобретение нового опыта происходит дома, во время общения с живущими по соседству людьми и с друзьями во время игр. Ребёнок с синдромом Дауна усваивает этот опыт и знания особенно эффектно в том случае, если любящие и понимающие члены семьи помогают ему использовать его потенциальные возможности в большей степени. Родители, как педагоги, играют самую важную роль  в жизни детей с синдромом Дауна.   </vt:lpstr>
      <vt:lpstr>Противоречия между родителями и школой   - неверие родителей в силы и возможности своего ребенка; - переложение своих родительских обязанностей на учителя и воспитателя; - отсутствие единой системы требований и воспитание самостоятельности в семье; - игнорирование или неприятие школьных требований.  </vt:lpstr>
      <vt:lpstr>Успешность обучения детей с синдромом Дауна напрямую зависит от   степени проявления интеллектуальных нарушений,  врожденных факторов и индивидуальных особенностей,  от времени начало обучения по специальным методикам.</vt:lpstr>
      <vt:lpstr>Спасибо за внимание!</vt:lpstr>
      <vt:lpstr>Источники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и воспитание детей  с синдромом Дауна в коррекционной школе VIII вида</dc:title>
  <dc:creator>777</dc:creator>
  <cp:lastModifiedBy>777</cp:lastModifiedBy>
  <cp:revision>22</cp:revision>
  <dcterms:created xsi:type="dcterms:W3CDTF">2013-10-27T12:29:45Z</dcterms:created>
  <dcterms:modified xsi:type="dcterms:W3CDTF">2015-09-12T15:45:02Z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TC010690801049</vt:lpwstr>
  </property>
</Properties>
</file>