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9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63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880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1037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83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699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205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28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4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9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2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9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9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58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var.ru/arhiv/slovo/neva_battle.html" TargetMode="External"/><Relationship Id="rId2" Type="http://schemas.openxmlformats.org/officeDocument/2006/relationships/hyperlink" Target="http://russkie-tsari.ru/index.php/razdel-i/ledovoe-poboishche-aleksandr-nevski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avoslavie.ru/smi/38038.htm" TargetMode="External"/><Relationship Id="rId4" Type="http://schemas.openxmlformats.org/officeDocument/2006/relationships/hyperlink" Target="http://www.tanais.info/vasnetsov/vasnetsov7b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5419" y="309095"/>
            <a:ext cx="7048887" cy="3476615"/>
          </a:xfrm>
        </p:spPr>
        <p:txBody>
          <a:bodyPr/>
          <a:lstStyle/>
          <a:p>
            <a:pPr algn="ctr"/>
            <a:r>
              <a:rPr lang="ru-RU" altLang="ru-RU" sz="4400" b="1" dirty="0"/>
              <a:t>Учебная презентация к уроку в 5 классе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4739" y="4559124"/>
            <a:ext cx="4958367" cy="1530439"/>
          </a:xfrm>
        </p:spPr>
        <p:txBody>
          <a:bodyPr>
            <a:normAutofit/>
          </a:bodyPr>
          <a:lstStyle/>
          <a:p>
            <a:pPr algn="r"/>
            <a:r>
              <a:rPr lang="ru-RU" altLang="ru-RU" b="1" dirty="0"/>
              <a:t>Выполнила   </a:t>
            </a:r>
            <a:endParaRPr lang="ru-RU" altLang="ru-RU" b="1" dirty="0" smtClean="0"/>
          </a:p>
          <a:p>
            <a:pPr algn="r"/>
            <a:r>
              <a:rPr lang="ru-RU" altLang="ru-RU" b="1" dirty="0" smtClean="0"/>
              <a:t>Сорокина Надежда Борисовна учитель </a:t>
            </a:r>
            <a:r>
              <a:rPr lang="ru-RU" altLang="ru-RU" b="1" dirty="0"/>
              <a:t>музыки </a:t>
            </a:r>
            <a:r>
              <a:rPr lang="ru-RU" altLang="ru-RU" b="1" dirty="0" smtClean="0"/>
              <a:t> МБОУ СОШ №15</a:t>
            </a:r>
            <a:endParaRPr lang="ru-RU" alt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3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406464" y="333847"/>
            <a:ext cx="4995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latin typeface="Cambria" panose="02040503050406030204" pitchFamily="18" charset="0"/>
              </a:rPr>
              <a:t>Васнецов В. «После побоища»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88" y="1160517"/>
            <a:ext cx="9606013" cy="501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554340" y="490897"/>
            <a:ext cx="3929062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Я пойду по полю белому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Полечу по полю смертному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Поищу я славных соколов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Женихов моих добрых молодцев </a:t>
            </a:r>
          </a:p>
          <a:p>
            <a:pPr eaLnBrk="1" hangingPunct="1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Кто лежит мечами порубленный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Кто лежит стрелою пораненный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Напоили они кровью алою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Землю честною землю русскую </a:t>
            </a:r>
          </a:p>
          <a:p>
            <a:pPr eaLnBrk="1" hangingPunct="1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Кто погиб за Русь смертью доброю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Поцелую того в очи мертвые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А тому молодцу что остался жить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Буду верной женой малой ладою </a:t>
            </a:r>
          </a:p>
          <a:p>
            <a:pPr eaLnBrk="1" hangingPunct="1"/>
            <a:endParaRPr lang="ru-RU" altLang="ru-RU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Не возьму в мужья красивого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Красота земная кончается </a:t>
            </a:r>
          </a:p>
          <a:p>
            <a:pPr eaLnBrk="1" hangingPunct="1"/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А пойду я за храброго </a:t>
            </a:r>
          </a:p>
          <a:p>
            <a:pPr eaLnBrk="1" hangingPunct="1"/>
            <a:r>
              <a:rPr lang="ru-RU" altLang="ru-RU" dirty="0" err="1">
                <a:latin typeface="Tahoma" panose="020B0604030504040204" pitchFamily="34" charset="0"/>
                <a:cs typeface="Tahoma" panose="020B0604030504040204" pitchFamily="34" charset="0"/>
              </a:rPr>
              <a:t>Отзовитеся</a:t>
            </a:r>
            <a:r>
              <a:rPr lang="ru-RU" altLang="ru-RU" dirty="0">
                <a:latin typeface="Tahoma" panose="020B0604030504040204" pitchFamily="34" charset="0"/>
                <a:cs typeface="Tahoma" panose="020B0604030504040204" pitchFamily="34" charset="0"/>
              </a:rPr>
              <a:t> ясные соколы</a:t>
            </a:r>
            <a:r>
              <a:rPr lang="ru-RU" altLang="ru-RU" dirty="0"/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21632" y="5955073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mbria" panose="02040503050406030204" pitchFamily="18" charset="0"/>
              </a:rPr>
              <a:t>Учебник 4 класс с. 21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5" y="131789"/>
            <a:ext cx="5669280" cy="58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522247" y="422210"/>
            <a:ext cx="688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ambria" panose="02040503050406030204" pitchFamily="18" charset="0"/>
              </a:rPr>
              <a:t>В. Серов «Въезд Александра Невского во Псков»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31" y="1175202"/>
            <a:ext cx="9107055" cy="534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165059" y="395825"/>
            <a:ext cx="7618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Cambria" panose="02040503050406030204" pitchFamily="18" charset="0"/>
              </a:rPr>
              <a:t>Кто на Русь с мечем придет,  тот от меча и погибнет…</a:t>
            </a:r>
          </a:p>
          <a:p>
            <a:pPr algn="ctr" eaLnBrk="1" hangingPunct="1"/>
            <a:r>
              <a:rPr lang="ru-RU" altLang="ru-RU" sz="2400">
                <a:latin typeface="Cambria" panose="02040503050406030204" pitchFamily="18" charset="0"/>
              </a:rPr>
              <a:t>В. Присекин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6" y="1226087"/>
            <a:ext cx="9760017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6023894" y="1221483"/>
            <a:ext cx="3857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Cambria" panose="02040503050406030204" pitchFamily="18" charset="0"/>
              </a:rPr>
              <a:t>Авторы памятника, скульптор И.И. Козлов и архитектор П.С. Бутенко, запечатлели святого и благоверного князя Александра Невского в окружении русских дружинников из Пскова, Новгорода, Владимира и Суздаля. Огромная скульптурная композиция олицетворяет единство и неделимость Русской земли, ее соборность, в которой наши предки находили духовную мощь и опору.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380454" y="292796"/>
            <a:ext cx="8643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mbria" panose="02040503050406030204" pitchFamily="18" charset="0"/>
              </a:rPr>
              <a:t>Памятник Александру Невскому в г.Пскове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54" y="816671"/>
            <a:ext cx="4221622" cy="56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Используемые материалы: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4400" y="1447802"/>
            <a:ext cx="7772400" cy="5053013"/>
          </a:xfrm>
        </p:spPr>
        <p:txBody>
          <a:bodyPr>
            <a:normAutofit/>
          </a:bodyPr>
          <a:lstStyle/>
          <a:p>
            <a:r>
              <a:rPr lang="ru-RU" altLang="ru-RU" dirty="0"/>
              <a:t>Учебник «Музыка 5 класс» – </a:t>
            </a:r>
            <a:r>
              <a:rPr lang="ru-RU" altLang="ru-RU" dirty="0" err="1"/>
              <a:t>Г.П.Сергеева</a:t>
            </a:r>
            <a:r>
              <a:rPr lang="ru-RU" altLang="ru-RU" dirty="0"/>
              <a:t>, </a:t>
            </a:r>
            <a:r>
              <a:rPr lang="ru-RU" altLang="ru-RU" dirty="0" err="1"/>
              <a:t>Е.Д.Критская</a:t>
            </a:r>
            <a:endParaRPr lang="ru-RU" altLang="ru-RU" dirty="0"/>
          </a:p>
          <a:p>
            <a:r>
              <a:rPr lang="ru-RU" altLang="ru-RU" dirty="0"/>
              <a:t>Учебник «Музыка 4 класс» – </a:t>
            </a:r>
            <a:r>
              <a:rPr lang="ru-RU" altLang="ru-RU" dirty="0" err="1"/>
              <a:t>Г.П.Сергеева</a:t>
            </a:r>
            <a:r>
              <a:rPr lang="ru-RU" altLang="ru-RU" dirty="0"/>
              <a:t>, </a:t>
            </a:r>
            <a:r>
              <a:rPr lang="ru-RU" altLang="ru-RU" dirty="0" err="1"/>
              <a:t>Е.Д.Критская</a:t>
            </a:r>
            <a:endParaRPr lang="ru-RU" altLang="ru-RU" dirty="0"/>
          </a:p>
          <a:p>
            <a:r>
              <a:rPr lang="en-US" altLang="ru-RU" dirty="0">
                <a:hlinkClick r:id="rId2"/>
              </a:rPr>
              <a:t>http://russkie-tsari.ru/index.php/razdel-i/ledovoe-poboishche-aleksandr-nevskij</a:t>
            </a:r>
            <a:endParaRPr lang="ru-RU" altLang="ru-RU" dirty="0"/>
          </a:p>
          <a:p>
            <a:r>
              <a:rPr lang="en-US" altLang="ru-RU" dirty="0">
                <a:hlinkClick r:id="rId3"/>
              </a:rPr>
              <a:t>http://www.varvar.ru/arhiv/slovo/neva_battle.html</a:t>
            </a:r>
            <a:endParaRPr lang="ru-RU" altLang="ru-RU" dirty="0"/>
          </a:p>
          <a:p>
            <a:r>
              <a:rPr lang="en-US" altLang="ru-RU" dirty="0">
                <a:hlinkClick r:id="rId4"/>
              </a:rPr>
              <a:t>http://www.tanais.info/vasnetsov/vasnetsov7b.html</a:t>
            </a:r>
            <a:endParaRPr lang="ru-RU" altLang="ru-RU" dirty="0"/>
          </a:p>
          <a:p>
            <a:r>
              <a:rPr lang="en-US" altLang="ru-RU" dirty="0">
                <a:hlinkClick r:id="rId5"/>
              </a:rPr>
              <a:t>http://www.pravoslavie.ru/smi/38038.htm</a:t>
            </a:r>
            <a:endParaRPr lang="ru-RU" altLang="ru-RU" dirty="0"/>
          </a:p>
          <a:p>
            <a:r>
              <a:rPr lang="en-US" altLang="ru-RU" dirty="0"/>
              <a:t>Google </a:t>
            </a:r>
            <a:r>
              <a:rPr lang="ru-RU" altLang="ru-RU" dirty="0"/>
              <a:t>картинки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1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5814" y="500065"/>
            <a:ext cx="9362739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ambria" panose="02040503050406030204" pitchFamily="18" charset="0"/>
              </a:rPr>
              <a:t>Цель:</a:t>
            </a:r>
          </a:p>
          <a:p>
            <a:pPr algn="just" eaLnBrk="1" hangingPunct="1"/>
            <a:r>
              <a:rPr lang="ru-RU" altLang="ru-RU" sz="2400" dirty="0">
                <a:latin typeface="Cambria" panose="02040503050406030204" pitchFamily="18" charset="0"/>
              </a:rPr>
              <a:t>	Я разработала данную презентацию для того, чтобы познакомить учащихся с героическим прошлым России и образом Александра Невского – защитника Отечества и православной веры.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57250" y="2500313"/>
            <a:ext cx="9986922" cy="3929062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/>
              <a:t>Задачи:</a:t>
            </a:r>
          </a:p>
          <a:p>
            <a:pPr eaLnBrk="1" hangingPunct="1"/>
            <a:r>
              <a:rPr lang="ru-RU" altLang="ru-RU" sz="2400" dirty="0"/>
              <a:t>Изучить кантату «Александр Невский» С. Прокофьева</a:t>
            </a:r>
          </a:p>
          <a:p>
            <a:pPr eaLnBrk="1" hangingPunct="1"/>
            <a:r>
              <a:rPr lang="ru-RU" altLang="ru-RU" sz="2400" dirty="0"/>
              <a:t>Сопоставить героико-эпические образы музыки с образами изобразительного искусства</a:t>
            </a:r>
          </a:p>
          <a:p>
            <a:pPr eaLnBrk="1" hangingPunct="1"/>
            <a:r>
              <a:rPr lang="ru-RU" altLang="ru-RU" sz="2400" dirty="0"/>
              <a:t>Обобщить представление о музыке</a:t>
            </a:r>
          </a:p>
          <a:p>
            <a:pPr eaLnBrk="1" hangingPunct="1"/>
            <a:r>
              <a:rPr lang="ru-RU" altLang="ru-RU" sz="2400" dirty="0"/>
              <a:t>Расширить зрительный ряд</a:t>
            </a:r>
          </a:p>
          <a:p>
            <a:pPr eaLnBrk="1" hangingPunct="1"/>
            <a:r>
              <a:rPr lang="ru-RU" altLang="ru-RU" sz="2400" dirty="0"/>
              <a:t>Расширить знания учащихся</a:t>
            </a:r>
          </a:p>
          <a:p>
            <a:pPr eaLnBrk="1" hangingPunct="1"/>
            <a:r>
              <a:rPr lang="ru-RU" altLang="ru-RU" sz="2400" dirty="0"/>
              <a:t>Познакомить с новыми понятиями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6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1226" y="2483812"/>
            <a:ext cx="350043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+mj-lt"/>
              </a:rPr>
              <a:t>Вставайте, люди русские, </a:t>
            </a:r>
            <a:br>
              <a:rPr lang="ru-RU" sz="1600" b="1" dirty="0">
                <a:latin typeface="+mj-lt"/>
              </a:rPr>
            </a:br>
            <a:r>
              <a:rPr lang="ru-RU" sz="1600" b="1" dirty="0">
                <a:latin typeface="+mj-lt"/>
              </a:rPr>
              <a:t>На славный бой, на смертный бой, </a:t>
            </a:r>
            <a:br>
              <a:rPr lang="ru-RU" sz="1600" b="1" dirty="0">
                <a:latin typeface="+mj-lt"/>
              </a:rPr>
            </a:br>
            <a:r>
              <a:rPr lang="ru-RU" sz="1600" b="1" dirty="0">
                <a:latin typeface="+mj-lt"/>
              </a:rPr>
              <a:t>Вставайте, люди вольные, </a:t>
            </a:r>
            <a:br>
              <a:rPr lang="ru-RU" sz="1600" b="1" dirty="0">
                <a:latin typeface="+mj-lt"/>
              </a:rPr>
            </a:br>
            <a:r>
              <a:rPr lang="ru-RU" sz="1600" b="1" dirty="0">
                <a:latin typeface="+mj-lt"/>
              </a:rPr>
              <a:t>За нашу землю честную! </a:t>
            </a:r>
            <a:br>
              <a:rPr lang="ru-RU" sz="1600" b="1" dirty="0">
                <a:latin typeface="+mj-lt"/>
              </a:rPr>
            </a:br>
            <a:r>
              <a:rPr lang="ru-RU" sz="1600" b="1" dirty="0">
                <a:latin typeface="+mj-lt"/>
              </a:rPr>
              <a:t>Живым бойцам почет и честь, </a:t>
            </a:r>
            <a:br>
              <a:rPr lang="ru-RU" sz="1600" b="1" dirty="0">
                <a:latin typeface="+mj-lt"/>
              </a:rPr>
            </a:br>
            <a:r>
              <a:rPr lang="ru-RU" sz="1600" b="1" dirty="0">
                <a:latin typeface="+mj-lt"/>
              </a:rPr>
              <a:t>А мертвым слава вечная…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36849" y="697876"/>
            <a:ext cx="5154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Cambria" panose="02040503050406030204" pitchFamily="18" charset="0"/>
              </a:rPr>
              <a:t>Кантата «Александр Невский»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 rot="21215123">
            <a:off x="2595474" y="5227591"/>
            <a:ext cx="1573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С. Прокофьев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 rot="522854">
            <a:off x="7813586" y="5270453"/>
            <a:ext cx="153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В. </a:t>
            </a:r>
            <a:r>
              <a:rPr lang="ru-RU" altLang="ru-RU" dirty="0" err="1">
                <a:latin typeface="Cambria" panose="02040503050406030204" pitchFamily="18" charset="0"/>
              </a:rPr>
              <a:t>Луговский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858">
            <a:off x="807265" y="1441815"/>
            <a:ext cx="2800952" cy="3830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372">
            <a:off x="8115712" y="1584666"/>
            <a:ext cx="2852928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18554" y="6253164"/>
            <a:ext cx="4002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ambria" panose="02040503050406030204" pitchFamily="18" charset="0"/>
              </a:rPr>
              <a:t>Ю. </a:t>
            </a:r>
            <a:r>
              <a:rPr lang="ru-RU" altLang="ru-RU" b="1" dirty="0" err="1">
                <a:latin typeface="Cambria" panose="02040503050406030204" pitchFamily="18" charset="0"/>
              </a:rPr>
              <a:t>Пантюхин</a:t>
            </a:r>
            <a:r>
              <a:rPr lang="ru-RU" altLang="ru-RU" b="1" dirty="0">
                <a:latin typeface="Cambria" panose="02040503050406030204" pitchFamily="18" charset="0"/>
              </a:rPr>
              <a:t>.  Александр Невский</a:t>
            </a:r>
            <a:endParaRPr lang="ru-RU" altLang="ru-RU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96971" y="209470"/>
            <a:ext cx="6445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Cambria" panose="02040503050406030204" pitchFamily="18" charset="0"/>
              </a:rPr>
              <a:t>Полководец </a:t>
            </a:r>
            <a:r>
              <a:rPr lang="en-US" altLang="ru-RU" sz="2000" dirty="0">
                <a:latin typeface="Perpetua" panose="02020502060401020303" pitchFamily="18" charset="0"/>
              </a:rPr>
              <a:t>XIII</a:t>
            </a:r>
            <a:r>
              <a:rPr lang="ru-RU" altLang="ru-RU" sz="2000" dirty="0">
                <a:latin typeface="Cambria" panose="02040503050406030204" pitchFamily="18" charset="0"/>
              </a:rPr>
              <a:t> в. , защитник святой земли Русской – </a:t>
            </a:r>
          </a:p>
          <a:p>
            <a:pPr algn="ctr" eaLnBrk="1" hangingPunct="1"/>
            <a:r>
              <a:rPr lang="ru-RU" altLang="ru-RU" sz="2000" dirty="0">
                <a:latin typeface="Cambria" panose="02040503050406030204" pitchFamily="18" charset="0"/>
              </a:rPr>
              <a:t>князь новгородский Александр Невский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80" y="898488"/>
            <a:ext cx="6885432" cy="54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6393960" y="1536711"/>
            <a:ext cx="429550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ambria" panose="02040503050406030204" pitchFamily="18" charset="0"/>
              </a:rPr>
              <a:t>Святой благоверный князь Александр Невский – покровитель воинов и защитник всей Руси.</a:t>
            </a:r>
          </a:p>
          <a:p>
            <a:pPr algn="ctr" eaLnBrk="1" hangingPunct="1"/>
            <a:r>
              <a:rPr lang="ru-RU" altLang="ru-RU" sz="2400" dirty="0">
                <a:latin typeface="Cambria" panose="02040503050406030204" pitchFamily="18" charset="0"/>
              </a:rPr>
              <a:t>Канонизирован Русской православной церковью в лике благоверных при митрополите </a:t>
            </a:r>
            <a:r>
              <a:rPr lang="ru-RU" altLang="ru-RU" sz="2400" dirty="0" err="1">
                <a:latin typeface="Cambria" panose="02040503050406030204" pitchFamily="18" charset="0"/>
              </a:rPr>
              <a:t>Макарии</a:t>
            </a:r>
            <a:r>
              <a:rPr lang="ru-RU" altLang="ru-RU" sz="2400" dirty="0">
                <a:latin typeface="Cambria" panose="02040503050406030204" pitchFamily="18" charset="0"/>
              </a:rPr>
              <a:t> на Московском Соборе 1547 года.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3" y="84758"/>
            <a:ext cx="5370897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1135756" y="1817533"/>
            <a:ext cx="4857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Cambria" panose="02040503050406030204" pitchFamily="18" charset="0"/>
              </a:rPr>
              <a:t>Я ухожу теперь, а ты, свеча, спаси!</a:t>
            </a:r>
            <a:br>
              <a:rPr lang="ru-RU" altLang="ru-RU" sz="2400" dirty="0">
                <a:latin typeface="Cambria" panose="02040503050406030204" pitchFamily="18" charset="0"/>
              </a:rPr>
            </a:br>
            <a:r>
              <a:rPr lang="ru-RU" altLang="ru-RU" sz="2400" dirty="0">
                <a:latin typeface="Cambria" panose="02040503050406030204" pitchFamily="18" charset="0"/>
              </a:rPr>
              <a:t>И к Божьей Матери завет мой отнеси:</a:t>
            </a:r>
            <a:br>
              <a:rPr lang="ru-RU" altLang="ru-RU" sz="2400" dirty="0">
                <a:latin typeface="Cambria" panose="02040503050406030204" pitchFamily="18" charset="0"/>
              </a:rPr>
            </a:br>
            <a:r>
              <a:rPr lang="ru-RU" altLang="ru-RU" sz="2400" dirty="0">
                <a:latin typeface="Cambria" panose="02040503050406030204" pitchFamily="18" charset="0"/>
              </a:rPr>
              <a:t>Храни, заступница, вовек Святую Русь,</a:t>
            </a:r>
            <a:br>
              <a:rPr lang="ru-RU" altLang="ru-RU" sz="2400" dirty="0">
                <a:latin typeface="Cambria" panose="02040503050406030204" pitchFamily="18" charset="0"/>
              </a:rPr>
            </a:br>
            <a:r>
              <a:rPr lang="ru-RU" altLang="ru-RU" sz="2400" dirty="0">
                <a:latin typeface="Cambria" panose="02040503050406030204" pitchFamily="18" charset="0"/>
              </a:rPr>
              <a:t>А я, пусть именем, но истинно – вернусь…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65" y="201761"/>
            <a:ext cx="4052236" cy="6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561966" y="549164"/>
            <a:ext cx="83581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Cambria" panose="02040503050406030204" pitchFamily="18" charset="0"/>
              </a:rPr>
              <a:t>Триптих П. Д. Корина «Александр Невский», 1942-1943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419091" y="5560731"/>
            <a:ext cx="8643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Северная баллада                          Александр Невский                     Старинный сказ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419092" y="5989356"/>
            <a:ext cx="8501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mbria" panose="02040503050406030204" pitchFamily="18" charset="0"/>
              </a:rPr>
              <a:t>       Левая часть                               Центральная часть                         Правая часть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" y="1548535"/>
            <a:ext cx="9750392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710929" y="126823"/>
            <a:ext cx="436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Cambria" panose="02040503050406030204" pitchFamily="18" charset="0"/>
              </a:rPr>
              <a:t>«Ледовое побоище»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94" y="845952"/>
            <a:ext cx="7189694" cy="53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5318974" y="207752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latin typeface="Cambria" panose="02040503050406030204" pitchFamily="18" charset="0"/>
              </a:rPr>
              <a:t>Ф.А.  Моллер.  Невская битва. </a:t>
            </a:r>
          </a:p>
          <a:p>
            <a:pPr algn="ctr" eaLnBrk="1" hangingPunct="1"/>
            <a:endParaRPr lang="ru-RU" altLang="ru-RU" sz="2800" b="1">
              <a:latin typeface="Cambria" panose="02040503050406030204" pitchFamily="18" charset="0"/>
            </a:endParaRPr>
          </a:p>
          <a:p>
            <a:pPr algn="ctr" eaLnBrk="1" hangingPunct="1"/>
            <a:r>
              <a:rPr lang="ru-RU" altLang="ru-RU" sz="2800" b="1">
                <a:latin typeface="Cambria" panose="02040503050406030204" pitchFamily="18" charset="0"/>
              </a:rPr>
              <a:t>Поединок Александра Невского и Биргера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5" y="126001"/>
            <a:ext cx="4064000" cy="662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376</Words>
  <Application>Microsoft Office PowerPoint</Application>
  <PresentationFormat>Широкоэкранный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Cambria</vt:lpstr>
      <vt:lpstr>Century Gothic</vt:lpstr>
      <vt:lpstr>Perpetua</vt:lpstr>
      <vt:lpstr>Tahoma</vt:lpstr>
      <vt:lpstr>Wingdings 2</vt:lpstr>
      <vt:lpstr>Wingdings 3</vt:lpstr>
      <vt:lpstr>Ион</vt:lpstr>
      <vt:lpstr>Учебная презентация к уроку в 5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материалы: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презентация к уроку в 5 классе</dc:title>
  <dc:creator>Илья</dc:creator>
  <cp:lastModifiedBy>Илья Николаевич Сорокин</cp:lastModifiedBy>
  <cp:revision>11</cp:revision>
  <dcterms:created xsi:type="dcterms:W3CDTF">2015-02-23T10:24:58Z</dcterms:created>
  <dcterms:modified xsi:type="dcterms:W3CDTF">2015-03-06T08:46:32Z</dcterms:modified>
</cp:coreProperties>
</file>