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9" d="100"/>
          <a:sy n="79" d="100"/>
        </p:scale>
        <p:origin x="-8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4B9225DE-8524-4C3F-8B60-64FC3447B24A}" type="datetimeFigureOut">
              <a:rPr lang="ru-RU" smtClean="0"/>
              <a:pPr/>
              <a:t>21.02.2012</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8B0B9B2-8043-4DAC-94D5-6363FBE5689E}"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B9225DE-8524-4C3F-8B60-64FC3447B24A}"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0B9B2-8043-4DAC-94D5-6363FBE5689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B9225DE-8524-4C3F-8B60-64FC3447B24A}"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0B9B2-8043-4DAC-94D5-6363FBE5689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B9225DE-8524-4C3F-8B60-64FC3447B24A}" type="datetimeFigureOut">
              <a:rPr lang="ru-RU" smtClean="0"/>
              <a:pPr/>
              <a:t>21.02.2012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8B0B9B2-8043-4DAC-94D5-6363FBE5689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4B9225DE-8524-4C3F-8B60-64FC3447B24A}" type="datetimeFigureOut">
              <a:rPr lang="ru-RU" smtClean="0"/>
              <a:pPr/>
              <a:t>21.02.2012</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8B0B9B2-8043-4DAC-94D5-6363FBE5689E}"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B9225DE-8524-4C3F-8B60-64FC3447B24A}" type="datetimeFigureOut">
              <a:rPr lang="ru-RU" smtClean="0"/>
              <a:pPr/>
              <a:t>21.02.2012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C8B0B9B2-8043-4DAC-94D5-6363FBE5689E}"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B9225DE-8524-4C3F-8B60-64FC3447B24A}" type="datetimeFigureOut">
              <a:rPr lang="ru-RU" smtClean="0"/>
              <a:pPr/>
              <a:t>21.02.2012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C8B0B9B2-8043-4DAC-94D5-6363FBE5689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B9225DE-8524-4C3F-8B60-64FC3447B24A}" type="datetimeFigureOut">
              <a:rPr lang="ru-RU" smtClean="0"/>
              <a:pPr/>
              <a:t>21.02.2012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8B0B9B2-8043-4DAC-94D5-6363FBE5689E}"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4B9225DE-8524-4C3F-8B60-64FC3447B24A}" type="datetimeFigureOut">
              <a:rPr lang="ru-RU" smtClean="0"/>
              <a:pPr/>
              <a:t>21.02.2012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8B0B9B2-8043-4DAC-94D5-6363FBE5689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4B9225DE-8524-4C3F-8B60-64FC3447B24A}" type="datetimeFigureOut">
              <a:rPr lang="ru-RU" smtClean="0"/>
              <a:pPr/>
              <a:t>21.02.2012</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8B0B9B2-8043-4DAC-94D5-6363FBE5689E}"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4B9225DE-8524-4C3F-8B60-64FC3447B24A}" type="datetimeFigureOut">
              <a:rPr lang="ru-RU" smtClean="0"/>
              <a:pPr/>
              <a:t>21.02.2012</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8B0B9B2-8043-4DAC-94D5-6363FBE5689E}"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B9225DE-8524-4C3F-8B60-64FC3447B24A}" type="datetimeFigureOut">
              <a:rPr lang="ru-RU" smtClean="0"/>
              <a:pPr/>
              <a:t>21.02.2012</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8B0B9B2-8043-4DAC-94D5-6363FBE5689E}"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commons/thumb/5/55/Ivankupala.jpg/800px-Ivankupala.jpg"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hyperlink" Target="http://img-fotki.yandex.ru/get/5808/yury-chernishew.3/0_70c97_dfdd77b7_X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i.i.ua/photo/images/pic/1/8/4934281_9e4d27bb.jpg" TargetMode="External"/><Relationship Id="rId1" Type="http://schemas.openxmlformats.org/officeDocument/2006/relationships/slideLayout" Target="../slideLayouts/slideLayout7.xml"/><Relationship Id="rId6" Type="http://schemas.openxmlformats.org/officeDocument/2006/relationships/hyperlink" Target="http://leviafan.files.wordpress.com/2011/03/ivan_kupala-gadanie_na_venkah-2008-doska252cmaslo150h85_sm.jpeg" TargetMode="External"/><Relationship Id="rId5" Type="http://schemas.openxmlformats.org/officeDocument/2006/relationships/image" Target="../media/image14.jpeg"/><Relationship Id="rId4" Type="http://schemas.openxmlformats.org/officeDocument/2006/relationships/hyperlink" Target="http://img-fotki.yandex.ru/get/5106/milkamilkina.119/0_833d7_c4fac9a1_XL.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moole.ru/uploads/posts/2010-07/1278400161_b_725b084e0f2f83368cf03dad032fb4e5.jpg"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hyperlink" Target="http://www.fotoprizer.ru/img/img.php?id=2024_orig.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obiratelzvezd.ru/wallpapers/kupkup.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reen-pik.ru/image/news/519.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t>РУССКИЕ ТРАДИЦИИ И ОБРЯДЫ</a:t>
            </a:r>
            <a:endParaRPr lang="ru-RU" dirty="0"/>
          </a:p>
        </p:txBody>
      </p:sp>
      <p:sp>
        <p:nvSpPr>
          <p:cNvPr id="5" name="Подзаголовок 4"/>
          <p:cNvSpPr>
            <a:spLocks noGrp="1"/>
          </p:cNvSpPr>
          <p:nvPr>
            <p:ph type="subTitle" idx="1"/>
          </p:nvPr>
        </p:nvSpPr>
        <p:spPr/>
        <p:txBody>
          <a:bodyPr>
            <a:normAutofit fontScale="92500" lnSpcReduction="10000"/>
          </a:bodyPr>
          <a:lstStyle/>
          <a:p>
            <a:r>
              <a:rPr lang="ru-RU" dirty="0" smtClean="0"/>
              <a:t>Работу выполнили учащиеся 6б   класса </a:t>
            </a:r>
            <a:r>
              <a:rPr lang="ru-RU" dirty="0" err="1" smtClean="0"/>
              <a:t>Приёмкин</a:t>
            </a:r>
            <a:r>
              <a:rPr lang="ru-RU" dirty="0" smtClean="0"/>
              <a:t> Тарас </a:t>
            </a:r>
          </a:p>
          <a:p>
            <a:r>
              <a:rPr lang="ru-RU" dirty="0" smtClean="0"/>
              <a:t>                </a:t>
            </a:r>
            <a:r>
              <a:rPr lang="ru-RU" dirty="0" err="1" smtClean="0"/>
              <a:t>Чепурной</a:t>
            </a:r>
            <a:r>
              <a:rPr lang="ru-RU" dirty="0" smtClean="0"/>
              <a:t> Максим</a:t>
            </a:r>
          </a:p>
          <a:p>
            <a:r>
              <a:rPr lang="ru-RU" dirty="0" smtClean="0"/>
              <a:t>              руководитель </a:t>
            </a:r>
            <a:r>
              <a:rPr lang="ru-RU" dirty="0" err="1" smtClean="0"/>
              <a:t>Чепурная</a:t>
            </a:r>
            <a:r>
              <a:rPr lang="ru-RU" dirty="0" smtClean="0"/>
              <a:t> Н.А.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slenitsa.ru/pic/m2.jpg"/>
          <p:cNvPicPr/>
          <p:nvPr/>
        </p:nvPicPr>
        <p:blipFill>
          <a:blip r:embed="rId2"/>
          <a:srcRect/>
          <a:stretch>
            <a:fillRect/>
          </a:stretch>
        </p:blipFill>
        <p:spPr bwMode="auto">
          <a:xfrm>
            <a:off x="214282" y="214290"/>
            <a:ext cx="4643470" cy="3571900"/>
          </a:xfrm>
          <a:prstGeom prst="rect">
            <a:avLst/>
          </a:prstGeom>
          <a:noFill/>
          <a:ln w="9525">
            <a:noFill/>
            <a:miter lim="800000"/>
            <a:headEnd/>
            <a:tailEnd/>
          </a:ln>
        </p:spPr>
      </p:pic>
      <p:pic>
        <p:nvPicPr>
          <p:cNvPr id="3" name="Рисунок 2" descr="http://www.maslenitsa.ru/pic/m10.JPG"/>
          <p:cNvPicPr/>
          <p:nvPr/>
        </p:nvPicPr>
        <p:blipFill>
          <a:blip r:embed="rId3"/>
          <a:srcRect/>
          <a:stretch>
            <a:fillRect/>
          </a:stretch>
        </p:blipFill>
        <p:spPr bwMode="auto">
          <a:xfrm>
            <a:off x="4500562" y="3214686"/>
            <a:ext cx="4429156" cy="3444682"/>
          </a:xfrm>
          <a:prstGeom prst="rect">
            <a:avLst/>
          </a:prstGeom>
          <a:noFill/>
          <a:ln w="9525">
            <a:noFill/>
            <a:miter lim="800000"/>
            <a:headEnd/>
            <a:tailEnd/>
          </a:ln>
        </p:spPr>
      </p:pic>
      <p:sp>
        <p:nvSpPr>
          <p:cNvPr id="4" name="Прямоугольник 3"/>
          <p:cNvSpPr/>
          <p:nvPr/>
        </p:nvSpPr>
        <p:spPr>
          <a:xfrm>
            <a:off x="4929190" y="428605"/>
            <a:ext cx="4000528" cy="2862322"/>
          </a:xfrm>
          <a:prstGeom prst="rect">
            <a:avLst/>
          </a:prstGeom>
        </p:spPr>
        <p:txBody>
          <a:bodyPr wrap="square">
            <a:spAutoFit/>
          </a:bodyPr>
          <a:lstStyle/>
          <a:p>
            <a:r>
              <a:rPr lang="ru-RU" dirty="0"/>
              <a:t>А еще на масленицу возят по городу большой корабль, убранный разноцветными флагами и испещренный изображениями рыб, зверей и птиц, чучела и шкуры которых развешаны на его мачтах. Вслед за кораблем, с музыкой и песнями, идут ряженые. </a:t>
            </a:r>
            <a:br>
              <a:rPr lang="ru-RU" dirty="0"/>
            </a:br>
            <a:r>
              <a:rPr lang="ru-RU" dirty="0"/>
              <a:t/>
            </a:r>
            <a:br>
              <a:rPr lang="ru-RU" dirty="0"/>
            </a:br>
            <a:endParaRPr lang="ru-RU" dirty="0"/>
          </a:p>
        </p:txBody>
      </p:sp>
      <p:sp>
        <p:nvSpPr>
          <p:cNvPr id="5" name="Прямоугольник 4"/>
          <p:cNvSpPr/>
          <p:nvPr/>
        </p:nvSpPr>
        <p:spPr>
          <a:xfrm rot="10800000" flipV="1">
            <a:off x="357158" y="4193076"/>
            <a:ext cx="4000528" cy="1200329"/>
          </a:xfrm>
          <a:prstGeom prst="rect">
            <a:avLst/>
          </a:prstGeom>
        </p:spPr>
        <p:txBody>
          <a:bodyPr wrap="square">
            <a:spAutoFit/>
          </a:bodyPr>
          <a:lstStyle/>
          <a:p>
            <a:r>
              <a:rPr lang="ru-RU" dirty="0"/>
              <a:t>Принято в масленицу на берегу реки строить городки из снега, укрепленные башнями, с двумя вратами.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slenitsa.ru/pic/m5.jpg"/>
          <p:cNvPicPr/>
          <p:nvPr/>
        </p:nvPicPr>
        <p:blipFill>
          <a:blip r:embed="rId2"/>
          <a:srcRect/>
          <a:stretch>
            <a:fillRect/>
          </a:stretch>
        </p:blipFill>
        <p:spPr bwMode="auto">
          <a:xfrm>
            <a:off x="4572000" y="214290"/>
            <a:ext cx="4357750" cy="3357586"/>
          </a:xfrm>
          <a:prstGeom prst="rect">
            <a:avLst/>
          </a:prstGeom>
          <a:noFill/>
          <a:ln w="9525">
            <a:noFill/>
            <a:miter lim="800000"/>
            <a:headEnd/>
            <a:tailEnd/>
          </a:ln>
        </p:spPr>
      </p:pic>
      <p:pic>
        <p:nvPicPr>
          <p:cNvPr id="3" name="Рисунок 2" descr="http://www.maslenitsa.ru/pic/m11.jpg"/>
          <p:cNvPicPr/>
          <p:nvPr/>
        </p:nvPicPr>
        <p:blipFill>
          <a:blip r:embed="rId3"/>
          <a:srcRect/>
          <a:stretch>
            <a:fillRect/>
          </a:stretch>
        </p:blipFill>
        <p:spPr bwMode="auto">
          <a:xfrm>
            <a:off x="285720" y="3500438"/>
            <a:ext cx="4214841" cy="3143272"/>
          </a:xfrm>
          <a:prstGeom prst="rect">
            <a:avLst/>
          </a:prstGeom>
          <a:noFill/>
          <a:ln w="9525">
            <a:noFill/>
            <a:miter lim="800000"/>
            <a:headEnd/>
            <a:tailEnd/>
          </a:ln>
        </p:spPr>
      </p:pic>
      <p:sp>
        <p:nvSpPr>
          <p:cNvPr id="4" name="Прямоугольник 3"/>
          <p:cNvSpPr/>
          <p:nvPr/>
        </p:nvSpPr>
        <p:spPr>
          <a:xfrm>
            <a:off x="428596" y="357166"/>
            <a:ext cx="4071966" cy="3210759"/>
          </a:xfrm>
          <a:prstGeom prst="rect">
            <a:avLst/>
          </a:prstGeom>
        </p:spPr>
        <p:txBody>
          <a:bodyPr wrap="square">
            <a:spAutoFit/>
          </a:bodyPr>
          <a:lstStyle/>
          <a:p>
            <a:r>
              <a:rPr lang="ru-RU" dirty="0"/>
              <a:t>Сожжение чучела зимы </a:t>
            </a:r>
            <a:br>
              <a:rPr lang="ru-RU" dirty="0"/>
            </a:br>
            <a:r>
              <a:rPr lang="ru-RU" dirty="0"/>
              <a:t>Сожжение Масленицы - в последний день. "Хлам" и дрова на костер собирали по деревне. Участники обряда: дети, женщины, старухи. Жгли на поле </a:t>
            </a:r>
            <a:r>
              <a:rPr lang="ru-RU" dirty="0" smtClean="0"/>
              <a:t>солому</a:t>
            </a:r>
            <a:r>
              <a:rPr lang="ru-RU" dirty="0"/>
              <a:t>, веники, корзины с сеном, снопы, бочки, колеса, часто укрепляя на высоких кольях, жердях, стволах сухих деревьев (сосен). </a:t>
            </a:r>
            <a:br>
              <a:rPr lang="ru-RU" dirty="0"/>
            </a:br>
            <a:endParaRPr lang="ru-RU" dirty="0"/>
          </a:p>
        </p:txBody>
      </p:sp>
      <p:sp>
        <p:nvSpPr>
          <p:cNvPr id="5" name="Прямоугольник 4"/>
          <p:cNvSpPr/>
          <p:nvPr/>
        </p:nvSpPr>
        <p:spPr>
          <a:xfrm rot="10800000" flipV="1">
            <a:off x="4714876" y="4572008"/>
            <a:ext cx="4071966" cy="1200329"/>
          </a:xfrm>
          <a:prstGeom prst="rect">
            <a:avLst/>
          </a:prstGeom>
        </p:spPr>
        <p:txBody>
          <a:bodyPr wrap="square">
            <a:spAutoFit/>
          </a:bodyPr>
          <a:lstStyle/>
          <a:p>
            <a:r>
              <a:rPr lang="ru-RU" dirty="0"/>
              <a:t>. К костру подходили старухи и угощали блинами; через костер прыгали; вокруг него ходили и пели долгие песни, плясали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maslenitsa.ru/pic/m13.jpg"/>
          <p:cNvPicPr/>
          <p:nvPr/>
        </p:nvPicPr>
        <p:blipFill>
          <a:blip r:embed="rId2"/>
          <a:srcRect/>
          <a:stretch>
            <a:fillRect/>
          </a:stretch>
        </p:blipFill>
        <p:spPr bwMode="auto">
          <a:xfrm>
            <a:off x="357158" y="285728"/>
            <a:ext cx="4972050" cy="6243682"/>
          </a:xfrm>
          <a:prstGeom prst="rect">
            <a:avLst/>
          </a:prstGeom>
          <a:noFill/>
          <a:ln w="9525">
            <a:noFill/>
            <a:miter lim="800000"/>
            <a:headEnd/>
            <a:tailEnd/>
          </a:ln>
        </p:spPr>
      </p:pic>
      <p:sp>
        <p:nvSpPr>
          <p:cNvPr id="3" name="Прямоугольник 2"/>
          <p:cNvSpPr/>
          <p:nvPr/>
        </p:nvSpPr>
        <p:spPr>
          <a:xfrm>
            <a:off x="5357818" y="285728"/>
            <a:ext cx="3786182" cy="1477328"/>
          </a:xfrm>
          <a:prstGeom prst="rect">
            <a:avLst/>
          </a:prstGeom>
        </p:spPr>
        <p:txBody>
          <a:bodyPr wrap="square">
            <a:spAutoFit/>
          </a:bodyPr>
          <a:lstStyle/>
          <a:p>
            <a:r>
              <a:rPr lang="ru-RU" dirty="0"/>
              <a:t>Масленичное гадание на </a:t>
            </a:r>
            <a:r>
              <a:rPr lang="ru-RU" dirty="0" smtClean="0"/>
              <a:t>блинах. Девушки выбирали суженого, гадая на блинах: по выбору  начинки определяли, каким мужем будет их избранник.</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76" y="357166"/>
            <a:ext cx="4214842" cy="5355312"/>
          </a:xfrm>
          <a:prstGeom prst="rect">
            <a:avLst/>
          </a:prstGeom>
        </p:spPr>
        <p:txBody>
          <a:bodyPr wrap="square">
            <a:spAutoFit/>
          </a:bodyPr>
          <a:lstStyle/>
          <a:p>
            <a:r>
              <a:rPr lang="ru-RU" dirty="0"/>
              <a:t>Следующий народный праздник, пришедший к нам из язычества, - Ивана Купала. Еще в пору язычества у древних </a:t>
            </a:r>
            <a:r>
              <a:rPr lang="ru-RU" dirty="0" err="1"/>
              <a:t>русичей</a:t>
            </a:r>
            <a:r>
              <a:rPr lang="ru-RU" dirty="0"/>
              <a:t> существовало божество Купало, олицетворяющее летнее плодородие. В его честь вечерами и распевали песни, и прыгали через костер. Это обрядовое действие превратилось в ежегодное празднование летнего солнцестояния, смешивая в себе языческую и христианскую традицию. Иваном божество Купало стало называться после крещения Руси, когда его заместил не кто иной, как Иоанн Креститель (точнее — его народный образ), крестивший самого Христа и чье рождество праздновалось 24 июня</a:t>
            </a:r>
          </a:p>
        </p:txBody>
      </p:sp>
      <p:pic>
        <p:nvPicPr>
          <p:cNvPr id="4" name="i-main-pic" descr="Картинка 1 из 565">
            <a:hlinkClick r:id="rId2" tgtFrame="_blank"/>
          </p:cNvPr>
          <p:cNvPicPr/>
          <p:nvPr/>
        </p:nvPicPr>
        <p:blipFill>
          <a:blip r:embed="rId3"/>
          <a:srcRect/>
          <a:stretch>
            <a:fillRect/>
          </a:stretch>
        </p:blipFill>
        <p:spPr bwMode="auto">
          <a:xfrm>
            <a:off x="285721" y="285728"/>
            <a:ext cx="4357718" cy="2809875"/>
          </a:xfrm>
          <a:prstGeom prst="rect">
            <a:avLst/>
          </a:prstGeom>
          <a:noFill/>
          <a:ln w="9525">
            <a:noFill/>
            <a:miter lim="800000"/>
            <a:headEnd/>
            <a:tailEnd/>
          </a:ln>
        </p:spPr>
      </p:pic>
      <p:pic>
        <p:nvPicPr>
          <p:cNvPr id="5" name="i-main-pic" descr="Картинка 3 из 565">
            <a:hlinkClick r:id="rId4" tgtFrame="_blank"/>
          </p:cNvPr>
          <p:cNvPicPr/>
          <p:nvPr/>
        </p:nvPicPr>
        <p:blipFill>
          <a:blip r:embed="rId5"/>
          <a:srcRect/>
          <a:stretch>
            <a:fillRect/>
          </a:stretch>
        </p:blipFill>
        <p:spPr bwMode="auto">
          <a:xfrm>
            <a:off x="214283" y="3286124"/>
            <a:ext cx="4429156" cy="3319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000496" y="357166"/>
            <a:ext cx="4929222"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 днем Ивана Купалы люди связывали представления о чудесах. В ночь на Купалу нельзя было спать, так как оживала и становилась активной вся нечисть: ведьмы, оборотни, упыри, русалки... Считалось, что на Ивана Купалу ведьмы тоже справляют свой праздник, стараясь как можно больше причинить зла людям. В этот день люди опоясывались перевязями из цветов, на голову надевали венки из трав. Водили хороводы, пели песни, разводили костры, в середину которых ставили шест с укрепленным на нем горящим колесом — символом солнца.</a:t>
            </a:r>
            <a:r>
              <a:rPr lang="ru-RU" sz="1600" dirty="0"/>
              <a:t> </a:t>
            </a:r>
            <a:r>
              <a:rPr lang="ru-RU" dirty="0"/>
              <a:t>В песнях, которые распевались в деревнях, Купала называется любовным, чистоплотным, веселым. В день Ивана Купалы девушки завивали венки из трав, а вечером пускали их в воду, наблюдая, как и куда они плывут. Если венок тонет, значит, суженый разлюбил и замуж за него не выйти.</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4" name="i-main-pic" descr="Картинка 25 из 569">
            <a:hlinkClick r:id="rId2" tgtFrame="_blank"/>
          </p:cNvPr>
          <p:cNvPicPr/>
          <p:nvPr/>
        </p:nvPicPr>
        <p:blipFill>
          <a:blip r:embed="rId3"/>
          <a:srcRect/>
          <a:stretch>
            <a:fillRect/>
          </a:stretch>
        </p:blipFill>
        <p:spPr bwMode="auto">
          <a:xfrm>
            <a:off x="214282" y="214290"/>
            <a:ext cx="3714808" cy="3357586"/>
          </a:xfrm>
          <a:prstGeom prst="rect">
            <a:avLst/>
          </a:prstGeom>
          <a:noFill/>
          <a:ln w="9525">
            <a:noFill/>
            <a:miter lim="800000"/>
            <a:headEnd/>
            <a:tailEnd/>
          </a:ln>
        </p:spPr>
      </p:pic>
      <p:pic>
        <p:nvPicPr>
          <p:cNvPr id="5" name="i-main-pic" descr="Картинка 20 из 569">
            <a:hlinkClick r:id="rId4" tgtFrame="_blank"/>
          </p:cNvPr>
          <p:cNvPicPr/>
          <p:nvPr/>
        </p:nvPicPr>
        <p:blipFill>
          <a:blip r:embed="rId5"/>
          <a:srcRect/>
          <a:stretch>
            <a:fillRect/>
          </a:stretch>
        </p:blipFill>
        <p:spPr bwMode="auto">
          <a:xfrm>
            <a:off x="214283" y="3643314"/>
            <a:ext cx="3714775" cy="3000396"/>
          </a:xfrm>
          <a:prstGeom prst="rect">
            <a:avLst/>
          </a:prstGeom>
          <a:noFill/>
          <a:ln w="9525">
            <a:noFill/>
            <a:miter lim="800000"/>
            <a:headEnd/>
            <a:tailEnd/>
          </a:ln>
        </p:spPr>
      </p:pic>
      <p:pic>
        <p:nvPicPr>
          <p:cNvPr id="6" name="i-main-pic" descr="Картинка 4 из 565">
            <a:hlinkClick r:id="rId6" tgtFrame="_blank"/>
          </p:cNvPr>
          <p:cNvPicPr/>
          <p:nvPr/>
        </p:nvPicPr>
        <p:blipFill>
          <a:blip r:embed="rId7" cstate="print"/>
          <a:srcRect/>
          <a:stretch>
            <a:fillRect/>
          </a:stretch>
        </p:blipFill>
        <p:spPr bwMode="auto">
          <a:xfrm>
            <a:off x="5143504" y="5072074"/>
            <a:ext cx="3571900"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4876" y="214290"/>
            <a:ext cx="4214842" cy="3416320"/>
          </a:xfrm>
          <a:prstGeom prst="rect">
            <a:avLst/>
          </a:prstGeom>
        </p:spPr>
        <p:txBody>
          <a:bodyPr wrap="square">
            <a:spAutoFit/>
          </a:bodyPr>
          <a:lstStyle/>
          <a:p>
            <a:r>
              <a:rPr lang="ru-RU" dirty="0"/>
              <a:t>На Иванов день принято было обливать грязной водой всякого встречного. Считалось, чем чаще человек бежит купаться, тем чище будет его душа. В купальную ночь разжигали очищающие костры. Вокруг них плясали, через них прыгали, кто удачнее и выше — тот будет счастливее. В купальских кострах матери сжигали снятые с хворых детей сорочки, чтобы вместе с этим бельём сгорели и самые болезни. </a:t>
            </a:r>
          </a:p>
        </p:txBody>
      </p:sp>
      <p:pic>
        <p:nvPicPr>
          <p:cNvPr id="3" name="i-main-pic" descr="Картинка 13 из 569">
            <a:hlinkClick r:id="rId2" tgtFrame="_blank"/>
          </p:cNvPr>
          <p:cNvPicPr/>
          <p:nvPr/>
        </p:nvPicPr>
        <p:blipFill>
          <a:blip r:embed="rId3"/>
          <a:srcRect/>
          <a:stretch>
            <a:fillRect/>
          </a:stretch>
        </p:blipFill>
        <p:spPr bwMode="auto">
          <a:xfrm>
            <a:off x="357158" y="285728"/>
            <a:ext cx="3009900" cy="3810000"/>
          </a:xfrm>
          <a:prstGeom prst="rect">
            <a:avLst/>
          </a:prstGeom>
          <a:noFill/>
          <a:ln w="9525">
            <a:noFill/>
            <a:miter lim="800000"/>
            <a:headEnd/>
            <a:tailEnd/>
          </a:ln>
        </p:spPr>
      </p:pic>
      <p:pic>
        <p:nvPicPr>
          <p:cNvPr id="4" name="Рисунок 3" descr="http://www.fotoprizer.ru/img/img.php?id=2024_orig.jpg">
            <a:hlinkClick r:id="rId4" tgtFrame="_blank"/>
          </p:cNvPr>
          <p:cNvPicPr/>
          <p:nvPr/>
        </p:nvPicPr>
        <p:blipFill>
          <a:blip r:embed="rId5"/>
          <a:srcRect/>
          <a:stretch>
            <a:fillRect/>
          </a:stretch>
        </p:blipFill>
        <p:spPr bwMode="auto">
          <a:xfrm>
            <a:off x="4000496" y="3714752"/>
            <a:ext cx="4862511" cy="29507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in-pic" descr="Картинка 14 из 569">
            <a:hlinkClick r:id="rId2" tgtFrame="_blank"/>
          </p:cNvPr>
          <p:cNvPicPr/>
          <p:nvPr/>
        </p:nvPicPr>
        <p:blipFill>
          <a:blip r:embed="rId3"/>
          <a:srcRect/>
          <a:stretch>
            <a:fillRect/>
          </a:stretch>
        </p:blipFill>
        <p:spPr bwMode="auto">
          <a:xfrm>
            <a:off x="3786182" y="2786058"/>
            <a:ext cx="5076825" cy="3771900"/>
          </a:xfrm>
          <a:prstGeom prst="rect">
            <a:avLst/>
          </a:prstGeom>
          <a:noFill/>
          <a:ln w="9525">
            <a:noFill/>
            <a:miter lim="800000"/>
            <a:headEnd/>
            <a:tailEnd/>
          </a:ln>
        </p:spPr>
      </p:pic>
      <p:sp>
        <p:nvSpPr>
          <p:cNvPr id="39937" name="Rectangle 1"/>
          <p:cNvSpPr>
            <a:spLocks noChangeArrowheads="1"/>
          </p:cNvSpPr>
          <p:nvPr/>
        </p:nvSpPr>
        <p:spPr bwMode="auto">
          <a:xfrm>
            <a:off x="285720" y="785794"/>
            <a:ext cx="821537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Ходили слухи, что в полночь на Купалу расцветает папоротник. Чудесный огненный цветок может указать счастливцу местонахождения всех кладов, как бы глубоко они ни были зарыты. Около полуночи на широких листьях папоротника появляется почка, которая поднимается все выше, выше, потом шатается, переворачивается и начинает «прыгать». Ровно в полночь созревшая почка с треском раскрывается и из нее появляется огненно-красный цветок. Человек сорвать его не может, но если увидит, все его пожелания исполнятся.</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smtClean="0"/>
              <a:t>Говоря о народных традициях и обрядах, нужно понимать, что это национальное богатство. Культурные ценности, созданные гением древнерусского народа, выдержали испытание временем. Они стали основой национальных культур русского, украинского и белорусского народов, а лучшие из них вошли в сокровищницу мировой культуры. Необходимо возрождать народную культуру, сохранять народные традиции России, потому что это часть нашей истории, нашего быта.</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b="1" dirty="0" smtClean="0"/>
              <a:t>Объектом исследования</a:t>
            </a:r>
            <a:r>
              <a:rPr lang="ru-RU" dirty="0" smtClean="0"/>
              <a:t> является анализ народных обычаев и традиций России.</a:t>
            </a:r>
          </a:p>
          <a:p>
            <a:r>
              <a:rPr lang="ru-RU" b="1" dirty="0" smtClean="0"/>
              <a:t>Цель исследования – </a:t>
            </a:r>
            <a:r>
              <a:rPr lang="ru-RU" dirty="0" smtClean="0"/>
              <a:t>рассмотреть комплекс народных традиций и обрядов;</a:t>
            </a:r>
          </a:p>
          <a:p>
            <a:r>
              <a:rPr lang="ru-RU" dirty="0" smtClean="0"/>
              <a:t>приблизиться к пониманию традиций и жизни своих предков.</a:t>
            </a:r>
          </a:p>
          <a:p>
            <a:r>
              <a:rPr lang="ru-RU" b="1" dirty="0" smtClean="0"/>
              <a:t>Задачи:</a:t>
            </a:r>
            <a:r>
              <a:rPr lang="ru-RU" dirty="0" smtClean="0"/>
              <a:t/>
            </a:r>
            <a:br>
              <a:rPr lang="ru-RU" dirty="0" smtClean="0"/>
            </a:br>
            <a:r>
              <a:rPr lang="ru-RU" dirty="0" smtClean="0"/>
              <a:t>−      Изучить историю возникновения народных традиций, классификацию праздников и обрядов;</a:t>
            </a:r>
          </a:p>
          <a:p>
            <a:r>
              <a:rPr lang="ru-RU" dirty="0" smtClean="0"/>
              <a:t>-    Формировать   </a:t>
            </a:r>
            <a:r>
              <a:rPr lang="ru-RU" dirty="0" err="1" smtClean="0"/>
              <a:t>лингвокультурулогическую</a:t>
            </a:r>
            <a:r>
              <a:rPr lang="ru-RU" dirty="0" smtClean="0"/>
              <a:t> компетенцию в области русского национального менталитета и культуры.</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r>
              <a:rPr lang="ru-RU" dirty="0" smtClean="0"/>
              <a:t>Современные русские знают о своих обычаях и традициях до обидного мало, часто их знания о культурах других народов бывают более обширными. «Плох тот народ, кто не знает и не ценит своей истории», - говорил русский художник Васнецов. Мы полностью согласны с этим высказыванием и поэтому поставили перед собой цель - рассмотреть комплекс народных традиций и обрядов; приблизиться к пониманию традиций и жизни своих предков, чтобы помнить свои корни, ведь наши предки - отражение давно минувших дней.</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10000"/>
          </a:bodyPr>
          <a:lstStyle/>
          <a:p>
            <a:r>
              <a:rPr lang="ru-RU" dirty="0" smtClean="0"/>
              <a:t>Корни большинства народных праздников уходят во времена язычества. Несмотря на тысячелетнее усилие православной церкви по их искоренению, многие из древних обрядов и ритуалов сохранились в народной традиции до наших дней. Часть таких обрядов церковь умело приспособила к своим праздникам, а отдельные народные праздники стали частью или продолжением церковных праздников.</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На уроках литературы в 6 классе мы изучали календарно-обрядовую поэзию русского народа. И столкнулись с фактом, что если с обрядами, связанными с православной церковью, мы ещё хоть как-то знакомы, то о праздниках, уходящих корнями в язычество, мы не знаем практически ничего.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Христианство подарило русским такие замечательные праздники, как Пасха, Рождество и обряд Крещения, а язычество – Масленицу и Ивана Купалу.</a:t>
            </a:r>
          </a:p>
          <a:p>
            <a:endParaRPr lang="ru-RU" dirty="0"/>
          </a:p>
        </p:txBody>
      </p:sp>
      <p:pic>
        <p:nvPicPr>
          <p:cNvPr id="4" name="Рисунок 3" descr="http://www.maslenitsa.ru/pic/m7.jpg"/>
          <p:cNvPicPr/>
          <p:nvPr/>
        </p:nvPicPr>
        <p:blipFill>
          <a:blip r:embed="rId2"/>
          <a:srcRect/>
          <a:stretch>
            <a:fillRect/>
          </a:stretch>
        </p:blipFill>
        <p:spPr bwMode="auto">
          <a:xfrm>
            <a:off x="214282" y="3786190"/>
            <a:ext cx="3929090" cy="2850705"/>
          </a:xfrm>
          <a:prstGeom prst="rect">
            <a:avLst/>
          </a:prstGeom>
          <a:noFill/>
          <a:ln w="9525">
            <a:noFill/>
            <a:miter lim="800000"/>
            <a:headEnd/>
            <a:tailEnd/>
          </a:ln>
        </p:spPr>
      </p:pic>
      <p:pic>
        <p:nvPicPr>
          <p:cNvPr id="5" name="i-main-pic" descr="Картинка 8 из 569">
            <a:hlinkClick r:id="rId3" tgtFrame="_blank"/>
          </p:cNvPr>
          <p:cNvPicPr/>
          <p:nvPr/>
        </p:nvPicPr>
        <p:blipFill>
          <a:blip r:embed="rId4"/>
          <a:srcRect/>
          <a:stretch>
            <a:fillRect/>
          </a:stretch>
        </p:blipFill>
        <p:spPr bwMode="auto">
          <a:xfrm>
            <a:off x="4500563" y="3643314"/>
            <a:ext cx="4357718" cy="30003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536"/>
            <a:ext cx="8229600" cy="45719"/>
          </a:xfrm>
        </p:spPr>
        <p:txBody>
          <a:bodyPr>
            <a:normAutofit fontScale="90000"/>
          </a:bodyPr>
          <a:lstStyle/>
          <a:p>
            <a:endParaRPr lang="ru-RU" dirty="0"/>
          </a:p>
        </p:txBody>
      </p:sp>
      <p:sp>
        <p:nvSpPr>
          <p:cNvPr id="3" name="Содержимое 2"/>
          <p:cNvSpPr>
            <a:spLocks noGrp="1"/>
          </p:cNvSpPr>
          <p:nvPr>
            <p:ph idx="1"/>
          </p:nvPr>
        </p:nvSpPr>
        <p:spPr/>
        <p:txBody>
          <a:bodyPr/>
          <a:lstStyle/>
          <a:p>
            <a:pPr>
              <a:buNone/>
            </a:pPr>
            <a:r>
              <a:rPr lang="ru-RU" dirty="0" smtClean="0"/>
              <a:t>   Масленица - древний славянский праздник, доставшийся нам в наследство от языческой культуры. Это - веселые проводы зимы, озаренные радостным ожиданием близкого тепла, весеннего обновления природы. </a:t>
            </a:r>
            <a:endParaRPr lang="ru-RU" dirty="0"/>
          </a:p>
        </p:txBody>
      </p:sp>
      <p:pic>
        <p:nvPicPr>
          <p:cNvPr id="4" name="Рисунок 3" descr="http://www.maslenitsa.ru/pic/m9.jpg"/>
          <p:cNvPicPr/>
          <p:nvPr/>
        </p:nvPicPr>
        <p:blipFill>
          <a:blip r:embed="rId2"/>
          <a:srcRect/>
          <a:stretch>
            <a:fillRect/>
          </a:stretch>
        </p:blipFill>
        <p:spPr bwMode="auto">
          <a:xfrm>
            <a:off x="5357818" y="4143380"/>
            <a:ext cx="3543516" cy="2543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smtClean="0"/>
              <a:t> Некоторые историки считают, что в древности масленица была связана с днем весеннего солнцеворота, но с принятием христианства она стала предварять Великий пост и зависеть от его сроков</a:t>
            </a:r>
            <a:r>
              <a:rPr lang="ru-RU" smtClean="0"/>
              <a:t>. </a:t>
            </a:r>
            <a:r>
              <a:rPr lang="ru-RU" smtClean="0"/>
              <a:t> </a:t>
            </a:r>
            <a:r>
              <a:rPr lang="ru-RU" dirty="0" smtClean="0"/>
              <a:t>Для славян Масленица долгое время была и встречей нового года! Ведь до XIV века год на Руси начинался с марта. А по давним поверьям считалось: как встретит человек год, таким он и будет. Потому и не скупились </a:t>
            </a:r>
            <a:r>
              <a:rPr lang="ru-RU" dirty="0" err="1" smtClean="0"/>
              <a:t>русичи</a:t>
            </a:r>
            <a:r>
              <a:rPr lang="ru-RU" dirty="0" smtClean="0"/>
              <a:t> в этот праздник на щедрое застолье и безудержное веселье.</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maslenitsa.ru/pic/m1.jpg"/>
          <p:cNvPicPr/>
          <p:nvPr/>
        </p:nvPicPr>
        <p:blipFill>
          <a:blip r:embed="rId2"/>
          <a:srcRect/>
          <a:stretch>
            <a:fillRect/>
          </a:stretch>
        </p:blipFill>
        <p:spPr bwMode="auto">
          <a:xfrm>
            <a:off x="285720" y="357166"/>
            <a:ext cx="3181350" cy="4762500"/>
          </a:xfrm>
          <a:prstGeom prst="rect">
            <a:avLst/>
          </a:prstGeom>
          <a:noFill/>
          <a:ln w="9525">
            <a:noFill/>
            <a:miter lim="800000"/>
            <a:headEnd/>
            <a:tailEnd/>
          </a:ln>
        </p:spPr>
      </p:pic>
      <p:sp>
        <p:nvSpPr>
          <p:cNvPr id="5" name="Прямоугольник 4"/>
          <p:cNvSpPr/>
          <p:nvPr/>
        </p:nvSpPr>
        <p:spPr>
          <a:xfrm>
            <a:off x="3643306" y="500042"/>
            <a:ext cx="5214974" cy="5909310"/>
          </a:xfrm>
          <a:prstGeom prst="rect">
            <a:avLst/>
          </a:prstGeom>
        </p:spPr>
        <p:txBody>
          <a:bodyPr wrap="square">
            <a:spAutoFit/>
          </a:bodyPr>
          <a:lstStyle/>
          <a:p>
            <a:r>
              <a:rPr lang="ru-RU" dirty="0" smtClean="0"/>
              <a:t>Как при любых праздниках, с празднованием Масленицы связаны определенные обряды: еда, игры, песни. </a:t>
            </a:r>
          </a:p>
          <a:p>
            <a:r>
              <a:rPr lang="ru-RU" dirty="0" smtClean="0"/>
              <a:t>Катание </a:t>
            </a:r>
            <a:br>
              <a:rPr lang="ru-RU" dirty="0" smtClean="0"/>
            </a:br>
            <a:r>
              <a:rPr lang="ru-RU" dirty="0" smtClean="0"/>
              <a:t>Катались всю неделю, начиная с четверга, в последний день, в чистый понедельник, в первую неделю поста. Катались с гор на ледянках, на конях по деревне, на озере. Женщины катали детей - для того, "чтобы лен долгий, хороший вырос". Праздничная форма катаний - "наперегонки". Еще одна масленичная потеха - кулачные бои, которые есть остаток древней военной потехи, ибо наши предки сражались со своими врагами "на кулачках" ". В старину на масленицу была чрезвычайно популярна Петрушечная комедия.</a:t>
            </a:r>
            <a:r>
              <a:rPr lang="ru-RU" dirty="0"/>
              <a:t> Ни одна масленичная неделя в Москве </a:t>
            </a:r>
            <a:r>
              <a:rPr lang="ru-RU" dirty="0" smtClean="0"/>
              <a:t>позапрошлого </a:t>
            </a:r>
            <a:r>
              <a:rPr lang="ru-RU" dirty="0"/>
              <a:t>века не обходилась без медвежьего представления. </a:t>
            </a: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86</TotalTime>
  <Words>975</Words>
  <Application>Microsoft Office PowerPoint</Application>
  <PresentationFormat>Экран (4:3)</PresentationFormat>
  <Paragraphs>27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Литейная</vt:lpstr>
      <vt:lpstr>РУССКИЕ ТРАДИЦИИ И ОБРЯДЫ</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РУССКИЕ ТРАДИЦИИ И ОБРЯДЫ</dc:title>
  <dc:creator>Пользователь</dc:creator>
  <cp:lastModifiedBy>Пользователь</cp:lastModifiedBy>
  <cp:revision>10</cp:revision>
  <dcterms:created xsi:type="dcterms:W3CDTF">2012-02-19T21:17:19Z</dcterms:created>
  <dcterms:modified xsi:type="dcterms:W3CDTF">2012-02-21T17:39:25Z</dcterms:modified>
</cp:coreProperties>
</file>