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71" r:id="rId3"/>
    <p:sldId id="257" r:id="rId4"/>
    <p:sldId id="259" r:id="rId5"/>
    <p:sldId id="272" r:id="rId6"/>
    <p:sldId id="260" r:id="rId7"/>
    <p:sldId id="261" r:id="rId8"/>
    <p:sldId id="262" r:id="rId9"/>
    <p:sldId id="264" r:id="rId10"/>
    <p:sldId id="273" r:id="rId11"/>
    <p:sldId id="27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24" autoAdjust="0"/>
    <p:restoredTop sz="94660"/>
  </p:normalViewPr>
  <p:slideViewPr>
    <p:cSldViewPr>
      <p:cViewPr varScale="1">
        <p:scale>
          <a:sx n="62" d="100"/>
          <a:sy n="62" d="100"/>
        </p:scale>
        <p:origin x="-7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703C8-CDB5-40F6-9D7A-2349510A8D09}" type="datetimeFigureOut">
              <a:rPr lang="ru-RU" smtClean="0"/>
              <a:t>25.08.2015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6AACF-E80E-42E7-BC8B-A7B540D5C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0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2A90BA-6A67-430F-BF5E-4FAD68E1565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4387C5-85C8-4474-9324-05343FBC93F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68760"/>
            <a:ext cx="7854696" cy="4032448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FFFF00"/>
                </a:solidFill>
              </a:rPr>
              <a:t>ПРОФЕССИОНАЛЬНЫЙ </a:t>
            </a:r>
          </a:p>
          <a:p>
            <a:pPr algn="ctr"/>
            <a:r>
              <a:rPr lang="ru-RU" sz="5400" i="1" dirty="0" smtClean="0">
                <a:solidFill>
                  <a:srgbClr val="FFFF00"/>
                </a:solidFill>
              </a:rPr>
              <a:t>СТАНДАРТ</a:t>
            </a:r>
          </a:p>
          <a:p>
            <a:pPr algn="ctr"/>
            <a:r>
              <a:rPr lang="ru-RU" sz="5400" i="1" dirty="0" smtClean="0">
                <a:solidFill>
                  <a:srgbClr val="FFFF00"/>
                </a:solidFill>
              </a:rPr>
              <a:t>«ПЕДАГОГ»</a:t>
            </a:r>
          </a:p>
          <a:p>
            <a:pPr algn="ctr"/>
            <a:endParaRPr lang="ru-RU" sz="5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7606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500" b="1" i="1" dirty="0" smtClean="0">
                <a:solidFill>
                  <a:schemeClr val="accent1">
                    <a:lumMod val="50000"/>
                  </a:schemeClr>
                </a:solidFill>
              </a:rPr>
              <a:t>педагог </a:t>
            </a:r>
            <a:r>
              <a:rPr lang="ru-RU" sz="3500" b="1" i="1" dirty="0" smtClean="0">
                <a:solidFill>
                  <a:schemeClr val="accent1">
                    <a:lumMod val="50000"/>
                  </a:schemeClr>
                </a:solidFill>
              </a:rPr>
              <a:t>школьного </a:t>
            </a:r>
            <a:r>
              <a:rPr lang="ru-RU" sz="3500" b="1" i="1" dirty="0" smtClean="0">
                <a:solidFill>
                  <a:schemeClr val="accent1">
                    <a:lumMod val="50000"/>
                  </a:schemeClr>
                </a:solidFill>
              </a:rPr>
              <a:t>образования должен: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Знать специфику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школьного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образования и особенности организации образовательной работы с детьми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разного  возраста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Знать общие закономерности развития ребенка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любом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возрасте; особенности становления и развития детских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деятельностей;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Уметь организовывать ведущие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виды деятельности,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обеспечивая развитие детей, организовывать совместную и самостоятельную деятельность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школьников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Владеть теорией и педагогическими методиками физического, познавательного и личностного развития детей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разного возраста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76064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Уметь планировать и корректировать образовательные задачи (совместно с психологом и др. специалистами) по результатам мониторинга с учетом индивидуальных особенностей каждого ребенка;</a:t>
            </a:r>
          </a:p>
          <a:p>
            <a:pPr lvl="0"/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Реализовывать педагогические рекомендации специалистов (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психолога и 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др.) в работе с детьми, испытывающими трудности в освоении программы, или детьми особыми образовательными потребностями;</a:t>
            </a:r>
          </a:p>
          <a:p>
            <a:pPr lvl="0"/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Владеть методами и средствами анализа психолого- педагогического мониторинга позволяющего оценить результаты освоения детьми образовательных программ, степень  </a:t>
            </a:r>
            <a:r>
              <a:rPr lang="ru-RU" sz="9600" dirty="0" err="1" smtClean="0">
                <a:solidFill>
                  <a:schemeClr val="accent1">
                    <a:lumMod val="50000"/>
                  </a:schemeClr>
                </a:solidFill>
              </a:rPr>
              <a:t>сформированности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 у них необходимых интегрированных качеств детей 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школьного 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возраста, необходимых для дальнейшего обучения и 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развития;</a:t>
            </a:r>
            <a:endParaRPr lang="ru-RU" sz="9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</a:rPr>
              <a:t>Владеть ИКТ- компетенциями, необходимыми и достаточными для планирования, реализации и оценки образовательной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К педагогической деятельности не допускаются лица: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Лишенные права заниматься педагогической деятельностью в соответствии с вступившим в законную силу приговором суда;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Имеющие или имевшие судимость за преступления, состав и виды которых установлены законодательством РФ;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Признанные недееспособными в установленном федеральным законом порядке;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Имеющие заболевания, предусмотренные установленным перечнем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000" b="1" i="1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Профессиональный стандарт педагога- 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документ, включающий перечень профессиональных и личностных требований к учителю, 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действующий 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на всей территории Российской Федерации</a:t>
            </a: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Федеральный закон от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03.12.2012 №236-ФЗ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«О внесении изменений в Трудовой кодекс РФ и статью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ФЗ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«О техническом регулировании»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внес изменения, предусматривающие введение в трудовую сферу нового института- </a:t>
            </a:r>
          </a:p>
          <a:p>
            <a:pPr algn="ctr">
              <a:buNone/>
            </a:pPr>
            <a:r>
              <a:rPr lang="ru-RU" sz="3200" i="1" u="sng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профессионального стандарта</a:t>
            </a:r>
            <a:r>
              <a:rPr lang="ru-RU" sz="3200" i="1" u="sng" dirty="0" smtClean="0"/>
              <a:t>.</a:t>
            </a:r>
            <a:endParaRPr lang="ru-RU" sz="3200" i="1" u="sng" dirty="0"/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i="1" u="sng" dirty="0" smtClean="0">
                <a:solidFill>
                  <a:schemeClr val="accent1">
                    <a:lumMod val="50000"/>
                  </a:schemeClr>
                </a:solidFill>
              </a:rPr>
              <a:t>Квалификация работника-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уровень знаний, умений, профессиональных навыков и опыта работы работника.</a:t>
            </a:r>
          </a:p>
          <a:p>
            <a:pPr marL="514350" indent="-514350">
              <a:buFont typeface="Wingdings" pitchFamily="2" charset="2"/>
              <a:buChar char="Ø"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ru-RU" sz="3200" i="1" u="sng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Профессиональный стандарт-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характеристика квалификации, необходимой работнику для осуществления определенного вида профессиональной деятельности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Приказом Минтруда России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18.10.2013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№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544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 утвержден профессиональный стандарт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«Педагог (педагогическая деятельность в сфере дошкольного, начального общего, основного общего, среднего общего образования) (воспитатель, учитель)».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Постановлением Правительства РФ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от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22.01.2013 № 23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утверждены Правила разработки, утверждения и применения профессиональных стандартов.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Профессиональные стандарты применяются: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Работодателями кадровой политики и в управлении персоналом, при организации обучения и аттестации работников, разработке должностных инструкций, тарификации работ, присвоении тарифных разрядов работникам и установлении оплаты труда с учетом особенностей организации производства, труда и управления;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Образовательными организациями профессионального образования при разработке профессиональных образовательных программ;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 разработке в установленном порядке федеральных государственных образовательных стандартов профессионального образования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Три сферы практического применения профессиональных стандартов: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Регулирование трудовых отношений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Разработка профессиональных программ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Разработка ФГОС профессионального образования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Профессиональный стандарт педагога применяется работодателями 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rgbClr val="C00000"/>
                </a:solidFill>
              </a:rPr>
              <a:t>с </a:t>
            </a:r>
            <a:r>
              <a:rPr lang="ru-RU" sz="3200" i="1" dirty="0" smtClean="0">
                <a:solidFill>
                  <a:srgbClr val="C00000"/>
                </a:solidFill>
                <a:latin typeface="+mj-lt"/>
              </a:rPr>
              <a:t>1</a:t>
            </a:r>
            <a:r>
              <a:rPr lang="ru-RU" sz="3200" i="1" dirty="0" smtClean="0">
                <a:solidFill>
                  <a:srgbClr val="C00000"/>
                </a:solidFill>
              </a:rPr>
              <a:t> января </a:t>
            </a:r>
            <a:r>
              <a:rPr lang="ru-RU" sz="3200" i="1" dirty="0" smtClean="0">
                <a:solidFill>
                  <a:srgbClr val="C00000"/>
                </a:solidFill>
                <a:latin typeface="+mj-lt"/>
              </a:rPr>
              <a:t>2015</a:t>
            </a:r>
            <a:r>
              <a:rPr lang="ru-RU" sz="3200" i="1" dirty="0" smtClean="0">
                <a:solidFill>
                  <a:srgbClr val="C00000"/>
                </a:solidFill>
              </a:rPr>
              <a:t> года: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При формировании кадровой политики и в управлении персоналом;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Организации  обучения и аттестации работников;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Заключении трудовых договоров;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Разработке должностных инструкций;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Установлении оплаты труда.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543</TotalTime>
  <Words>484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дом</cp:lastModifiedBy>
  <cp:revision>56</cp:revision>
  <dcterms:created xsi:type="dcterms:W3CDTF">2014-08-22T02:45:23Z</dcterms:created>
  <dcterms:modified xsi:type="dcterms:W3CDTF">2015-08-25T03:51:58Z</dcterms:modified>
</cp:coreProperties>
</file>