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sldIdLst>
    <p:sldId id="277" r:id="rId2"/>
    <p:sldId id="278" r:id="rId3"/>
    <p:sldId id="257" r:id="rId4"/>
    <p:sldId id="281" r:id="rId5"/>
    <p:sldId id="258" r:id="rId6"/>
    <p:sldId id="282" r:id="rId7"/>
    <p:sldId id="284" r:id="rId8"/>
    <p:sldId id="285" r:id="rId9"/>
    <p:sldId id="304" r:id="rId10"/>
    <p:sldId id="287" r:id="rId11"/>
    <p:sldId id="291" r:id="rId12"/>
    <p:sldId id="292" r:id="rId13"/>
    <p:sldId id="293" r:id="rId14"/>
    <p:sldId id="295" r:id="rId15"/>
    <p:sldId id="296" r:id="rId16"/>
    <p:sldId id="297" r:id="rId17"/>
    <p:sldId id="298" r:id="rId18"/>
    <p:sldId id="299" r:id="rId19"/>
    <p:sldId id="301" r:id="rId20"/>
    <p:sldId id="303" r:id="rId21"/>
    <p:sldId id="305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11A642A-C82C-4BBC-ACFB-1A01BCC93979}">
          <p14:sldIdLst>
            <p14:sldId id="277"/>
            <p14:sldId id="278"/>
            <p14:sldId id="257"/>
            <p14:sldId id="281"/>
            <p14:sldId id="258"/>
            <p14:sldId id="282"/>
            <p14:sldId id="284"/>
            <p14:sldId id="285"/>
            <p14:sldId id="304"/>
            <p14:sldId id="287"/>
            <p14:sldId id="291"/>
            <p14:sldId id="292"/>
            <p14:sldId id="293"/>
            <p14:sldId id="295"/>
            <p14:sldId id="296"/>
            <p14:sldId id="297"/>
            <p14:sldId id="298"/>
            <p14:sldId id="299"/>
            <p14:sldId id="301"/>
            <p14:sldId id="303"/>
            <p14:sldId id="30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9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3AB713-3964-4EFB-86FA-5E0BBA4AAD32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A92F12-D288-48DB-81EE-2EA70D723E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718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59717DC-06C8-47D0-B298-9311784616A8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EB47A9F-3873-490B-81F4-885746E57C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9717DC-06C8-47D0-B298-9311784616A8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B47A9F-3873-490B-81F4-885746E57C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C59717DC-06C8-47D0-B298-9311784616A8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EB47A9F-3873-490B-81F4-885746E57C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9717DC-06C8-47D0-B298-9311784616A8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B47A9F-3873-490B-81F4-885746E57C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59717DC-06C8-47D0-B298-9311784616A8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EB47A9F-3873-490B-81F4-885746E57C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9717DC-06C8-47D0-B298-9311784616A8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B47A9F-3873-490B-81F4-885746E57C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9717DC-06C8-47D0-B298-9311784616A8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B47A9F-3873-490B-81F4-885746E57C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9717DC-06C8-47D0-B298-9311784616A8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B47A9F-3873-490B-81F4-885746E57C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59717DC-06C8-47D0-B298-9311784616A8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B47A9F-3873-490B-81F4-885746E57C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9717DC-06C8-47D0-B298-9311784616A8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B47A9F-3873-490B-81F4-885746E57C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9717DC-06C8-47D0-B298-9311784616A8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B47A9F-3873-490B-81F4-885746E57C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59717DC-06C8-47D0-B298-9311784616A8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EB47A9F-3873-490B-81F4-885746E57C9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.allday.ru/uploads/posts/1191269027_c4112.jpg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Проектная деятельность в условиях введения ФГОС ОО в основную школу.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Учитель русского языка и литературы 1 квалификационной категории МБОО «</a:t>
            </a:r>
            <a:r>
              <a:rPr lang="ru-RU" dirty="0" err="1" smtClean="0"/>
              <a:t>Старомихайловская</a:t>
            </a:r>
            <a:r>
              <a:rPr lang="ru-RU" dirty="0" smtClean="0"/>
              <a:t> СОШ» </a:t>
            </a:r>
            <a:r>
              <a:rPr lang="ru-RU" dirty="0" err="1" smtClean="0"/>
              <a:t>Альметьевского</a:t>
            </a:r>
            <a:r>
              <a:rPr lang="ru-RU" dirty="0" smtClean="0"/>
              <a:t> муниципального района.</a:t>
            </a:r>
          </a:p>
          <a:p>
            <a:r>
              <a:rPr lang="ru-RU" dirty="0" err="1" smtClean="0"/>
              <a:t>Гильманова</a:t>
            </a:r>
            <a:r>
              <a:rPr lang="ru-RU" dirty="0" smtClean="0"/>
              <a:t> Роза </a:t>
            </a:r>
            <a:r>
              <a:rPr lang="ru-RU" dirty="0" err="1" smtClean="0"/>
              <a:t>Акрамовна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iV</a:t>
            </a:r>
            <a:r>
              <a:rPr lang="en-US" dirty="0" smtClean="0"/>
              <a:t> </a:t>
            </a:r>
            <a:r>
              <a:rPr lang="ru-RU" dirty="0" smtClean="0"/>
              <a:t>этап</a:t>
            </a:r>
            <a:r>
              <a:rPr lang="en-US" dirty="0" smtClean="0"/>
              <a:t> </a:t>
            </a:r>
            <a:r>
              <a:rPr lang="ru-RU" dirty="0" smtClean="0"/>
              <a:t>.Презентация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40216931"/>
              </p:ext>
            </p:extLst>
          </p:nvPr>
        </p:nvGraphicFramePr>
        <p:xfrm>
          <a:off x="708025" y="1700809"/>
          <a:ext cx="3019425" cy="42322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19425"/>
              </a:tblGrid>
              <a:tr h="10424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                                               Деятельность          учителя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7165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effectLst/>
                        </a:rPr>
                        <a:t>принимает отчет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effectLst/>
                        </a:rPr>
                        <a:t>обобщает и резюмирует полученные результаты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effectLst/>
                        </a:rPr>
                        <a:t>подводит итог обучения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effectLst/>
                        </a:rPr>
                        <a:t>оценивает умение общаться, слушать, помогать друг другу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effectLst/>
                        </a:rPr>
                        <a:t>акцентирует внимание на формирование личностных качеств: умение поддерживать одноклассников и т.д.</a:t>
                      </a:r>
                      <a:endParaRPr lang="ru-RU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66795518"/>
              </p:ext>
            </p:extLst>
          </p:nvPr>
        </p:nvGraphicFramePr>
        <p:xfrm>
          <a:off x="4499992" y="1700808"/>
          <a:ext cx="3058160" cy="4176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58160"/>
              </a:tblGrid>
              <a:tr h="10230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                                           Деятельность               ученика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53392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демонстрирует: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effectLst/>
                        </a:rPr>
                        <a:t>понимание проблемы, цели и задач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effectLst/>
                        </a:rPr>
                        <a:t>умение планировать и осуществлять  найденный способ  решения проблемы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effectLst/>
                        </a:rPr>
                        <a:t>рефлексию деятельности и результата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effectLst/>
                        </a:rPr>
                        <a:t>дает </a:t>
                      </a:r>
                      <a:r>
                        <a:rPr lang="ru-RU" sz="1400" dirty="0" err="1">
                          <a:effectLst/>
                        </a:rPr>
                        <a:t>взаимооценку</a:t>
                      </a:r>
                      <a:r>
                        <a:rPr lang="ru-RU" sz="1400" dirty="0">
                          <a:effectLst/>
                        </a:rPr>
                        <a:t> и самооценку деятельности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7320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images.myshared.ru/4/231277/slide_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2720" y="-315416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http://images.myshared.ru/4/231277/slide_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824" y="1340768"/>
            <a:ext cx="7620000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44466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V</a:t>
            </a:r>
            <a:r>
              <a:rPr lang="ru-RU" dirty="0" smtClean="0"/>
              <a:t>  этап. Портфолио</a:t>
            </a:r>
            <a:endParaRPr lang="ru-RU" dirty="0"/>
          </a:p>
        </p:txBody>
      </p:sp>
      <p:sp>
        <p:nvSpPr>
          <p:cNvPr id="10" name="Объект 9"/>
          <p:cNvSpPr>
            <a:spLocks noGrp="1"/>
          </p:cNvSpPr>
          <p:nvPr>
            <p:ph idx="1"/>
          </p:nvPr>
        </p:nvSpPr>
        <p:spPr>
          <a:xfrm>
            <a:off x="457200" y="1340768"/>
            <a:ext cx="7239000" cy="4896544"/>
          </a:xfrm>
        </p:spPr>
        <p:txBody>
          <a:bodyPr/>
          <a:lstStyle/>
          <a:p>
            <a:pPr marL="0" indent="0" algn="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022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043608" y="1628800"/>
            <a:ext cx="64087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>
              <a:solidFill>
                <a:schemeClr val="tx2"/>
              </a:solidFill>
            </a:endParaRPr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ru-RU" sz="2800" dirty="0" smtClean="0">
                <a:solidFill>
                  <a:schemeClr val="tx2"/>
                </a:solidFill>
              </a:rPr>
              <a:t>Пословицы </a:t>
            </a:r>
            <a:r>
              <a:rPr lang="ru-RU" sz="2800" dirty="0">
                <a:solidFill>
                  <a:schemeClr val="tx2"/>
                </a:solidFill>
              </a:rPr>
              <a:t>и поговорки о труде татарского и русского народа.</a:t>
            </a:r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ru-RU" sz="2800" dirty="0" smtClean="0">
                <a:solidFill>
                  <a:schemeClr val="tx2"/>
                </a:solidFill>
              </a:rPr>
              <a:t>Пословицы </a:t>
            </a:r>
            <a:r>
              <a:rPr lang="ru-RU" sz="2800" dirty="0">
                <a:solidFill>
                  <a:schemeClr val="tx2"/>
                </a:solidFill>
              </a:rPr>
              <a:t>о </a:t>
            </a:r>
            <a:r>
              <a:rPr lang="ru-RU" sz="2800" dirty="0" smtClean="0">
                <a:solidFill>
                  <a:schemeClr val="tx2"/>
                </a:solidFill>
              </a:rPr>
              <a:t>Родине</a:t>
            </a:r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ru-RU" sz="2800" dirty="0" smtClean="0">
                <a:solidFill>
                  <a:schemeClr val="tx2"/>
                </a:solidFill>
              </a:rPr>
              <a:t>История </a:t>
            </a:r>
            <a:r>
              <a:rPr lang="ru-RU" sz="2800" dirty="0">
                <a:solidFill>
                  <a:schemeClr val="tx2"/>
                </a:solidFill>
              </a:rPr>
              <a:t>имен  членов нашей семьи</a:t>
            </a:r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ru-RU" sz="2800" dirty="0" smtClean="0">
                <a:solidFill>
                  <a:schemeClr val="tx2"/>
                </a:solidFill>
              </a:rPr>
              <a:t>Копилка </a:t>
            </a:r>
            <a:r>
              <a:rPr lang="ru-RU" sz="2800" dirty="0">
                <a:solidFill>
                  <a:schemeClr val="tx2"/>
                </a:solidFill>
              </a:rPr>
              <a:t>фразеологизмов</a:t>
            </a:r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ru-RU" sz="2800" dirty="0" smtClean="0">
                <a:solidFill>
                  <a:schemeClr val="tx2"/>
                </a:solidFill>
              </a:rPr>
              <a:t>Словарь </a:t>
            </a:r>
            <a:r>
              <a:rPr lang="ru-RU" sz="2800" dirty="0">
                <a:solidFill>
                  <a:schemeClr val="tx2"/>
                </a:solidFill>
              </a:rPr>
              <a:t>прикольных слов и </a:t>
            </a:r>
            <a:r>
              <a:rPr lang="ru-RU" sz="2800" dirty="0" smtClean="0">
                <a:solidFill>
                  <a:schemeClr val="tx2"/>
                </a:solidFill>
              </a:rPr>
              <a:t>выражени</a:t>
            </a:r>
            <a:r>
              <a:rPr lang="ru-RU" sz="2800" dirty="0">
                <a:solidFill>
                  <a:schemeClr val="tx2"/>
                </a:solidFill>
              </a:rPr>
              <a:t>й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82280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Темы проектных работ  по русскому языку</a:t>
            </a:r>
            <a:r>
              <a:rPr lang="ru-RU" dirty="0" smtClean="0"/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4554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1916832"/>
            <a:ext cx="5400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>
              <a:buFont typeface="Wingdings" panose="05000000000000000000" pitchFamily="2" charset="2"/>
              <a:buChar char="v"/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Моя </a:t>
            </a:r>
            <a:r>
              <a:rPr lang="ru-RU" sz="3600" dirty="0">
                <a:solidFill>
                  <a:schemeClr val="tx2">
                    <a:lumMod val="75000"/>
                  </a:schemeClr>
                </a:solidFill>
              </a:rPr>
              <a:t>семья (для учащихся 10 класса)</a:t>
            </a:r>
          </a:p>
          <a:p>
            <a:pPr marL="571500" lvl="0" indent="-571500">
              <a:buFont typeface="Wingdings" panose="05000000000000000000" pitchFamily="2" charset="2"/>
              <a:buChar char="v"/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Банк </a:t>
            </a:r>
            <a:r>
              <a:rPr lang="ru-RU" sz="3600" dirty="0">
                <a:solidFill>
                  <a:schemeClr val="tx2">
                    <a:lumMod val="75000"/>
                  </a:schemeClr>
                </a:solidFill>
              </a:rPr>
              <a:t>аргументов к сочинениям ЕГЭ</a:t>
            </a:r>
          </a:p>
          <a:p>
            <a:pPr marL="571500" lvl="0" indent="-571500">
              <a:buFont typeface="Wingdings" panose="05000000000000000000" pitchFamily="2" charset="2"/>
              <a:buChar char="v"/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В </a:t>
            </a:r>
            <a:r>
              <a:rPr lang="ru-RU" sz="3600" dirty="0">
                <a:solidFill>
                  <a:schemeClr val="tx2">
                    <a:lumMod val="75000"/>
                  </a:schemeClr>
                </a:solidFill>
              </a:rPr>
              <a:t>мире мудрых мыслей</a:t>
            </a:r>
          </a:p>
          <a:p>
            <a:pPr marL="571500" lvl="0" indent="-571500">
              <a:buFont typeface="Wingdings" panose="05000000000000000000" pitchFamily="2" charset="2"/>
              <a:buChar char="v"/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Копилка </a:t>
            </a:r>
            <a:r>
              <a:rPr lang="ru-RU" sz="3600" dirty="0">
                <a:solidFill>
                  <a:schemeClr val="tx2">
                    <a:lumMod val="75000"/>
                  </a:schemeClr>
                </a:solidFill>
              </a:rPr>
              <a:t>сочинений </a:t>
            </a:r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7283152" cy="1173480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Темы проектных работ по литературе</a:t>
            </a:r>
            <a:r>
              <a:rPr lang="ru-RU" sz="3600" dirty="0" smtClean="0"/>
              <a:t>: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52876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 опыта работы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484784"/>
            <a:ext cx="7239000" cy="4970952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Проектная деятельность учащихся 10 класса во внеурочное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время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По продолжительности времени -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среднесрочная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По использованию дидактических средств -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информационно-коммуникативная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По способу преобладающей деятельности –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творческая, практико- ориентированная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По количеству участников в проекте –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коллективная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По интеграции -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</a:rPr>
              <a:t>межпредметная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2448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55576" y="260648"/>
            <a:ext cx="6264696" cy="5688632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Название конечного продукта проектной деятельности: </a:t>
            </a:r>
            <a:r>
              <a:rPr lang="ru-RU" dirty="0">
                <a:solidFill>
                  <a:srgbClr val="C00000"/>
                </a:solidFill>
              </a:rPr>
              <a:t>«Стучимся в ваши сердца…»  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/>
              <a:t>музыкальная Литературно-историческая </a:t>
            </a:r>
            <a:r>
              <a:rPr lang="ru-RU" dirty="0"/>
              <a:t>композиция. </a:t>
            </a:r>
          </a:p>
        </p:txBody>
      </p:sp>
    </p:spTree>
    <p:extLst>
      <p:ext uri="{BB962C8B-B14F-4D97-AF65-F5344CB8AC3E}">
        <p14:creationId xmlns:p14="http://schemas.microsoft.com/office/powerpoint/2010/main" val="178249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772816"/>
            <a:ext cx="57423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изучить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и систематизировать материалы об односельчанах -  участниках Великой Отечественной войны,  перевести  их в цифровой формат; создать на основе исторического материала  литературно-историческую композицию.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0" y="320675"/>
            <a:ext cx="7239000" cy="1143000"/>
          </a:xfrm>
        </p:spPr>
        <p:txBody>
          <a:bodyPr/>
          <a:lstStyle/>
          <a:p>
            <a:r>
              <a:rPr lang="ru-RU" dirty="0" smtClean="0"/>
              <a:t>           Цель и задачи: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9528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1772816"/>
            <a:ext cx="5886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>
              <a:solidFill>
                <a:schemeClr val="accent1"/>
              </a:solidFill>
            </a:endParaRP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наличие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заранее выработанных представлений о конечном продукте деятельности; 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наличие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этапов проектирования;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понимание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способов реализации проекта; 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достаточность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ресурсов  для реализации проекта. </a:t>
            </a:r>
          </a:p>
          <a:p>
            <a:pPr algn="just"/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 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Обязательные  условия проектной деятельности: </a:t>
            </a:r>
          </a:p>
        </p:txBody>
      </p:sp>
    </p:spTree>
    <p:extLst>
      <p:ext uri="{BB962C8B-B14F-4D97-AF65-F5344CB8AC3E}">
        <p14:creationId xmlns:p14="http://schemas.microsoft.com/office/powerpoint/2010/main" val="4120335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Разработчики проекта: учащиеся 10 класса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5583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Использованные источники: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7239000" cy="4846320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</a:rPr>
              <a:t>WWW.podvignaroda.r</a:t>
            </a:r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</a:rPr>
              <a:t>u</a:t>
            </a:r>
            <a:endParaRPr lang="ru-RU" sz="3200" dirty="0" smtClean="0">
              <a:solidFill>
                <a:schemeClr val="tx2">
                  <a:lumMod val="50000"/>
                </a:schemeClr>
              </a:solidFill>
            </a:endParaRPr>
          </a:p>
          <a:p>
            <a:pPr lvl="0"/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Сайт «Военная литература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»:</a:t>
            </a:r>
            <a:endParaRPr lang="en-US" sz="32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lvl="0" indent="0">
              <a:buNone/>
            </a:pP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</a:rPr>
              <a:t>militera.lib.ru</a:t>
            </a:r>
            <a:endParaRPr lang="ru-RU" sz="32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lvl="0" indent="0">
              <a:buNone/>
            </a:pP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ru-RU" sz="3200" dirty="0" smtClean="0">
              <a:solidFill>
                <a:schemeClr val="tx2">
                  <a:lumMod val="50000"/>
                </a:schemeClr>
              </a:solidFill>
            </a:endParaRPr>
          </a:p>
          <a:p>
            <a:pPr lvl="0"/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</a:rPr>
              <a:t>https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:</a:t>
            </a: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</a:rPr>
              <a:t>//ru.wikipedia.org.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</a:rPr>
              <a:t>/ 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Курская битва/</a:t>
            </a:r>
          </a:p>
          <a:p>
            <a:pPr lvl="0"/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</a:rPr>
              <a:t>https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:</a:t>
            </a: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</a:rPr>
              <a:t>//</a:t>
            </a:r>
            <a:r>
              <a:rPr lang="en-US" sz="3200" dirty="0" err="1" smtClean="0">
                <a:solidFill>
                  <a:schemeClr val="tx2">
                    <a:lumMod val="50000"/>
                  </a:schemeClr>
                </a:solidFill>
              </a:rPr>
              <a:t>ru.wikipedia</a:t>
            </a:r>
            <a:endParaRPr lang="ru-RU" sz="3200" dirty="0" smtClean="0">
              <a:solidFill>
                <a:schemeClr val="tx2">
                  <a:lumMod val="50000"/>
                </a:schemeClr>
              </a:solidFill>
            </a:endParaRPr>
          </a:p>
          <a:p>
            <a:pPr fontAlgn="ctr"/>
            <a:r>
              <a:rPr lang="en-US" sz="3200" dirty="0">
                <a:solidFill>
                  <a:schemeClr val="tx2">
                    <a:lumMod val="50000"/>
                  </a:schemeClr>
                </a:solidFill>
              </a:rPr>
              <a:t>tank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</a:rPr>
              <a:t>front</a:t>
            </a:r>
            <a:r>
              <a:rPr lang="en-US" sz="3200" dirty="0">
                <a:solidFill>
                  <a:schemeClr val="tx2">
                    <a:lumMod val="50000"/>
                  </a:schemeClr>
                </a:solidFill>
              </a:rPr>
              <a:t>.ru/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ru-RU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29673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4216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87824" y="2335769"/>
            <a:ext cx="5114778" cy="3876408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347864" y="548680"/>
            <a:ext cx="5105400" cy="2868168"/>
          </a:xfrm>
          <a:prstGeom prst="rect">
            <a:avLst/>
          </a:prstGeom>
        </p:spPr>
        <p:txBody>
          <a:bodyPr vert="horz" lIns="45720" tIns="0" rIns="45720" bIns="0" anchor="b" anchorCtr="0">
            <a:no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2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mtClean="0"/>
              <a:t/>
            </a:r>
            <a:br>
              <a:rPr lang="ru-RU" smtClean="0"/>
            </a:br>
            <a:endParaRPr lang="ru-RU" dirty="0"/>
          </a:p>
        </p:txBody>
      </p:sp>
      <p:pic>
        <p:nvPicPr>
          <p:cNvPr id="4" name="Picture 2" descr="Картинки по запросу картинки ФГОС проект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32657"/>
            <a:ext cx="5609456" cy="59978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10234" y="1844824"/>
            <a:ext cx="70567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Великая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Отечественная война 1941-1945: энциклопедия. — М.: Советская энциклопедия,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1985.</a:t>
            </a:r>
            <a:endParaRPr lang="en-US" sz="24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Архивные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материалы школьного музея  «Слава»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Архивные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документы </a:t>
            </a:r>
            <a:r>
              <a:rPr lang="ru-RU" sz="2400" dirty="0" err="1">
                <a:solidFill>
                  <a:schemeClr val="bg2">
                    <a:lumMod val="25000"/>
                  </a:schemeClr>
                </a:solidFill>
              </a:rPr>
              <a:t>Старомихайловского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 сельского поселения.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Семейный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архив </a:t>
            </a:r>
            <a:r>
              <a:rPr lang="ru-RU" sz="2400" dirty="0" err="1">
                <a:solidFill>
                  <a:schemeClr val="bg2">
                    <a:lumMod val="25000"/>
                  </a:schemeClr>
                </a:solidFill>
              </a:rPr>
              <a:t>Гибадуллина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 Р.З.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Воспоминания  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односельчан.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10234" y="320040"/>
            <a:ext cx="8348438" cy="1143000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8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endParaRPr lang="en-US" dirty="0" smtClean="0"/>
          </a:p>
          <a:p>
            <a:r>
              <a:rPr lang="ru-RU" dirty="0" smtClean="0"/>
              <a:t>Использованные источники: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328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3757032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внимание!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5983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987824" y="2276873"/>
            <a:ext cx="61561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ru-RU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30036" y="743681"/>
            <a:ext cx="66663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 smtClean="0">
                <a:solidFill>
                  <a:schemeClr val="tx2"/>
                </a:solidFill>
              </a:rPr>
              <a:t>Проектная </a:t>
            </a:r>
            <a:r>
              <a:rPr lang="ru-RU" sz="4800" dirty="0">
                <a:solidFill>
                  <a:schemeClr val="tx2"/>
                </a:solidFill>
              </a:rPr>
              <a:t>деятельность прописана в ФГОС, следовательно, каждый ученик должен быть обучен этой деятельности.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miresteta.my1.ru/deti/atest/intimetech/dliaFGOS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0688"/>
            <a:ext cx="7344816" cy="5222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5835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-main-pic" descr="Картинка 13 из 44505">
            <a:hlinkClick r:id="rId2" tgtFrame="_blank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3645024"/>
            <a:ext cx="2353047" cy="3003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971599" y="1359818"/>
            <a:ext cx="565007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Используя проектную технологию в своей учебной деятельности,  дети  наглядно постигают всю тонкость технологии решения разнообразных   задач - от постановки проблемы до представления конечного результата. Именно проектная деятельность позволяет формировать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метапредметные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УУД.</a:t>
            </a:r>
          </a:p>
          <a:p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 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prosv.ru/Attachment.aspx?Id=1147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103" y="1844824"/>
            <a:ext cx="3028950" cy="440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Основные этапы проектной </a:t>
            </a:r>
            <a:r>
              <a:rPr lang="ru-RU" dirty="0" smtClean="0"/>
              <a:t>деятельности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7797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I </a:t>
            </a:r>
            <a:r>
              <a:rPr lang="ru-RU" i="1" dirty="0" smtClean="0"/>
              <a:t>этап. Погружение в проект</a:t>
            </a:r>
            <a:endParaRPr lang="ru-RU" i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89096497"/>
              </p:ext>
            </p:extLst>
          </p:nvPr>
        </p:nvGraphicFramePr>
        <p:xfrm>
          <a:off x="698500" y="1844824"/>
          <a:ext cx="3038475" cy="3960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8475"/>
              </a:tblGrid>
              <a:tr h="16345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Деятельность учителя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25877"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Формирует:</a:t>
                      </a:r>
                      <a:endParaRPr lang="ru-RU" sz="1100" dirty="0">
                        <a:effectLst/>
                      </a:endParaRPr>
                    </a:p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*  проблему</a:t>
                      </a:r>
                      <a:endParaRPr lang="ru-RU" sz="1100" dirty="0">
                        <a:effectLst/>
                      </a:endParaRPr>
                    </a:p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*  сюжетную линию</a:t>
                      </a:r>
                      <a:endParaRPr lang="ru-RU" sz="1100" dirty="0">
                        <a:effectLst/>
                      </a:endParaRPr>
                    </a:p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*  цель и задачи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75315594"/>
              </p:ext>
            </p:extLst>
          </p:nvPr>
        </p:nvGraphicFramePr>
        <p:xfrm>
          <a:off x="4419282" y="1844824"/>
          <a:ext cx="3039110" cy="38884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9110"/>
              </a:tblGrid>
              <a:tr h="15841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Деятельность ученика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042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Осуществляет: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effectLst/>
                        </a:rPr>
                        <a:t>личностное присвоение проблемы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effectLst/>
                        </a:rPr>
                        <a:t>вживание в ситуацию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effectLst/>
                        </a:rPr>
                        <a:t>принятие, уточнение, конкретизацию цели и задач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4125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II </a:t>
            </a:r>
            <a:r>
              <a:rPr lang="ru-RU" dirty="0" smtClean="0"/>
              <a:t>этап. Организация деятельности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48098613"/>
              </p:ext>
            </p:extLst>
          </p:nvPr>
        </p:nvGraphicFramePr>
        <p:xfrm>
          <a:off x="708025" y="1844824"/>
          <a:ext cx="3019425" cy="38884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19425"/>
              </a:tblGrid>
              <a:tr h="126651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  Деятельность           учителя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219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Предлагает:</a:t>
                      </a:r>
                      <a:endParaRPr lang="ru-RU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*  организовать группы</a:t>
                      </a:r>
                      <a:endParaRPr lang="ru-RU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* распределить роли</a:t>
                      </a:r>
                      <a:endParaRPr lang="ru-RU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* спланировать деятельность по решению задач проекта</a:t>
                      </a:r>
                      <a:endParaRPr lang="ru-RU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* продумать возможные формы презентации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92275769"/>
              </p:ext>
            </p:extLst>
          </p:nvPr>
        </p:nvGraphicFramePr>
        <p:xfrm>
          <a:off x="4572000" y="1772816"/>
          <a:ext cx="3058160" cy="3960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58160"/>
              </a:tblGrid>
              <a:tr h="13681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 Деятельность             ученика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922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Осуществляет: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effectLst/>
                        </a:rPr>
                        <a:t>разбивку на группы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effectLst/>
                        </a:rPr>
                        <a:t>распределяет роли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effectLst/>
                        </a:rPr>
                        <a:t>планирует работу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effectLst/>
                        </a:rPr>
                        <a:t>выбирает формы и способ презентации предлагаемых результатов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686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i="1" dirty="0" smtClean="0"/>
              <a:t>III </a:t>
            </a:r>
            <a:r>
              <a:rPr lang="ru-RU" i="1" dirty="0" err="1" smtClean="0"/>
              <a:t>этап.Осуществление</a:t>
            </a:r>
            <a:r>
              <a:rPr lang="ru-RU" i="1" dirty="0" smtClean="0"/>
              <a:t> деятельности </a:t>
            </a:r>
            <a:endParaRPr lang="ru-RU" i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0224116"/>
              </p:ext>
            </p:extLst>
          </p:nvPr>
        </p:nvGraphicFramePr>
        <p:xfrm>
          <a:off x="698500" y="1844824"/>
          <a:ext cx="3038475" cy="3960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8475"/>
              </a:tblGrid>
              <a:tr h="16345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Деятельность учителя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25877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 не участвует, но консультирует</a:t>
                      </a:r>
                    </a:p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 контролирует</a:t>
                      </a:r>
                    </a:p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 дает новые знания, если нужно</a:t>
                      </a:r>
                    </a:p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 репетирует презентацию результатов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85364777"/>
              </p:ext>
            </p:extLst>
          </p:nvPr>
        </p:nvGraphicFramePr>
        <p:xfrm>
          <a:off x="4419282" y="1844824"/>
          <a:ext cx="3039110" cy="38884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9110"/>
              </a:tblGrid>
              <a:tr h="15841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Деятельность ученика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04256">
                <a:tc>
                  <a:txBody>
                    <a:bodyPr/>
                    <a:lstStyle/>
                    <a:p>
                      <a:pPr lvl="0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 работает активно, самостоятельно</a:t>
                      </a:r>
                    </a:p>
                    <a:p>
                      <a:pPr lvl="0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 Консультируется</a:t>
                      </a:r>
                    </a:p>
                    <a:p>
                      <a:pPr lvl="0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 Добывает новые знания</a:t>
                      </a:r>
                    </a:p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 Подготавливает </a:t>
                      </a:r>
                    </a:p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Презентацию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2133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</TotalTime>
  <Words>536</Words>
  <Application>Microsoft Office PowerPoint</Application>
  <PresentationFormat>Экран (4:3)</PresentationFormat>
  <Paragraphs>109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Изящная</vt:lpstr>
      <vt:lpstr>Проектная деятельность в условиях введения ФГОС ОО в основную школу.</vt:lpstr>
      <vt:lpstr> </vt:lpstr>
      <vt:lpstr>Презентация PowerPoint</vt:lpstr>
      <vt:lpstr>Презентация PowerPoint</vt:lpstr>
      <vt:lpstr>Презентация PowerPoint</vt:lpstr>
      <vt:lpstr>Основные этапы проектной деятельности</vt:lpstr>
      <vt:lpstr>I этап. Погружение в проект</vt:lpstr>
      <vt:lpstr>II этап. Организация деятельности</vt:lpstr>
      <vt:lpstr>III этап.Осуществление деятельности </vt:lpstr>
      <vt:lpstr>iV этап .Презентация</vt:lpstr>
      <vt:lpstr>V  этап. Портфолио</vt:lpstr>
      <vt:lpstr>Темы проектных работ  по русскому языку:</vt:lpstr>
      <vt:lpstr>Темы проектных работ по литературе:</vt:lpstr>
      <vt:lpstr>Из опыта работы</vt:lpstr>
      <vt:lpstr>Название конечного продукта проектной деятельности: «Стучимся в ваши сердца…»   музыкальная Литературно-историческая композиция. </vt:lpstr>
      <vt:lpstr>           Цель и задачи:</vt:lpstr>
      <vt:lpstr>Обязательные  условия проектной деятельности: </vt:lpstr>
      <vt:lpstr>Разработчики проекта: учащиеся 10 класса</vt:lpstr>
      <vt:lpstr>Использованные источники:</vt:lpstr>
      <vt:lpstr>Презентация PowerPoint</vt:lpstr>
      <vt:lpstr>Спасибо за внимание!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Проектная деятельность учащихся начальных классов в рамках реализации новых образовательных стандартов общеобразовательной школы.</dc:title>
  <dc:creator>Админ</dc:creator>
  <cp:lastModifiedBy>Роза</cp:lastModifiedBy>
  <cp:revision>71</cp:revision>
  <dcterms:created xsi:type="dcterms:W3CDTF">2011-12-10T14:47:06Z</dcterms:created>
  <dcterms:modified xsi:type="dcterms:W3CDTF">2015-03-24T11:32:58Z</dcterms:modified>
</cp:coreProperties>
</file>