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  <p:sldId id="259" r:id="rId3"/>
    <p:sldId id="260" r:id="rId4"/>
    <p:sldId id="262" r:id="rId5"/>
    <p:sldId id="265" r:id="rId6"/>
    <p:sldId id="264" r:id="rId7"/>
    <p:sldId id="263" r:id="rId8"/>
    <p:sldId id="266" r:id="rId9"/>
    <p:sldId id="267" r:id="rId10"/>
    <p:sldId id="268" r:id="rId11"/>
    <p:sldId id="269" r:id="rId12"/>
    <p:sldId id="27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F05C4-391A-4944-8E5A-BF9058057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9E193-0146-4843-B52E-58563BCBA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65C81-BAA2-47B7-AD10-6F298AFB1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32844-FE92-48DB-AA2A-1822613F3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1CAE5-F085-499E-9BAB-033410330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7D5F0-6C6F-433C-B51E-05A0B8F54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7BA4-8805-4FCA-A002-A462E1979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C586-03EB-4820-B909-B79E97786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D82BE-4D38-495D-A6C0-5D55CA04D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2ED2B-7FAF-496A-9D55-3F9231896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DD04A-33DC-4FC2-A1A1-05228EF03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A08A6-96F7-4005-8FDD-CFC7DEC15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D81C2D-1C03-472F-97AE-A41B74B3E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3429000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танец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4343400" y="1295400"/>
            <a:ext cx="0" cy="1143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1066800" y="2286000"/>
            <a:ext cx="83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4343400" y="3810000"/>
            <a:ext cx="1066800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6629400" y="2743200"/>
            <a:ext cx="919163" cy="87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1828800" y="43434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3581400" y="2514600"/>
            <a:ext cx="823913" cy="87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6366 C -0.00312 0.0713 -0.00608 0.07639 -0.00972 0.08218 C -0.01389 0.08866 -0.01719 0.09723 -0.02083 0.1044 C -0.02205 0.1132 -0.02413 0.12153 -0.02552 0.13033 C -0.02517 0.14028 -0.02569 0.15024 -0.02448 0.15996 C -0.02257 0.17593 -0.00851 0.18241 0.00139 0.1845 C 0.01389 0.19028 0.01736 0.1875 0.03385 0.18588 C 0.03906 0.18334 0.04219 0.17755 0.0467 0.17338 C 0.05677 0.15394 0.06493 0.1301 0.07917 0.11551 C 0.08576 0.1088 0.09618 0.10556 0.10417 0.1044 C 0.12309 0.10672 0.12691 0.10487 0.13733 0.12292 C 0.14028 0.12778 0.14427 0.13311 0.1467 0.13889 C 0.14809 0.14213 0.14913 0.14561 0.15052 0.14885 C 0.15104 0.15047 0.15226 0.15371 0.15226 0.15371 C 0.15417 0.16459 0.15451 0.17246 0.14931 0.18218 C 0.14688 0.19283 0.14497 0.20325 0.14306 0.21412 C 0.14323 0.222 0.14271 0.2301 0.14392 0.23774 C 0.14462 0.24144 0.15104 0.247 0.15313 0.24885 C 0.1658 0.25926 0.17882 0.26922 0.19392 0.27223 C 0.21597 0.26922 0.20885 0.26968 0.22361 0.26227 C 0.22656 0.25649 0.2309 0.25186 0.23559 0.24885 C 0.23854 0.24491 0.24184 0.24352 0.24497 0.24005 C 0.24965 0.23473 0.25399 0.22778 0.25885 0.22292 C 0.27083 0.21112 0.28194 0.19908 0.29306 0.18588 C 0.29618 0.18218 0.30017 0.17871 0.3033 0.17477 C 0.30955 0.16644 0.31545 0.15695 0.3217 0.14885 C 0.3276 0.14098 0.32274 0.14375 0.32813 0.14144 C 0.33264 0.13565 0.33837 0.13264 0.34375 0.12894 C 0.35278 0.12315 0.3599 0.11482 0.36997 0.11181 C 0.37396 0.10903 0.3776 0.10695 0.38194 0.10556 C 0.38576 0.10209 0.39045 0.09885 0.39479 0.097 C 0.40139 0.09121 0.4092 0.08357 0.41337 0.07477 C 0.41615 0.05811 0.41215 0.0794 0.41719 0.06227 C 0.41788 0.05926 0.41806 0.05579 0.41875 0.05255 C 0.41615 0.02917 0.40608 0.02246 0.39392 0.00811 C 0.38802 0.00139 0.38056 -0.01041 0.37274 -0.01296 C 0.36181 -0.02013 0.35122 -0.03032 0.33924 -0.03402 C 0.33281 -0.03888 0.32691 -0.03958 0.31979 -0.04259 C 0.29514 -0.05324 0.26962 -0.05717 0.24392 -0.06365 C 0.22882 -0.06319 0.21372 -0.06296 0.19861 -0.06226 C 0.18108 -0.06134 0.1651 -0.05 0.15313 -0.03402 C 0.15087 -0.03078 0.15139 -0.02916 0.14931 -0.02523 C 0.14392 -0.01481 0.13767 -0.00486 0.13108 0.0044 C 0.12865 0.00787 0.12691 0.01227 0.12448 0.01551 C 0.11684 0.0257 0.10868 0.0345 0.10052 0.04375 C 0.09878 0.04584 0.09601 0.04769 0.09392 0.04885 C 0.09097 0.05047 0.08472 0.05371 0.08472 0.05371 C 0.08003 0.05325 0.07535 0.05417 0.07083 0.05255 C 0.06823 0.05162 0.06441 0.0463 0.06441 0.0463 C 0.0592 0.03612 0.06076 0.02061 0.06337 0.00926 C 0.06476 0.00301 0.06545 0.00556 0.06806 0.0007 C 0.07101 -0.00463 0.0724 -0.01134 0.07361 -0.01782 C 0.07326 -0.03148 0.07361 -0.04513 0.07274 -0.05856 C 0.07222 -0.06713 0.05347 -0.07847 0.04774 -0.07963 C 0.03785 -0.08495 0.02674 -0.09004 0.01615 -0.09328 C 0.0033 -0.09166 -0.01024 -0.0949 -0.01806 -0.07963 C -0.01997 -0.07129 -0.01719 -0.08032 -0.0217 -0.07338 C -0.02431 -0.06944 -0.02535 -0.06504 -0.0283 -0.06111 C -0.03264 -0.04513 -0.03646 -0.0287 -0.04306 -0.01412 C -0.04479 -0.00486 -0.04861 0.00463 -0.05226 0.01297 C -0.0526 0.01505 -0.0526 0.01737 -0.0533 0.01922 C -0.05451 0.02269 -0.05781 0.02894 -0.05781 0.02894 C -0.05868 0.03357 -0.05955 0.0382 -0.06059 0.0426 C -0.05937 0.05556 -0.06042 0.05625 -0.05052 0.05625 " pathEditMode="relative" ptsTypes="fffffffffffff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54 0.02848 C 0.07691 0.03079 0.06754 0.02778 0.07674 0.03334 C 0.08282 0.03704 0.08959 0.03912 0.09618 0.04074 C 0.10625 0.0463 0.11563 0.04723 0.12674 0.04815 C 0.13959 0.04723 0.14532 0.04561 0.15643 0.04213 C 0.1599 0.03727 0.16424 0.03473 0.16754 0.02963 C 0.18247 0.00648 0.18611 -0.02639 0.18889 -0.05555 C 0.18993 -0.0662 0.19063 -0.07685 0.19167 -0.0875 C 0.19254 -0.09699 0.19445 -0.11597 0.19445 -0.11574 C 0.19375 -0.13032 0.19358 -0.15648 0.18889 -0.17268 C 0.18733 -0.17801 0.18438 -0.1824 0.1823 -0.1875 L 0.1823 -0.18727 C 0.17986 -0.19814 0.17917 -0.21134 0.175 -0.22083 C 0.16268 -0.24861 0.14948 -0.27546 0.13785 -0.3037 C 0.12934 -0.32407 0.12101 -0.34467 0.11007 -0.36296 C 0.10625 -0.36921 0.10469 -0.37407 0.1 -0.37893 C 0.09705 -0.38935 0.08334 -0.39907 0.075 -0.40115 C 0.05313 -0.41574 0.02587 -0.42014 0.00174 -0.42338 C -0.0125 -0.42777 -0.02708 -0.43032 -0.04166 -0.43194 C -0.05208 -0.4368 -0.06406 -0.43703 -0.075 -0.43819 C -0.10364 -0.43773 -0.13246 -0.43796 -0.16111 -0.43703 C -0.16736 -0.4368 -0.18889 -0.42777 -0.19444 -0.42338 C -0.1993 -0.41944 -0.2026 -0.41342 -0.20833 -0.41111 C -0.21632 -0.40046 -0.21215 -0.40671 -0.21944 -0.39375 C -0.22031 -0.39213 -0.22222 -0.38889 -0.22222 -0.38865 C -0.22413 -0.38194 -0.22569 -0.375 -0.22691 -0.36782 C -0.22899 -0.3375 -0.23958 -0.31041 -0.24635 -0.28148 C -0.24705 -0.27407 -0.2467 -0.26643 -0.24826 -0.25926 C -0.24895 -0.25648 -0.25069 -0.25439 -0.25191 -0.25185 C -0.2526 -0.25069 -0.25382 -0.24814 -0.25382 -0.24791 C -0.25486 -0.24352 -0.25659 -0.23819 -0.25746 -0.23333 C -0.25781 -0.23125 -0.25833 -0.22708 -0.25833 -0.22685 " pathEditMode="relative" rAng="0" ptsTypes="ffffffffffFffffffffffffffffffffA">
                                      <p:cBhvr>
                                        <p:cTn id="15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-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0.04375 C -0.02309 0.05972 -0.01423 0.08333 -0.00659 0.09676 C -0.00416 0.10092 -0.00156 0.10486 0.00087 0.10902 C 0.00209 0.11111 0.00278 0.11412 0.00452 0.11527 C 0.01146 0.1199 0.0191 0.12546 0.02674 0.12754 C 0.03195 0.12893 0.04254 0.13009 0.04254 0.13032 C 0.06302 0.12939 0.08698 0.13125 0.09809 0.10301 C 0.09896 0.09583 0.1007 0.0912 0.10261 0.08449 C 0.11441 0.00069 0.09757 -0.0919 0.11476 -0.17616 C 0.11424 -0.18681 0.11528 -0.19491 0.11094 -0.20324 C 0.11007 -0.20996 0.10799 -0.21528 0.10643 -0.22176 C 0.10573 -0.225 0.09566 -0.23149 0.09341 -0.23287 C 0.07761 -0.2419 0.06059 -0.24699 0.04341 -0.24885 C 0.02986 -0.25278 0.01632 -0.25394 0.00261 -0.2551 C -0.01319 -0.25926 -0.02951 -0.25718 -0.04548 -0.25996 C -0.06145 -0.26598 -0.03802 -0.25764 -0.08437 -0.2625 C -0.08784 -0.26297 -0.09114 -0.26574 -0.09461 -0.26621 C -0.10902 -0.26783 -0.12361 -0.26783 -0.13802 -0.26875 C -0.17083 -0.27338 -0.20486 -0.27454 -0.23628 -0.26505 C -0.24062 -0.26112 -0.246 -0.25811 -0.25104 -0.25625 C -0.25954 -0.24908 -0.26423 -0.23681 -0.27239 -0.22917 C -0.27517 -0.22315 -0.28003 -0.21644 -0.28524 -0.21436 C -0.28698 -0.21204 -0.28802 -0.20903 -0.28993 -0.20695 C -0.30034 -0.19491 -0.29114 -0.20718 -0.29913 -0.19954 C -0.30329 -0.19561 -0.30677 -0.19144 -0.31128 -0.18843 C -0.31475 -0.18079 -0.321 -0.17616 -0.32691 -0.17246 C -0.33003 -0.16829 -0.3335 -0.16574 -0.33715 -0.1625 C -0.34149 -0.15371 -0.34409 -0.14746 -0.34635 -0.13774 C -0.34704 -0.13496 -0.35017 -0.13033 -0.35017 -0.1301 C -0.35139 -0.12477 -0.35382 -0.11829 -0.35573 -0.1132 C -0.35677 -0.11065 -0.35937 -0.10579 -0.35937 -0.10556 C -0.35902 -0.09838 -0.3552 -0.07454 -0.36215 -0.06875 C -0.36354 -0.06528 -0.36458 -0.06135 -0.36684 -0.0588 " pathEditMode="relative" rAng="0" ptsTypes="ffffffffffffffffffffffffffffffffA">
                                      <p:cBhvr>
                                        <p:cTn id="19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0.07662 C -0.00486 0.10023 -0.00851 0.11551 0.01111 0.11967 C 0.02413 0.12616 0.03993 0.12708 0.05364 0.12963 C 0.08958 0.1287 0.09913 0.1294 0.12777 0.11736 C 0.13073 0.11458 0.1335 0.1125 0.13698 0.11111 C 0.14097 0.10579 0.14652 0.10116 0.15191 0.09884 C 0.15659 0.09467 0.16041 0.0875 0.1658 0.08518 C 0.16909 0.08079 0.17291 0.07755 0.17586 0.07292 C 0.17968 0.0669 0.18368 0.05764 0.18802 0.05185 C 0.19531 0.04213 0.20277 0.03194 0.2092 0.02106 C 0.21614 0.00949 0.22361 -0.00741 0.23246 -0.01597 C 0.23576 -0.02292 0.24027 -0.02662 0.24444 -0.03218 C 0.25538 -0.04676 0.26389 -0.05162 0.27777 -0.05926 C 0.28368 -0.0625 0.28802 -0.06412 0.29444 -0.06551 C 0.29757 -0.0662 0.30364 -0.06783 0.30364 -0.06783 C 0.30989 -0.06736 0.31614 -0.06759 0.32222 -0.06667 C 0.32882 -0.06551 0.33455 -0.05695 0.3408 -0.0544 C 0.35139 -0.04468 0.36128 -0.03449 0.37222 -0.02593 C 0.37465 -0.02153 0.3776 -0.0162 0.38055 -0.01227 C 0.38871 -0.00139 0.38159 -0.01296 0.38975 -0.0037 C 0.39652 0.00393 0.40121 0.01412 0.41024 0.01736 C 0.41475 0.02106 0.41979 0.02268 0.425 0.02477 C 0.44132 0.02361 0.45781 0.02315 0.47413 0.02106 C 0.48663 0.01944 0.50069 0.00694 0.51111 -0.00116 C 0.55017 -0.03125 0.59479 -0.05972 0.61111 -0.11968 C 0.61441 -0.16181 0.6125 -0.18449 0.61111 -0.2382 C 0.61041 -0.26435 0.60086 -0.29005 0.58889 -0.30995 C 0.58646 -0.31412 0.58298 -0.3169 0.58055 -0.32107 C 0.57552 -0.32963 0.57187 -0.33866 0.56666 -0.34699 C 0.55764 -0.36158 0.56597 -0.34607 0.55833 -0.35671 C 0.54548 -0.37431 0.53107 -0.39236 0.51302 -0.4 C 0.50104 -0.41088 0.47413 -0.41574 0.46024 -0.41736 C 0.45312 -0.41829 0.43889 -0.41968 0.43889 -0.41968 C 0.39184 -0.41829 0.40746 -0.41921 0.37968 -0.41227 C 0.36597 -0.40394 0.34948 -0.40023 0.33698 -0.38889 C 0.33368 -0.38171 0.33333 -0.37384 0.33055 -0.36667 C 0.32968 -0.35972 0.3283 -0.35208 0.32586 -0.3456 C 0.32343 -0.33912 0.32274 -0.34213 0.32031 -0.33218 C 0.3184 -0.32408 0.31371 -0.31343 0.3092 -0.30741 C 0.30659 -0.29977 0.30521 -0.29236 0.30191 -0.28519 C 0.30034 -0.27523 0.29357 -0.26597 0.29357 -0.25556 " pathEditMode="relative" ptsTypes="ffffffffffffffffffffffffffffffffffffffffA">
                                      <p:cBhvr>
                                        <p:cTn id="23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0.11574 C 0.01129 0.11829 0.01597 0.12685 0.02275 0.12801 C 0.0349 0.1301 0.04236 0.13102 0.05608 0.13172 C 0.06198 0.13403 0.06754 0.13519 0.07361 0.13681 C 0.08021 0.13843 0.07917 0.13982 0.08559 0.14422 C 0.09011 0.14722 0.09479 0.14699 0.09948 0.14908 C 0.10886 0.15324 0.11893 0.16111 0.1283 0.16389 C 0.13993 0.17199 0.15052 0.18195 0.16337 0.18611 C 0.16979 0.19121 0.17656 0.19769 0.18108 0.20579 C 0.18229 0.2125 0.18472 0.21922 0.18663 0.2257 C 0.18594 0.25047 0.18889 0.26343 0.17917 0.28125 C 0.17795 0.28658 0.17691 0.29144 0.17448 0.29607 C 0.17205 0.30625 0.16615 0.31551 0.16441 0.3257 C 0.1625 0.33635 0.16129 0.34213 0.16059 0.35394 C 0.16059 0.35533 0.16111 0.35139 0.16163 0.35023 C 0.16302 0.34699 0.16372 0.34236 0.16615 0.34051 C 0.17084 0.33704 0.17396 0.3331 0.1783 0.3294 C 0.18264 0.3206 0.1915 0.30926 0.19861 0.30579 C 0.20747 0.28843 0.24653 0.29097 0.25781 0.28982 C 0.26372 0.29074 0.26962 0.29121 0.27552 0.29236 C 0.27743 0.29283 0.28108 0.29468 0.28108 0.29491 C 0.28351 0.3088 0.28733 0.31042 0.29775 0.31204 C 0.30938 0.31019 0.30677 0.3051 0.31615 0.29977 C 0.32709 0.29352 0.33594 0.2926 0.3467 0.28357 C 0.36858 0.26528 0.37934 0.24699 0.3967 0.2206 C 0.40747 0.2044 0.42465 0.19121 0.43281 0.17246 C 0.43872 0.15903 0.43976 0.14607 0.44306 0.13172 C 0.44393 0.12778 0.44584 0.12454 0.4467 0.1206 C 0.44792 0.11528 0.44861 0.10996 0.44948 0.10463 C 0.45087 0.08449 0.45261 0.06551 0.45504 0.04537 C 0.45573 0.04005 0.45695 0.0294 0.45695 0.02963 C 0.45886 -0.00208 0.45729 -0.03842 0.44775 -0.06828 C 0.43698 -0.10162 0.41945 -0.1287 0.4033 -0.15717 C 0.38698 -0.18611 0.3842 -0.21134 0.35417 -0.21875 C 0.34202 -0.21782 0.33594 -0.21898 0.32639 -0.21018 C 0.32483 -0.20879 0.32327 -0.20694 0.3217 -0.20532 C 0.32031 -0.20393 0.31858 -0.20301 0.31719 -0.20162 C 0.31493 -0.19953 0.31059 -0.19537 0.31059 -0.19514 C 0.30955 -0.19236 0.30781 -0.18981 0.30695 -0.1868 C 0.30191 -0.16875 0.31025 -0.19097 0.30417 -0.17569 C 0.29827 -0.14143 0.2934 -0.10324 0.27552 -0.07569 C 0.27292 -0.06643 0.27014 -0.05787 0.26806 -0.04838 C 0.26702 -0.03727 0.26545 -0.02615 0.26441 -0.01504 C 0.26441 -0.01365 0.26736 0.0125 0.26337 0.0169 " pathEditMode="relative" rAng="0" ptsTypes="fffffffffffffffffffffffffffffffffffffffffffA">
                                      <p:cBhvr>
                                        <p:cTn id="27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6" grpId="0" animBg="1"/>
      <p:bldP spid="5127" grpId="0" animBg="1"/>
      <p:bldP spid="5128" grpId="0" animBg="1"/>
      <p:bldP spid="5129" grpId="0" animBg="1"/>
      <p:bldP spid="51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Как называют артистов балета?</a:t>
            </a:r>
          </a:p>
        </p:txBody>
      </p:sp>
      <p:pic>
        <p:nvPicPr>
          <p:cNvPr id="19463" name="Picture 7" descr="http://s3.uploads.ru/t/BhjI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632205"/>
            <a:ext cx="4572000" cy="5111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5" name="Picture 9" descr="http://edmusiczone.ru/images/9/0/balet-daniil-simkin_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1600200"/>
            <a:ext cx="4501445" cy="5092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914400" y="1219200"/>
            <a:ext cx="2895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 err="1">
                <a:latin typeface="+mn-lt"/>
              </a:rPr>
              <a:t>Балерун</a:t>
            </a:r>
            <a:endParaRPr lang="ru-RU" sz="28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1219200"/>
            <a:ext cx="2590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</a:rPr>
              <a:t>Балерина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/>
              <a:t>Как называется танцевальная обувь в балете?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пуанты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1752600"/>
            <a:ext cx="4349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Подведем итог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/>
              <a:t>Что такое балет?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Где его можно увидеть?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С чего начинается балет?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Кто исполняет музыку в балете?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Где находиться оркестр во время представления?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Как называют артистов балета?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Как называется танцевальная обувь в балете?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С каким балетом мы сегодня познакомились?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r>
              <a:rPr lang="ru-RU" sz="4800" dirty="0" smtClean="0"/>
              <a:t>Это </a:t>
            </a:r>
            <a:r>
              <a:rPr lang="ru-RU" sz="4800" u="sng" dirty="0" smtClean="0"/>
              <a:t>музыкальный спектакль</a:t>
            </a:r>
            <a:r>
              <a:rPr lang="ru-RU" sz="4800" dirty="0" smtClean="0"/>
              <a:t>, в котором все </a:t>
            </a:r>
            <a:r>
              <a:rPr lang="ru-RU" sz="4800" u="sng" dirty="0" smtClean="0"/>
              <a:t>герои</a:t>
            </a:r>
            <a:r>
              <a:rPr lang="ru-RU" sz="4800" dirty="0" smtClean="0"/>
              <a:t> </a:t>
            </a:r>
            <a:r>
              <a:rPr lang="ru-RU" sz="4800" u="sng" dirty="0" smtClean="0"/>
              <a:t>танцуют и происходит действие</a:t>
            </a:r>
            <a:r>
              <a:rPr lang="ru-RU" sz="4800" dirty="0" smtClean="0"/>
              <a:t>.</a:t>
            </a:r>
            <a:endParaRPr lang="ru-RU" sz="4800" dirty="0" smtClean="0"/>
          </a:p>
        </p:txBody>
      </p:sp>
      <p:sp>
        <p:nvSpPr>
          <p:cNvPr id="10244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066800" y="381000"/>
            <a:ext cx="68580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Что такое балет?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104900" y="2476500"/>
            <a:ext cx="7277100" cy="2857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Где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мы можем 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увидеть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балет?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/>
              <a:t>В театре оперы и балета  в Екатеринбурге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3317" name="Picture 5" descr="театр оперы и балета в Екатеринбурге"/>
          <p:cNvPicPr>
            <a:picLocks noChangeAspect="1" noChangeArrowheads="1"/>
          </p:cNvPicPr>
          <p:nvPr/>
        </p:nvPicPr>
        <p:blipFill>
          <a:blip r:embed="rId2" cstate="email">
            <a:lum bright="6000" contrast="18000"/>
          </a:blip>
          <a:srcRect/>
          <a:stretch>
            <a:fillRect/>
          </a:stretch>
        </p:blipFill>
        <p:spPr bwMode="auto">
          <a:xfrm>
            <a:off x="1066800" y="1600200"/>
            <a:ext cx="7134225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z="3400" b="1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3683000" cy="1182687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ru-RU" sz="2400" i="1" smtClean="0"/>
              <a:t>Мариинский  театр  </a:t>
            </a:r>
          </a:p>
          <a:p>
            <a:pPr algn="r">
              <a:buFont typeface="Wingdings" pitchFamily="2" charset="2"/>
              <a:buNone/>
            </a:pPr>
            <a:r>
              <a:rPr lang="ru-RU" sz="2400" i="1" smtClean="0"/>
              <a:t>в  Санкт-Петербурге.</a:t>
            </a:r>
          </a:p>
        </p:txBody>
      </p:sp>
      <p:pic>
        <p:nvPicPr>
          <p:cNvPr id="16388" name="Picture 4" descr="Мариинский театр в Петербург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lum bright="-6000" contrast="6000"/>
          </a:blip>
          <a:srcRect/>
          <a:stretch>
            <a:fillRect/>
          </a:stretch>
        </p:blipFill>
        <p:spPr>
          <a:xfrm>
            <a:off x="4140200" y="1196975"/>
            <a:ext cx="4757738" cy="3213100"/>
          </a:xfr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953000" y="5410200"/>
            <a:ext cx="36734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>
                <a:latin typeface="Arial" charset="0"/>
                <a:cs typeface="Arial" charset="0"/>
              </a:rPr>
              <a:t>Большой  театр  </a:t>
            </a:r>
          </a:p>
          <a:p>
            <a:pPr>
              <a:spcBef>
                <a:spcPct val="20000"/>
              </a:spcBef>
            </a:pPr>
            <a:r>
              <a:rPr lang="ru-RU" sz="2400" i="1">
                <a:latin typeface="Arial" charset="0"/>
                <a:cs typeface="Arial" charset="0"/>
              </a:rPr>
              <a:t>в  Москве.</a:t>
            </a:r>
          </a:p>
        </p:txBody>
      </p:sp>
      <p:pic>
        <p:nvPicPr>
          <p:cNvPr id="7174" name="Picture 8" descr="http://www.suradmin.ru/images/stories/journal/2012/09/bolsho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505200"/>
            <a:ext cx="46482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 advAuto="0"/>
      <p:bldP spid="1639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http://www.funlib.ru/cimg/2014/101709/33564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990600"/>
            <a:ext cx="855345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/>
              <a:t>Где происходит действие?</a:t>
            </a:r>
            <a:br>
              <a:rPr lang="ru-RU" sz="3800"/>
            </a:br>
            <a:endParaRPr lang="ru-RU" sz="38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990600" y="1066800"/>
            <a:ext cx="69246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Действие происходит на сцене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  <p:bldP spid="1536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/>
              <a:t>Как вы думаете, кто в балете исполняет музыку?</a:t>
            </a:r>
          </a:p>
        </p:txBody>
      </p:sp>
      <p:pic>
        <p:nvPicPr>
          <p:cNvPr id="14340" name="Picture 4" descr="Симф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90600" y="1295400"/>
            <a:ext cx="7315200" cy="5432425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/>
              <a:t>Где находиться такой большой оркестр во время балетного представления?</a:t>
            </a:r>
          </a:p>
        </p:txBody>
      </p:sp>
      <p:sp>
        <p:nvSpPr>
          <p:cNvPr id="10243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5" name="Picture 7" descr="http://b1.m24.ru/c/120360.730x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1447800"/>
            <a:ext cx="7848600" cy="5225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 чего начинается балет?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/>
              <a:t>С увертюры</a:t>
            </a:r>
          </a:p>
          <a:p>
            <a:pPr algn="ctr">
              <a:buFont typeface="Arial" charset="0"/>
              <a:buNone/>
            </a:pPr>
            <a:r>
              <a:rPr lang="ru-RU" sz="4400" smtClean="0"/>
              <a:t>Что такое увертюра?</a:t>
            </a:r>
          </a:p>
          <a:p>
            <a:pPr algn="ctr">
              <a:buFont typeface="Arial" charset="0"/>
              <a:buNone/>
            </a:pPr>
            <a:r>
              <a:rPr lang="ru-RU" smtClean="0"/>
              <a:t>французское слово - открытие, начало.  Оркестровая пьеса, предваряющая оперу, ораторию, балет, драму, кинофильм и т.п., а также самостоятельное оркестровое произведение.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theme/theme1.xml><?xml version="1.0" encoding="utf-8"?>
<a:theme xmlns:a="http://schemas.openxmlformats.org/drawingml/2006/main" name="Фокина Л. П. Шаблон презентации - 2а">
  <a:themeElements>
    <a:clrScheme name="Другая 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презентации - 2а</Template>
  <TotalTime>112</TotalTime>
  <Words>178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Фокина Л. П. Шаблон презентации - 2а</vt:lpstr>
      <vt:lpstr>Слайд 1</vt:lpstr>
      <vt:lpstr>Слайд 2</vt:lpstr>
      <vt:lpstr>Слайд 3</vt:lpstr>
      <vt:lpstr>В театре оперы и балета  в Екатеринбурге</vt:lpstr>
      <vt:lpstr>Слайд 5</vt:lpstr>
      <vt:lpstr>Где происходит действие? </vt:lpstr>
      <vt:lpstr>Как вы думаете, кто в балете исполняет музыку?</vt:lpstr>
      <vt:lpstr>Где находиться такой большой оркестр во время балетного представления?</vt:lpstr>
      <vt:lpstr>С чего начинается балет?</vt:lpstr>
      <vt:lpstr>Как называют артистов балета?</vt:lpstr>
      <vt:lpstr>Как называется танцевальная обувь в балете?</vt:lpstr>
      <vt:lpstr>Подведем итог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Andr</cp:lastModifiedBy>
  <cp:revision>5</cp:revision>
  <cp:lastPrinted>1601-01-01T00:00:00Z</cp:lastPrinted>
  <dcterms:created xsi:type="dcterms:W3CDTF">1601-01-01T00:00:00Z</dcterms:created>
  <dcterms:modified xsi:type="dcterms:W3CDTF">2015-08-10T13:25:37Z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