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8" r:id="rId8"/>
    <p:sldId id="270" r:id="rId9"/>
    <p:sldId id="262" r:id="rId10"/>
    <p:sldId id="263" r:id="rId11"/>
    <p:sldId id="271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014EB-C933-42A7-892D-48148B55C6FF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9508D-F608-40A4-B2F7-C229A8DAC9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9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83DF4-0E31-424C-A746-ADD9A164A2DA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5FD14-DDFD-49D9-B3F1-39484D5692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43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A2359-3E50-4187-905F-6E669880E1CC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84181-73F3-4832-835C-9A525E932D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68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4701F-1598-4A0D-A749-6F84804AA709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C9D8307-CA32-4991-A4AF-DB733D59D9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29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6518-AA40-4E52-8EB2-988B72C6AF1F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316C7-D79A-49EC-9E0B-39630F1A2A9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22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95762-65CA-4D86-B9B4-EFB38001FBE7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47F0CBA-A16E-487E-8B3C-20DFDE0E97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14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FCB13-F514-4AEB-8E17-CC33D283601E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31B6C-434B-4CF0-A82B-B293914EC3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19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C2A13-8E5D-4338-B2B5-AB064D54DFEE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81A9E-9077-40D8-AFA6-28EB16FE3E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6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6FBA7-C22D-45DC-ABBF-3C8A22EE4338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751FC-D071-4C42-9067-D4C5F79F3D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24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72027-ED24-4285-9093-C9C3916BB2B9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62ADE-5A5E-469C-B639-1996F24D0E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09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F5D5C-D25D-4005-975D-455702B51D20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27016-B144-407C-B871-3D1BCAC66C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5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A972AE-0FB0-4924-B5C2-324167BC9C1D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fld id="{DB14F8FA-9130-4772-9EB7-74CD7EEE7AB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0" r:id="rId2"/>
    <p:sldLayoutId id="2147483912" r:id="rId3"/>
    <p:sldLayoutId id="2147483909" r:id="rId4"/>
    <p:sldLayoutId id="2147483908" r:id="rId5"/>
    <p:sldLayoutId id="2147483907" r:id="rId6"/>
    <p:sldLayoutId id="2147483906" r:id="rId7"/>
    <p:sldLayoutId id="2147483905" r:id="rId8"/>
    <p:sldLayoutId id="2147483913" r:id="rId9"/>
    <p:sldLayoutId id="2147483904" r:id="rId10"/>
    <p:sldLayoutId id="214748390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images.yandex.ru/#!/yandsearch?text=&#1087;&#1091;&#1096;&#1082;&#1080;&#1085; &#1072;&#1085;&#1095;&#1072;&#1088;&amp;pos=9&amp;uinfo=sw-1363-sh-697-fw-1138-fh-491-pd-1&amp;rpt=simage&amp;img_url=http%3A%2F%2Fcs5439.userapi.com%2Fu47650363%2F-6%2Fs_89ecd0d2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images.yandex.ru/#!/yandsearch?text=&#1082;&#1086;&#1083;&#1077;&#1089;&#1086;&amp;pos=1&amp;uinfo=sw-1363-sh-697-fw-1138-fh-491-pd-1&amp;rpt=simage&amp;img_url=http%3A%2F%2Fwhatithinkabout.info%2Fuploads%2Fru%2FF5GrDGQZqi_large.jpg" TargetMode="Externa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413" y="4724400"/>
            <a:ext cx="6553200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640960" cy="3888432"/>
          </a:xfrm>
        </p:spPr>
        <p:txBody>
          <a:bodyPr/>
          <a:lstStyle/>
          <a:p>
            <a:pPr marL="84138" indent="98425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Модель Образовательной технологии «СЧС –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смыслы через символы»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691716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Для кого?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731838"/>
            <a:ext cx="8496300" cy="3475037"/>
          </a:xfrm>
        </p:spPr>
        <p:txBody>
          <a:bodyPr rtlCol="0">
            <a:normAutofit fontScale="92500" lnSpcReduction="2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Учеников: делает уроки интересными, наглядными, современными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Учителей: дает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новый инструментарий для достижения образовательных результатов, обладающий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междисциплинарностью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применения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Администрации школы: может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повысить результативность обучения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может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быть положена в основу системы внутрифирменного обучения.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750" y="476250"/>
          <a:ext cx="8353425" cy="5283201"/>
        </p:xfrm>
        <a:graphic>
          <a:graphicData uri="http://schemas.openxmlformats.org/drawingml/2006/table">
            <a:tbl>
              <a:tblPr/>
              <a:tblGrid>
                <a:gridCol w="3816226"/>
                <a:gridCol w="4537199"/>
              </a:tblGrid>
              <a:tr h="3731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Пути преодоления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Необходимость дополнительной подготовки преподавателей в виду недостаточной готовности к использованию модели.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на КПК, в системе внутрифирменного обучения, путем наставничества.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8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взаимодействия педагогов между собой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семинаров-практикумов, мастер-классов, рабочих групп.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8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мотивация учеников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приемов и методов ТРИЗ, обращение к личному опыту ученика.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методических разработок, сопровождающих модель технологии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тиражирование методических комплексов по учебным дисциплинам.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09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предметной области, создающей сложности для применения модели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отдельных тем в предмете, которые могут быть раскрыты посредством технологии, или использование иных технологий.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1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перегрузки учащихся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tabLst>
                          <a:tab pos="449263" algn="l"/>
                        </a:tabLst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Адекватное планирование учебной работы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932" y="5523809"/>
            <a:ext cx="8712967" cy="1368152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/>
              <a:t>Описание эффектов, достигаемых при использовании продукта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35150" y="2132013"/>
            <a:ext cx="4681538" cy="1801812"/>
          </a:xfrm>
        </p:spPr>
        <p:txBody>
          <a:bodyPr rtlCol="0">
            <a:normAutofit fontScale="92500" lnSpcReduction="10000"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Модель образовательной технологии была апробирована на уроках литературы. </a:t>
            </a:r>
          </a:p>
        </p:txBody>
      </p:sp>
      <p:pic>
        <p:nvPicPr>
          <p:cNvPr id="16388" name="Picture 11" descr="MP90040538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1871663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17" descr="MP900432757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11175"/>
            <a:ext cx="1939925" cy="159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</p:pic>
      <p:pic>
        <p:nvPicPr>
          <p:cNvPr id="16390" name="Picture 12" descr="MP900423102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555875"/>
            <a:ext cx="1944687" cy="188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</p:pic>
      <p:pic>
        <p:nvPicPr>
          <p:cNvPr id="16391" name="Picture 10" descr="koleso1-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8913"/>
            <a:ext cx="18002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3" descr="322302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933825"/>
            <a:ext cx="19431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TextBox 3"/>
          <p:cNvSpPr txBox="1">
            <a:spLocks noChangeArrowheads="1"/>
          </p:cNvSpPr>
          <p:nvPr/>
        </p:nvSpPr>
        <p:spPr bwMode="auto">
          <a:xfrm>
            <a:off x="2555875" y="4292600"/>
            <a:ext cx="41036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sz="3200">
                <a:solidFill>
                  <a:srgbClr val="C00000"/>
                </a:solidFill>
              </a:rPr>
              <a:t>«Альбом символов»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05064"/>
            <a:ext cx="7478216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5517232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Актуальность</a:t>
            </a:r>
          </a:p>
        </p:txBody>
      </p:sp>
      <p:sp>
        <p:nvSpPr>
          <p:cNvPr id="6147" name="Объект 2"/>
          <p:cNvSpPr>
            <a:spLocks noGrp="1"/>
          </p:cNvSpPr>
          <p:nvPr>
            <p:ph sz="quarter" idx="13"/>
          </p:nvPr>
        </p:nvSpPr>
        <p:spPr>
          <a:xfrm>
            <a:off x="539750" y="1196975"/>
            <a:ext cx="8135938" cy="3475038"/>
          </a:xfrm>
        </p:spPr>
        <p:txBody>
          <a:bodyPr/>
          <a:lstStyle/>
          <a:p>
            <a:pPr eaLnBrk="1" hangingPunct="1"/>
            <a:r>
              <a:rPr lang="ru-RU" sz="2800" smtClean="0"/>
              <a:t>обусловлена потребностью реализации ФГОС основного общего образования, ориентирующего на достижение не только предметных, но и </a:t>
            </a:r>
            <a:r>
              <a:rPr lang="ru-RU" sz="2800" b="1" i="1" smtClean="0">
                <a:solidFill>
                  <a:srgbClr val="7030A0"/>
                </a:solidFill>
              </a:rPr>
              <a:t>метапредметных и личностных результатов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661248"/>
            <a:ext cx="7200800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Концептуальная идея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692150"/>
            <a:ext cx="8785225" cy="4392613"/>
          </a:xfrm>
        </p:spPr>
        <p:txBody>
          <a:bodyPr rtlCol="0">
            <a:normAutofit fontScale="85000" lnSpcReduction="2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3000" b="1" dirty="0">
                <a:solidFill>
                  <a:srgbClr val="C00000"/>
                </a:solidFill>
              </a:rPr>
              <a:t>чтение и понимание текстов, преобразование и использование информации </a:t>
            </a:r>
            <a:r>
              <a:rPr lang="ru-RU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способствует формированию образовательных результатов и эффектов по следующим компетенциям ФГОС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умение создавать, применять и преобразовывать знаки и символы, модели и схемы для решения учебных и познавательных задач;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 смысловое чтение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развитие эстетического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сознания;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формирование целостного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мировоззрения;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формирование осознанного, уважительного и доброжелательного отношения к другому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человеку.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877272"/>
            <a:ext cx="7891279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/>
              <a:t>Формируемые умения и эффекты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260350"/>
            <a:ext cx="8712200" cy="4608513"/>
          </a:xfrm>
        </p:spPr>
        <p:txBody>
          <a:bodyPr rtlCol="0">
            <a:normAutofit fontScale="85000" lnSpcReduction="2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системно анализировать различные аспекты текста;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интерпретировать текст;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выявлять в информации как главное, существенное, так и детали;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выявлять имплицитную информацию, подтексты;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связывать информацию, содержащуюся в тексте, со знаниями из других источников;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выполнять смысловое свертывание/развертывание выделенных фактов и мыслей;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преобразовывать текст в обобщенные символьные формы, транслирующие разнообразные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смыслы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содержащиеся в тексте;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обосновывать и оценивать сформулированные на основании текста утверждения, исходя из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своих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представлений о мире;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использовать полученный опыт восприятия информации для обогащения собственного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чувственного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опыта;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участвовать в групповой работе над текстом.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2492896"/>
            <a:ext cx="2555776" cy="2448272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/>
              <a:t>Что?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Процессуальная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модель технологии 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2550"/>
            <a:ext cx="5688012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8424936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Технологическая основа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188913"/>
            <a:ext cx="8569325" cy="5040312"/>
          </a:xfrm>
        </p:spPr>
        <p:txBody>
          <a:bodyPr rtlCol="0">
            <a:normAutofit fontScale="925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Отличие технологии от аналогов (например, технологии интенсивного обучения на основе схемных и знаковых моделей учебного материала (В.Ф. Шаталов), логико-информационной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технологии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обучения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):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целенаправленное использование методов и приемов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ТРИЗ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установление причинно-следственных связей между содержанием текста и имплицитной составляющей текстов как источника смыслов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визуализация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смыслов через символы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sz="quarter" idx="13"/>
          </p:nvPr>
        </p:nvSpPr>
        <p:spPr>
          <a:xfrm>
            <a:off x="0" y="3175"/>
            <a:ext cx="9288463" cy="3475038"/>
          </a:xfrm>
        </p:spPr>
        <p:txBody>
          <a:bodyPr/>
          <a:lstStyle/>
          <a:p>
            <a:r>
              <a:rPr lang="ru-RU" smtClean="0"/>
              <a:t>Технология внедрения:</a:t>
            </a:r>
          </a:p>
          <a:p>
            <a:r>
              <a:rPr lang="ru-RU" smtClean="0"/>
              <a:t>1.	Апробация и популяризация путем семинаров, мастер-классов, организации и участия в конференциях разного уровня.</a:t>
            </a:r>
          </a:p>
          <a:p>
            <a:r>
              <a:rPr lang="ru-RU" smtClean="0"/>
              <a:t>2.	Создание методических комплексов по предметам (Альбомы символов, планы-конспекты, конструкторы уроков, оценочные средства) и тиражирование их через МО, ИМЦ.  </a:t>
            </a:r>
          </a:p>
          <a:p>
            <a:r>
              <a:rPr lang="ru-RU" smtClean="0"/>
              <a:t>3.	Разработка методических рекомендаций </a:t>
            </a:r>
          </a:p>
          <a:p>
            <a:r>
              <a:rPr lang="ru-RU" smtClean="0"/>
              <a:t>4.	Построение системы внутрифирменного обучения на основе этой модели.</a:t>
            </a:r>
          </a:p>
          <a:p>
            <a:endParaRPr lang="ru-RU" smtClean="0"/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250825" y="4149725"/>
            <a:ext cx="87852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i="1"/>
              <a:t>I </a:t>
            </a:r>
            <a:r>
              <a:rPr lang="ru-RU" i="1"/>
              <a:t>Всероссийская Всероссийская научно-практическая конференция «Инновационная деятельность педагога в условиях реализации ФГОС общего образования» (2013г.)</a:t>
            </a:r>
          </a:p>
          <a:p>
            <a:pPr>
              <a:buFont typeface="Wingdings" pitchFamily="2" charset="2"/>
              <a:buChar char="ü"/>
            </a:pPr>
            <a:r>
              <a:rPr lang="ru-RU" i="1"/>
              <a:t>Круглый стол «Три поколения ТРИЗ» (2013г.)</a:t>
            </a:r>
          </a:p>
          <a:p>
            <a:pPr>
              <a:buFont typeface="Wingdings" pitchFamily="2" charset="2"/>
              <a:buChar char="ü"/>
            </a:pPr>
            <a:r>
              <a:rPr lang="ru-RU" i="1"/>
              <a:t>Районном семинаре «В творческой лаборатории учителя. Инновационные технологии в преподавании литературы. Технология ТРИЗ» (2014г.)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433" y="5589240"/>
            <a:ext cx="8456141" cy="1143000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Внедрение модели образовательной технологии в ОУ </a:t>
            </a:r>
            <a:endParaRPr lang="ru-RU" sz="2800" dirty="0"/>
          </a:p>
        </p:txBody>
      </p:sp>
      <p:sp>
        <p:nvSpPr>
          <p:cNvPr id="12291" name="Объект 2"/>
          <p:cNvSpPr>
            <a:spLocks noGrp="1"/>
          </p:cNvSpPr>
          <p:nvPr>
            <p:ph sz="quarter" idx="13"/>
          </p:nvPr>
        </p:nvSpPr>
        <p:spPr>
          <a:xfrm>
            <a:off x="107950" y="260350"/>
            <a:ext cx="9144000" cy="4752975"/>
          </a:xfrm>
        </p:spPr>
        <p:txBody>
          <a:bodyPr/>
          <a:lstStyle/>
          <a:p>
            <a:r>
              <a:rPr lang="ru-RU" sz="2000" smtClean="0"/>
              <a:t>1.	Оценка готовности педагогов использовать модель образовательной технологии на своих уроках (диагностический этап)</a:t>
            </a:r>
          </a:p>
          <a:p>
            <a:r>
              <a:rPr lang="ru-RU" sz="2000" smtClean="0"/>
              <a:t>2.	Обучение учителей базовым основам ТРИЗ и их использованию в рамках модели образовательной технологии «СЧС», текущая консультационная помощь  (подготовительный этап).</a:t>
            </a:r>
          </a:p>
          <a:p>
            <a:r>
              <a:rPr lang="ru-RU" sz="2000" smtClean="0"/>
              <a:t>3.	Реализация модели образовательной технологии, используя разработанные методические комплексы по предметам, их адаптация, дополнение, развитие (внедренческий этап).</a:t>
            </a:r>
          </a:p>
          <a:p>
            <a:r>
              <a:rPr lang="ru-RU" sz="2000" smtClean="0"/>
              <a:t>4.	Оценка эффективности использования модели (оценочный этап).</a:t>
            </a:r>
          </a:p>
          <a:p>
            <a:r>
              <a:rPr lang="ru-RU" sz="2000" smtClean="0"/>
              <a:t>5.	Коррекция профессиональной деятельности педагогов на основе рефлексивного анализа результатов. </a:t>
            </a:r>
          </a:p>
          <a:p>
            <a:endParaRPr lang="ru-RU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589240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Для чего и зачем?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sz="quarter" idx="13"/>
          </p:nvPr>
        </p:nvSpPr>
        <p:spPr>
          <a:xfrm>
            <a:off x="539750" y="731838"/>
            <a:ext cx="7993063" cy="3475037"/>
          </a:xfrm>
        </p:spPr>
        <p:txBody>
          <a:bodyPr/>
          <a:lstStyle/>
          <a:p>
            <a:pPr eaLnBrk="1" hangingPunct="1"/>
            <a:r>
              <a:rPr lang="ru-RU" smtClean="0"/>
              <a:t>реализации модели урока по ФГОС 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повышения познавательной мотивации учеников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повышения результативности деятельности учителя и учебной деятельность учеников в компетентностном понимании образовательных результатов.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254</TotalTime>
  <Words>467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Trebuchet MS</vt:lpstr>
      <vt:lpstr>Arial</vt:lpstr>
      <vt:lpstr>Georgia</vt:lpstr>
      <vt:lpstr>Calibri</vt:lpstr>
      <vt:lpstr>Wingdings</vt:lpstr>
      <vt:lpstr>Times New Roman</vt:lpstr>
      <vt:lpstr>Воздушный поток</vt:lpstr>
      <vt:lpstr>Модель Образовательной технологии «СЧС –  смыслы через символы»</vt:lpstr>
      <vt:lpstr>Актуальность</vt:lpstr>
      <vt:lpstr>Концептуальная идея </vt:lpstr>
      <vt:lpstr>Формируемые умения и эффекты</vt:lpstr>
      <vt:lpstr>Что?    Процессуальная модель технологии </vt:lpstr>
      <vt:lpstr>Технологическая основа</vt:lpstr>
      <vt:lpstr>Презентация PowerPoint</vt:lpstr>
      <vt:lpstr>Внедрение модели образовательной технологии в ОУ </vt:lpstr>
      <vt:lpstr>Для чего и зачем?</vt:lpstr>
      <vt:lpstr>Для кого? </vt:lpstr>
      <vt:lpstr>Презентация PowerPoint</vt:lpstr>
      <vt:lpstr>Описание эффектов, достигаемых при использовании продукта 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технология  «СЧС –  смыслы через символы»</dc:title>
  <dc:creator>A</dc:creator>
  <cp:lastModifiedBy>Дом</cp:lastModifiedBy>
  <cp:revision>19</cp:revision>
  <dcterms:created xsi:type="dcterms:W3CDTF">2014-02-14T08:19:49Z</dcterms:created>
  <dcterms:modified xsi:type="dcterms:W3CDTF">2015-09-13T18:59:56Z</dcterms:modified>
</cp:coreProperties>
</file>