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75" r:id="rId15"/>
    <p:sldId id="269" r:id="rId16"/>
    <p:sldId id="270" r:id="rId17"/>
    <p:sldId id="271" r:id="rId18"/>
    <p:sldId id="272" r:id="rId19"/>
    <p:sldId id="273" r:id="rId20"/>
    <p:sldId id="266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0424" autoAdjust="0"/>
  </p:normalViewPr>
  <p:slideViewPr>
    <p:cSldViewPr>
      <p:cViewPr>
        <p:scale>
          <a:sx n="90" d="100"/>
          <a:sy n="90" d="100"/>
        </p:scale>
        <p:origin x="-1398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815B644-1A60-429C-A1B8-E4BD37F2BA88}" type="datetimeFigureOut">
              <a:rPr lang="ru-RU"/>
              <a:pPr>
                <a:defRPr/>
              </a:pPr>
              <a:t>21.09.2015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BAAC491-7A91-4510-8A7D-C551BE623A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F6D01-DE41-4065-A930-BD5129308B72}" type="datetime1">
              <a:rPr lang="ru-RU"/>
              <a:pPr>
                <a:defRPr/>
              </a:pPr>
              <a:t>21.09.2015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20913-52D9-4E47-87C4-35D17DA83B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76B1B-2D9C-471E-B14F-56D59D8FF6FE}" type="datetime1">
              <a:rPr lang="ru-RU"/>
              <a:pPr>
                <a:defRPr/>
              </a:pPr>
              <a:t>21.09.2015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778A4-1FCE-4FC6-B425-93F4DF5A10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C954F-54A6-44DD-B8D5-B3435B8C7DF3}" type="datetime1">
              <a:rPr lang="ru-RU"/>
              <a:pPr>
                <a:defRPr/>
              </a:pPr>
              <a:t>21.09.2015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DA19E-9559-4AA4-9CA7-F0DBA5B48E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36392-33E0-4A74-88CE-F321EB5FA772}" type="datetime1">
              <a:rPr lang="ru-RU"/>
              <a:pPr>
                <a:defRPr/>
              </a:pPr>
              <a:t>21.09.2015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43697-41D9-45CE-9353-8CBDC95A99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68171-E93F-4B83-A77B-B18E24F4F0BE}" type="datetime1">
              <a:rPr lang="ru-RU"/>
              <a:pPr>
                <a:defRPr/>
              </a:pPr>
              <a:t>21.09.2015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B667B-37C3-4E7A-9570-BEFBD253E1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EBC1D-5B9F-49F1-9B54-0CBCE944AB7A}" type="datetime1">
              <a:rPr lang="ru-RU"/>
              <a:pPr>
                <a:defRPr/>
              </a:pPr>
              <a:t>21.09.2015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034F4-CB4A-4CA7-A26B-E094D7A57D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E26D-C46D-4C94-AE88-746924B132CE}" type="datetime1">
              <a:rPr lang="ru-RU"/>
              <a:pPr>
                <a:defRPr/>
              </a:pPr>
              <a:t>21.09.2015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6EF05-23D0-407E-BB1F-E727C4A125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0357C-CDE0-4EA1-8347-693C0D4275BB}" type="datetime1">
              <a:rPr lang="ru-RU"/>
              <a:pPr>
                <a:defRPr/>
              </a:pPr>
              <a:t>21.09.2015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2D017-7F0D-487C-B06C-F520CBA537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D5DF4-786A-4F92-BB4E-68790A48D686}" type="datetime1">
              <a:rPr lang="ru-RU"/>
              <a:pPr>
                <a:defRPr/>
              </a:pPr>
              <a:t>21.09.2015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5BBE5-ECE8-4F13-A885-0879720B4A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A76FA-0A45-4183-B6ED-4308927021A9}" type="datetime1">
              <a:rPr lang="ru-RU"/>
              <a:pPr>
                <a:defRPr/>
              </a:pPr>
              <a:t>21.09.2015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2AAFF-11E9-45FB-BDE5-83B289611E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9AA83-769B-49BA-A12A-E942615052B6}" type="datetime1">
              <a:rPr lang="ru-RU"/>
              <a:pPr>
                <a:defRPr/>
              </a:pPr>
              <a:t>21.09.2015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4BE6A-DF4B-4447-B0C3-08C90572F3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F3E15DD-7BED-4790-ADE6-7B5F13D2B2B5}" type="datetime1">
              <a:rPr lang="ru-RU"/>
              <a:pPr>
                <a:defRPr/>
              </a:pPr>
              <a:t>21.09.2015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3602101-D188-43E1-B376-76D57228BC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713" y="5876925"/>
            <a:ext cx="5994400" cy="666750"/>
          </a:xfrm>
        </p:spPr>
        <p:txBody>
          <a:bodyPr/>
          <a:lstStyle/>
          <a:p>
            <a:pPr algn="r" eaLnBrk="1" hangingPunct="1"/>
            <a:r>
              <a:rPr lang="ru-RU" sz="1400" b="1" smtClean="0">
                <a:solidFill>
                  <a:srgbClr val="FF0000"/>
                </a:solidFill>
                <a:latin typeface="Comic Sans MS" pitchFamily="66" charset="0"/>
              </a:rPr>
              <a:t>учитель-логопед Бердникова Елена Владимировна</a:t>
            </a:r>
          </a:p>
        </p:txBody>
      </p:sp>
      <p:pic>
        <p:nvPicPr>
          <p:cNvPr id="14338" name="Picture 3" descr="H:\Documents and Settings\Aida\Рабочий стол\НОвая ГРАФИКА сборник\КАРТИНКИ СБОРНИК_ школьные\Ballonnen 1 (8)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63" y="357188"/>
            <a:ext cx="436562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4" descr="H:\Documents and Settings\Aida\Рабочий стол\НОвая ГРАФИКА сборник\КАРТИНКИ СБОРНИК_ школьные\Ballonnen 1 (8)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63" y="2052638"/>
            <a:ext cx="42862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5" descr="H:\Documents and Settings\Aida\Рабочий стол\НОвая ГРАФИКА сборник\КАРТИНКИ СБОРНИК_ школьные\Ballonnen 1 (8)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96225" y="4114800"/>
            <a:ext cx="485775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2" descr="H:\Documents and Settings\Aida\Рабочий стол\НОвая ГРАФИКА сборник\КАРТИНКИ СБОРНИК_ школьные\63196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6838" y="2492375"/>
            <a:ext cx="2182813" cy="32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WordArt 8"/>
          <p:cNvSpPr>
            <a:spLocks noChangeArrowheads="1" noChangeShapeType="1" noTextEdit="1"/>
          </p:cNvSpPr>
          <p:nvPr/>
        </p:nvSpPr>
        <p:spPr bwMode="auto">
          <a:xfrm>
            <a:off x="684213" y="1052513"/>
            <a:ext cx="7272337" cy="9318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О значимости логопедических занятий </a:t>
            </a:r>
          </a:p>
        </p:txBody>
      </p:sp>
      <p:sp>
        <p:nvSpPr>
          <p:cNvPr id="14343" name="WordArt 9"/>
          <p:cNvSpPr>
            <a:spLocks noChangeArrowheads="1" noChangeShapeType="1" noTextEdit="1"/>
          </p:cNvSpPr>
          <p:nvPr/>
        </p:nvSpPr>
        <p:spPr bwMode="auto">
          <a:xfrm>
            <a:off x="2124075" y="2997200"/>
            <a:ext cx="5610225" cy="882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в коррекционном процессе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/>
          </p:nvPr>
        </p:nvSpPr>
        <p:spPr>
          <a:xfrm>
            <a:off x="539750" y="2565400"/>
            <a:ext cx="8229600" cy="1143000"/>
          </a:xfrm>
        </p:spPr>
        <p:txBody>
          <a:bodyPr/>
          <a:lstStyle/>
          <a:p>
            <a:pPr algn="l"/>
            <a:r>
              <a:rPr lang="ru-RU" sz="4000" smtClean="0"/>
              <a:t>   КОРРЕКЦИОННОЕ НАПРАВЛЕНИЕ      </a:t>
            </a:r>
            <a:r>
              <a:rPr lang="ru-RU" sz="3200" smtClean="0"/>
              <a:t>Коррекционная работа по специальным коррекционно - развивающим программам, направленная на устранение дефектов письменной и устной речи, проводится  в форме индивидуальных, подгрупповых и фронтальных занятий.</a:t>
            </a:r>
            <a:r>
              <a:rPr lang="ru-RU" sz="4000" smtClean="0"/>
              <a:t> </a:t>
            </a:r>
          </a:p>
        </p:txBody>
      </p:sp>
      <p:pic>
        <p:nvPicPr>
          <p:cNvPr id="23554" name="Picture 3" descr="BS01718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2950" y="5300663"/>
            <a:ext cx="13525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/>
          </p:nvPr>
        </p:nvSpPr>
        <p:spPr>
          <a:xfrm>
            <a:off x="539750" y="2924175"/>
            <a:ext cx="7993063" cy="1143000"/>
          </a:xfrm>
        </p:spPr>
        <p:txBody>
          <a:bodyPr/>
          <a:lstStyle/>
          <a:p>
            <a:pPr algn="l"/>
            <a:r>
              <a:rPr lang="ru-RU" sz="3200" smtClean="0"/>
              <a:t>       На </a:t>
            </a:r>
            <a:r>
              <a:rPr lang="ru-RU" sz="3200" b="1" smtClean="0"/>
              <a:t>индивидуальных занятиях</a:t>
            </a:r>
            <a:r>
              <a:rPr lang="ru-RU" sz="3200" smtClean="0"/>
              <a:t> работа ведется по следующим направлениям: </a:t>
            </a:r>
            <a:br>
              <a:rPr lang="ru-RU" sz="3200" smtClean="0"/>
            </a:br>
            <a:r>
              <a:rPr lang="ru-RU" sz="3200" smtClean="0"/>
              <a:t> - формирование правильного произношения;</a:t>
            </a:r>
            <a:br>
              <a:rPr lang="ru-RU" sz="3200" smtClean="0"/>
            </a:br>
            <a:r>
              <a:rPr lang="ru-RU" sz="3200" smtClean="0"/>
              <a:t> - воспитание артикуляционных навыков, фонетической стороны речи, слоговой структуры и фонематического восприятия;</a:t>
            </a:r>
            <a:br>
              <a:rPr lang="ru-RU" sz="3200" smtClean="0"/>
            </a:br>
            <a:r>
              <a:rPr lang="ru-RU" sz="3200" smtClean="0"/>
              <a:t> - развитие мелкой моторики рук.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/>
          </p:nvPr>
        </p:nvSpPr>
        <p:spPr>
          <a:xfrm>
            <a:off x="611188" y="2852738"/>
            <a:ext cx="8229600" cy="1143000"/>
          </a:xfrm>
        </p:spPr>
        <p:txBody>
          <a:bodyPr/>
          <a:lstStyle/>
          <a:p>
            <a:pPr algn="l"/>
            <a:r>
              <a:rPr lang="ru-RU" sz="3200" b="1" smtClean="0"/>
              <a:t>       Подгрупповая работа</a:t>
            </a:r>
            <a:r>
              <a:rPr lang="ru-RU" sz="3200" smtClean="0"/>
              <a:t> строится на основе комплектования групп детей, имеющих однородные речевые нарушения. </a:t>
            </a:r>
            <a:br>
              <a:rPr lang="ru-RU" sz="3200" smtClean="0"/>
            </a:br>
            <a:r>
              <a:rPr lang="ru-RU" sz="3200" smtClean="0"/>
              <a:t>Работа направлена на автоматизацию звуков, обогащению и активизацию словаря, развитию грамматического строя речи, формирование навыков словообразования, развитие слоговой структуры слов, развитие фонематического восприятия, формирование навыков звукового анализа и синтеза, совершенствование связной речи.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/>
          </p:nvPr>
        </p:nvSpPr>
        <p:spPr>
          <a:xfrm>
            <a:off x="468313" y="2924175"/>
            <a:ext cx="8229600" cy="1143000"/>
          </a:xfrm>
        </p:spPr>
        <p:txBody>
          <a:bodyPr/>
          <a:lstStyle/>
          <a:p>
            <a:pPr algn="l"/>
            <a:r>
              <a:rPr lang="ru-RU" sz="3200" smtClean="0"/>
              <a:t>      На </a:t>
            </a:r>
            <a:r>
              <a:rPr lang="ru-RU" sz="3200" b="1" smtClean="0"/>
              <a:t>фронтальных занятиях</a:t>
            </a:r>
            <a:r>
              <a:rPr lang="ru-RU" sz="3200" smtClean="0"/>
              <a:t> проводится следующая работа:</a:t>
            </a:r>
            <a:br>
              <a:rPr lang="ru-RU" sz="3200" smtClean="0"/>
            </a:br>
            <a:r>
              <a:rPr lang="ru-RU" sz="3200" smtClean="0"/>
              <a:t> -закрепление правильного произношения звуков;</a:t>
            </a:r>
            <a:br>
              <a:rPr lang="ru-RU" sz="3200" smtClean="0"/>
            </a:br>
            <a:r>
              <a:rPr lang="ru-RU" sz="3200" smtClean="0"/>
              <a:t> -различение на слух звуков;</a:t>
            </a:r>
            <a:br>
              <a:rPr lang="ru-RU" sz="3200" smtClean="0"/>
            </a:br>
            <a:r>
              <a:rPr lang="ru-RU" sz="3200" smtClean="0"/>
              <a:t> -дифференциация правильно произносимых звуков;</a:t>
            </a:r>
            <a:br>
              <a:rPr lang="ru-RU" sz="3200" smtClean="0"/>
            </a:br>
            <a:r>
              <a:rPr lang="ru-RU" sz="3200" smtClean="0"/>
              <a:t> -усвоение слов различной звуко-слоговой сложности;</a:t>
            </a:r>
            <a:br>
              <a:rPr lang="ru-RU" sz="3200" smtClean="0"/>
            </a:br>
            <a:r>
              <a:rPr lang="ru-RU" sz="3200" smtClean="0"/>
              <a:t> -формирование грамматического строя речи;</a:t>
            </a:r>
            <a:br>
              <a:rPr lang="ru-RU" sz="3200" smtClean="0"/>
            </a:br>
            <a:r>
              <a:rPr lang="ru-RU" sz="3200" smtClean="0"/>
              <a:t> -развитие диалогической и монологической речи.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/>
          </p:cNvSpPr>
          <p:nvPr>
            <p:ph type="body" idx="1"/>
          </p:nvPr>
        </p:nvSpPr>
        <p:spPr>
          <a:xfrm>
            <a:off x="250825" y="765175"/>
            <a:ext cx="8302625" cy="53276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             Эффективность коррекционных упражнений зависит от того, насколько будут соблюдены </a:t>
            </a:r>
            <a:r>
              <a:rPr lang="ru-RU" b="1" smtClean="0"/>
              <a:t>следующие </a:t>
            </a:r>
            <a:r>
              <a:rPr lang="ru-RU" smtClean="0"/>
              <a:t>условия:</a:t>
            </a:r>
          </a:p>
          <a:p>
            <a:pPr>
              <a:buFont typeface="Arial" charset="0"/>
              <a:buNone/>
            </a:pPr>
            <a:r>
              <a:rPr lang="ru-RU" smtClean="0"/>
              <a:t>  -систематичность проведения;</a:t>
            </a:r>
          </a:p>
          <a:p>
            <a:pPr>
              <a:buFont typeface="Arial" charset="0"/>
              <a:buNone/>
            </a:pPr>
            <a:r>
              <a:rPr lang="ru-RU" smtClean="0"/>
              <a:t>  -распределение их в порядке нарастающей сложности; </a:t>
            </a:r>
          </a:p>
          <a:p>
            <a:pPr>
              <a:buFont typeface="Arial" charset="0"/>
              <a:buNone/>
            </a:pPr>
            <a:r>
              <a:rPr lang="ru-RU" smtClean="0"/>
              <a:t>  -подчиненность заданий выбранной цели; </a:t>
            </a:r>
          </a:p>
          <a:p>
            <a:pPr>
              <a:buFont typeface="Arial" charset="0"/>
              <a:buNone/>
            </a:pPr>
            <a:r>
              <a:rPr lang="ru-RU" smtClean="0"/>
              <a:t>  -чередование и вариативность упражнений;</a:t>
            </a:r>
          </a:p>
          <a:p>
            <a:pPr>
              <a:buFont typeface="Arial" charset="0"/>
              <a:buNone/>
            </a:pPr>
            <a:r>
              <a:rPr lang="ru-RU" smtClean="0"/>
              <a:t>  -воспитание внимания к речи.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3"/>
          <p:cNvSpPr>
            <a:spLocks noGrp="1"/>
          </p:cNvSpPr>
          <p:nvPr>
            <p:ph type="body" idx="1"/>
          </p:nvPr>
        </p:nvSpPr>
        <p:spPr>
          <a:xfrm>
            <a:off x="468313" y="620713"/>
            <a:ext cx="8351837" cy="5113337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mtClean="0"/>
              <a:t>               Коррекционная работа, направленная на </a:t>
            </a:r>
            <a:r>
              <a:rPr lang="ru-RU" b="1" smtClean="0"/>
              <a:t>устранение нарушений письменной речи</a:t>
            </a:r>
            <a:r>
              <a:rPr lang="ru-RU" smtClean="0"/>
              <a:t> у младших школьников ведется по следующим направлениям: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smtClean="0"/>
              <a:t>развитие графомоторных навыков;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smtClean="0"/>
              <a:t>развитие пространственно-временных представлений;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smtClean="0"/>
              <a:t>работа на фонетическом уровне (развитие фонематического восприятия, звукового анализа, дифференциация букв, имеющих кинестетическое сходство, дифференциация фонем, имеющих аккустико - артикуляционное свойство).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3"/>
          <p:cNvSpPr>
            <a:spLocks noGrp="1"/>
          </p:cNvSpPr>
          <p:nvPr>
            <p:ph type="body" idx="1"/>
          </p:nvPr>
        </p:nvSpPr>
        <p:spPr>
          <a:xfrm>
            <a:off x="395288" y="765175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mtClean="0"/>
              <a:t>Коррекционная работа на </a:t>
            </a:r>
            <a:r>
              <a:rPr lang="ru-RU" b="1" smtClean="0"/>
              <a:t>лексическом уровне</a:t>
            </a:r>
            <a:r>
              <a:rPr lang="ru-RU" smtClean="0"/>
              <a:t> направлена на количественное и качественное расширение и активизацию словаря, развитие слогового и морфемного анализа и синтеза слов, развитие функций словоизменения и словообразования. Коррекционная работа на синтаксическом уровне акцентирует свое внимание на формирование синтаксических обобщений и представлений о структуре предложений.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3"/>
          <p:cNvSpPr>
            <a:spLocks noGrp="1"/>
          </p:cNvSpPr>
          <p:nvPr>
            <p:ph type="body" idx="1"/>
          </p:nvPr>
        </p:nvSpPr>
        <p:spPr>
          <a:xfrm>
            <a:off x="250825" y="836613"/>
            <a:ext cx="8642350" cy="4525962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                 КОНСУЛЬТАТИВНОЕ НАПРАВЛЕНИЕ</a:t>
            </a:r>
          </a:p>
          <a:p>
            <a:pPr>
              <a:buFont typeface="Arial" charset="0"/>
              <a:buNone/>
            </a:pPr>
            <a:r>
              <a:rPr lang="ru-RU" smtClean="0"/>
              <a:t>           В рамках оказания практической помощи  педагогам и родителям,  проводятся  консультации, тематические собрания, открытые и совместные занятия с детьми и родителями. </a:t>
            </a:r>
          </a:p>
          <a:p>
            <a:pPr>
              <a:buFont typeface="Arial" charset="0"/>
              <a:buNone/>
            </a:pPr>
            <a:r>
              <a:rPr lang="ru-RU" smtClean="0"/>
              <a:t>      </a:t>
            </a:r>
          </a:p>
        </p:txBody>
      </p:sp>
      <p:pic>
        <p:nvPicPr>
          <p:cNvPr id="30722" name="Picture 3" descr="BS01718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2950" y="5229225"/>
            <a:ext cx="13525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3"/>
          <p:cNvSpPr>
            <a:spLocks noGrp="1"/>
          </p:cNvSpPr>
          <p:nvPr>
            <p:ph type="body" idx="1"/>
          </p:nvPr>
        </p:nvSpPr>
        <p:spPr>
          <a:xfrm>
            <a:off x="250825" y="1125538"/>
            <a:ext cx="8662988" cy="4525962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mtClean="0"/>
              <a:t>МЕТОДИЧЕСКОЕ НАПРАВЛЕНИЕ</a:t>
            </a:r>
          </a:p>
          <a:p>
            <a:pPr>
              <a:buFont typeface="Arial" charset="0"/>
              <a:buNone/>
            </a:pPr>
            <a:r>
              <a:rPr lang="ru-RU" smtClean="0"/>
              <a:t>          В рамках образовательной программы учреждения разработана программа  логопедического и психологического сопровождения для детей младшего школьного возраста, имеющих нарушения письменной речи.</a:t>
            </a:r>
          </a:p>
        </p:txBody>
      </p:sp>
      <p:pic>
        <p:nvPicPr>
          <p:cNvPr id="31746" name="Picture 3" descr="BS01718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2950" y="5229225"/>
            <a:ext cx="13525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3"/>
          <p:cNvSpPr>
            <a:spLocks noGrp="1"/>
          </p:cNvSpPr>
          <p:nvPr>
            <p:ph type="body" idx="1"/>
          </p:nvPr>
        </p:nvSpPr>
        <p:spPr>
          <a:xfrm>
            <a:off x="395288" y="692150"/>
            <a:ext cx="8229600" cy="61658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2800" smtClean="0"/>
              <a:t>                              </a:t>
            </a:r>
            <a:r>
              <a:rPr lang="ru-RU" sz="2800" b="1" smtClean="0"/>
              <a:t>Функции  логопеда</a:t>
            </a:r>
            <a:r>
              <a:rPr lang="ru-RU" sz="2800" smtClean="0"/>
              <a:t>: </a:t>
            </a:r>
            <a:br>
              <a:rPr lang="ru-RU" sz="2800" smtClean="0"/>
            </a:br>
            <a:r>
              <a:rPr lang="ru-RU" sz="2800" smtClean="0"/>
              <a:t>•    Изучение уровня речевых, познавательных и индивидуально-типологических особенностей детей, определение основных направлений и содержания работы с каждым из них.</a:t>
            </a:r>
            <a:br>
              <a:rPr lang="ru-RU" sz="2800" smtClean="0"/>
            </a:br>
            <a:r>
              <a:rPr lang="ru-RU" sz="2800" smtClean="0"/>
              <a:t>•    Формирование правильного речевого дыхания, чувства ритма и выразительности речи, работа над просодической стороной речи.</a:t>
            </a:r>
            <a:br>
              <a:rPr lang="ru-RU" sz="2800" smtClean="0"/>
            </a:br>
            <a:r>
              <a:rPr lang="ru-RU" sz="2800" smtClean="0"/>
              <a:t>•    Работа по коррекции звукопроизношения.</a:t>
            </a:r>
            <a:br>
              <a:rPr lang="ru-RU" sz="2800" smtClean="0"/>
            </a:br>
            <a:r>
              <a:rPr lang="ru-RU" sz="2800" smtClean="0"/>
              <a:t>•    Совершенствование фонематического восприятия и навыков звукового анализа и синтеза.</a:t>
            </a:r>
            <a:br>
              <a:rPr lang="ru-RU" sz="2800" smtClean="0"/>
            </a:br>
            <a:r>
              <a:rPr lang="ru-RU" sz="2800" smtClean="0"/>
              <a:t/>
            </a:r>
            <a:br>
              <a:rPr lang="ru-RU" sz="2800" smtClean="0"/>
            </a:br>
            <a:endParaRPr lang="ru-RU" sz="2800" smtClean="0"/>
          </a:p>
        </p:txBody>
      </p:sp>
      <p:pic>
        <p:nvPicPr>
          <p:cNvPr id="32770" name="Picture 3" descr="NOTEPAD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5157788"/>
            <a:ext cx="1155700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/>
          </p:cNvSpPr>
          <p:nvPr>
            <p:ph type="body" idx="1"/>
          </p:nvPr>
        </p:nvSpPr>
        <p:spPr>
          <a:xfrm>
            <a:off x="395288" y="1052513"/>
            <a:ext cx="8302625" cy="4886325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800" smtClean="0"/>
              <a:t>            </a:t>
            </a:r>
            <a:r>
              <a:rPr lang="ru-RU" smtClean="0"/>
              <a:t>          является важнейшей психической функцией человека ­универсальным средством общения, мышления, организации действий.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mtClean="0"/>
              <a:t>          Отклонение в развитии речи отрицательно влияют на психическое развитие ребенка, затрудняют общение с окружающими, задерживают формирование познавательных процессов и, следовательно, препятствуют формированию полноценной личности.</a:t>
            </a:r>
          </a:p>
        </p:txBody>
      </p:sp>
      <p:sp>
        <p:nvSpPr>
          <p:cNvPr id="15362" name="WordArt 4"/>
          <p:cNvSpPr>
            <a:spLocks noChangeArrowheads="1" noChangeShapeType="1" noTextEdit="1"/>
          </p:cNvSpPr>
          <p:nvPr/>
        </p:nvSpPr>
        <p:spPr bwMode="auto">
          <a:xfrm>
            <a:off x="1187450" y="836613"/>
            <a:ext cx="94297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Речь</a:t>
            </a:r>
          </a:p>
        </p:txBody>
      </p:sp>
      <p:pic>
        <p:nvPicPr>
          <p:cNvPr id="15363" name="Picture 5" descr="ED00085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0650" y="4724400"/>
            <a:ext cx="102870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3"/>
          <p:cNvSpPr>
            <a:spLocks noGrp="1"/>
          </p:cNvSpPr>
          <p:nvPr>
            <p:ph type="body" idx="1"/>
          </p:nvPr>
        </p:nvSpPr>
        <p:spPr>
          <a:xfrm>
            <a:off x="395288" y="476250"/>
            <a:ext cx="8291512" cy="5218113"/>
          </a:xfrm>
        </p:spPr>
        <p:txBody>
          <a:bodyPr/>
          <a:lstStyle/>
          <a:p>
            <a:pPr lvl="1">
              <a:lnSpc>
                <a:spcPct val="80000"/>
              </a:lnSpc>
              <a:buFont typeface="Arial" charset="0"/>
              <a:buNone/>
            </a:pPr>
            <a:r>
              <a:rPr lang="ru-RU" sz="2400" smtClean="0"/>
              <a:t>    • </a:t>
            </a:r>
            <a:r>
              <a:rPr lang="ru-RU" smtClean="0"/>
              <a:t>Работа по коррекции слоговой структуры слова.</a:t>
            </a:r>
            <a:br>
              <a:rPr lang="ru-RU" smtClean="0"/>
            </a:br>
            <a:r>
              <a:rPr lang="ru-RU" smtClean="0"/>
              <a:t>•    Формирование послогового чтения.</a:t>
            </a:r>
            <a:br>
              <a:rPr lang="ru-RU" smtClean="0"/>
            </a:br>
            <a:r>
              <a:rPr lang="ru-RU" smtClean="0"/>
              <a:t>•    Знакомство и усвоение новых лексико-грамматических категорий.</a:t>
            </a:r>
            <a:br>
              <a:rPr lang="ru-RU" smtClean="0"/>
            </a:br>
            <a:r>
              <a:rPr lang="ru-RU" smtClean="0"/>
              <a:t>•    Обучение связной речи: развернутому смысловому высказыванию, состоящему из логически сочетающихся грамматически правильных предложений.</a:t>
            </a:r>
            <a:br>
              <a:rPr lang="ru-RU" smtClean="0"/>
            </a:br>
            <a:r>
              <a:rPr lang="ru-RU" smtClean="0"/>
              <a:t>•    Предупреждение нарушений письма и чтения.</a:t>
            </a:r>
            <a:br>
              <a:rPr lang="ru-RU" smtClean="0"/>
            </a:br>
            <a:r>
              <a:rPr lang="ru-RU" smtClean="0"/>
              <a:t>•    Развитие психических функций, тесно связанных с речью: словесно-логическое мышление, память, внимание, воображение.</a:t>
            </a:r>
          </a:p>
        </p:txBody>
      </p:sp>
      <p:pic>
        <p:nvPicPr>
          <p:cNvPr id="33794" name="Picture 4" descr="DD01004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0670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5" name="Picture 4" descr="NOTEPAD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21600" y="5229225"/>
            <a:ext cx="1217613" cy="140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4"/>
          <p:cNvSpPr>
            <a:spLocks noGrp="1"/>
          </p:cNvSpPr>
          <p:nvPr>
            <p:ph type="ctrTitle"/>
          </p:nvPr>
        </p:nvSpPr>
        <p:spPr>
          <a:xfrm>
            <a:off x="684213" y="1844675"/>
            <a:ext cx="7773987" cy="2619375"/>
          </a:xfrm>
        </p:spPr>
        <p:txBody>
          <a:bodyPr/>
          <a:lstStyle/>
          <a:p>
            <a:pPr eaLnBrk="1" hangingPunct="1"/>
            <a:r>
              <a:rPr lang="ru-RU" sz="4000" smtClean="0"/>
              <a:t>На школьный логопункт в первую очередь зачисляются дети, имеющие следующие речевые нарушения:</a:t>
            </a:r>
          </a:p>
        </p:txBody>
      </p:sp>
      <p:pic>
        <p:nvPicPr>
          <p:cNvPr id="16386" name="Picture 3" descr="J00786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4005263"/>
            <a:ext cx="1038225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/>
          </p:cNvSpPr>
          <p:nvPr>
            <p:ph type="body" idx="1"/>
          </p:nvPr>
        </p:nvSpPr>
        <p:spPr>
          <a:xfrm>
            <a:off x="468313" y="2133600"/>
            <a:ext cx="8229600" cy="4525963"/>
          </a:xfrm>
        </p:spPr>
        <p:txBody>
          <a:bodyPr/>
          <a:lstStyle/>
          <a:p>
            <a:pPr marL="609600" indent="-609600" eaLnBrk="1" hangingPunct="1">
              <a:buFont typeface="Arial" charset="0"/>
              <a:buNone/>
            </a:pPr>
            <a:r>
              <a:rPr lang="ru-RU" b="1" smtClean="0"/>
              <a:t>      Фонетический дефект</a:t>
            </a:r>
            <a:r>
              <a:rPr lang="ru-RU" smtClean="0"/>
              <a:t> – преимущественно искажённое произношение фонем или отсутствие каких-либо звуков вообще.</a:t>
            </a:r>
          </a:p>
        </p:txBody>
      </p:sp>
      <p:pic>
        <p:nvPicPr>
          <p:cNvPr id="17410" name="Picture 3" descr="OFCSTUF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1700213"/>
            <a:ext cx="73660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/>
          </p:cNvSpPr>
          <p:nvPr>
            <p:ph type="body" idx="1"/>
          </p:nvPr>
        </p:nvSpPr>
        <p:spPr>
          <a:xfrm>
            <a:off x="468313" y="1052513"/>
            <a:ext cx="8229600" cy="4525962"/>
          </a:xfrm>
        </p:spPr>
        <p:txBody>
          <a:bodyPr/>
          <a:lstStyle/>
          <a:p>
            <a:pPr marL="609600" indent="-609600" eaLnBrk="1" hangingPunct="1">
              <a:buFont typeface="Arial" charset="0"/>
              <a:buNone/>
            </a:pPr>
            <a:r>
              <a:rPr lang="ru-RU" b="1" smtClean="0"/>
              <a:t>      Фонетико-фонематическое недоразвитие речи</a:t>
            </a:r>
            <a:r>
              <a:rPr lang="ru-RU" smtClean="0"/>
              <a:t>  – когда у ребёнка имеет место недоразвитие всей звуковой стороны речи: наличие дефектов произношения, недостаточность фонематических процессов (дифференциация оппозиционных звуков(т-д, к-г, б-п…); несформированность анализа и синтеза звукового состава слова.</a:t>
            </a:r>
          </a:p>
        </p:txBody>
      </p:sp>
      <p:pic>
        <p:nvPicPr>
          <p:cNvPr id="18434" name="Picture 3" descr="OFCSTUF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620713"/>
            <a:ext cx="73660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/>
          </p:cNvSpPr>
          <p:nvPr>
            <p:ph type="body" idx="1"/>
          </p:nvPr>
        </p:nvSpPr>
        <p:spPr>
          <a:xfrm>
            <a:off x="468313" y="1196975"/>
            <a:ext cx="8229600" cy="4525963"/>
          </a:xfrm>
        </p:spPr>
        <p:txBody>
          <a:bodyPr/>
          <a:lstStyle/>
          <a:p>
            <a:pPr marL="609600" indent="-609600">
              <a:buFont typeface="Arial" charset="0"/>
              <a:buNone/>
            </a:pPr>
            <a:r>
              <a:rPr lang="ru-RU" b="1" smtClean="0"/>
              <a:t>      Общее недоразвитие речи (ОНР)</a:t>
            </a:r>
            <a:r>
              <a:rPr lang="ru-RU" smtClean="0"/>
              <a:t> – в этом случае нарушены все три компонента речевой системы: фонетика, лексика и грамматика.</a:t>
            </a:r>
          </a:p>
          <a:p>
            <a:pPr marL="609600" indent="-609600">
              <a:buFont typeface="Arial" charset="0"/>
              <a:buNone/>
            </a:pPr>
            <a:r>
              <a:rPr lang="ru-RU" smtClean="0"/>
              <a:t>      ОНР – это самый сложный вид речевого нарушения, зачастую встречающийся у многих учащихся начальных классов. </a:t>
            </a:r>
          </a:p>
        </p:txBody>
      </p:sp>
      <p:pic>
        <p:nvPicPr>
          <p:cNvPr id="19458" name="Picture 3" descr="OFCSTUF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765175"/>
            <a:ext cx="73660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4"/>
          <p:cNvSpPr>
            <a:spLocks noGrp="1"/>
          </p:cNvSpPr>
          <p:nvPr>
            <p:ph type="ctrTitle"/>
          </p:nvPr>
        </p:nvSpPr>
        <p:spPr>
          <a:xfrm>
            <a:off x="611188" y="2060575"/>
            <a:ext cx="7772400" cy="1470025"/>
          </a:xfrm>
        </p:spPr>
        <p:txBody>
          <a:bodyPr/>
          <a:lstStyle/>
          <a:p>
            <a:r>
              <a:rPr lang="ru-RU" sz="4000" smtClean="0"/>
              <a:t>Коррекционная логопедическая работа проводится на логопедическом пункте по следующим направлениям: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Grp="1"/>
          </p:cNvSpPr>
          <p:nvPr>
            <p:ph type="ctrTitle"/>
          </p:nvPr>
        </p:nvSpPr>
        <p:spPr>
          <a:xfrm>
            <a:off x="755650" y="1916113"/>
            <a:ext cx="7772400" cy="2808287"/>
          </a:xfrm>
        </p:spPr>
        <p:txBody>
          <a:bodyPr/>
          <a:lstStyle/>
          <a:p>
            <a:pPr algn="l"/>
            <a:r>
              <a:rPr lang="ru-RU" sz="4000" smtClean="0"/>
              <a:t>           диагностическое;</a:t>
            </a:r>
            <a:br>
              <a:rPr lang="ru-RU" sz="4000" smtClean="0"/>
            </a:br>
            <a:r>
              <a:rPr lang="ru-RU" sz="4000" smtClean="0"/>
              <a:t/>
            </a:r>
            <a:br>
              <a:rPr lang="ru-RU" sz="4000" smtClean="0"/>
            </a:br>
            <a:r>
              <a:rPr lang="ru-RU" sz="4000" smtClean="0"/>
              <a:t>           коррекционное;</a:t>
            </a:r>
            <a:br>
              <a:rPr lang="ru-RU" sz="4000" smtClean="0"/>
            </a:br>
            <a:r>
              <a:rPr lang="ru-RU" sz="4000" smtClean="0"/>
              <a:t/>
            </a:r>
            <a:br>
              <a:rPr lang="ru-RU" sz="4000" smtClean="0"/>
            </a:br>
            <a:r>
              <a:rPr lang="ru-RU" sz="4000" smtClean="0"/>
              <a:t>           консультативное;</a:t>
            </a:r>
            <a:br>
              <a:rPr lang="ru-RU" sz="4000" smtClean="0"/>
            </a:br>
            <a:r>
              <a:rPr lang="ru-RU" sz="4000" smtClean="0"/>
              <a:t/>
            </a:r>
            <a:br>
              <a:rPr lang="ru-RU" sz="4000" smtClean="0"/>
            </a:br>
            <a:r>
              <a:rPr lang="ru-RU" sz="4000" smtClean="0"/>
              <a:t>           методическое.</a:t>
            </a:r>
          </a:p>
        </p:txBody>
      </p:sp>
      <p:pic>
        <p:nvPicPr>
          <p:cNvPr id="21506" name="Picture 3" descr="ED00317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1125538"/>
            <a:ext cx="1042988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4" descr="ED00317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2349500"/>
            <a:ext cx="1042987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5" descr="ED00317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3500438"/>
            <a:ext cx="1042988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6" descr="ED00317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4724400"/>
            <a:ext cx="1042987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4"/>
          <p:cNvSpPr>
            <a:spLocks noGrp="1"/>
          </p:cNvSpPr>
          <p:nvPr>
            <p:ph type="ctrTitle"/>
          </p:nvPr>
        </p:nvSpPr>
        <p:spPr>
          <a:xfrm>
            <a:off x="323850" y="2130425"/>
            <a:ext cx="8496300" cy="1470025"/>
          </a:xfrm>
        </p:spPr>
        <p:txBody>
          <a:bodyPr/>
          <a:lstStyle/>
          <a:p>
            <a:pPr algn="l"/>
            <a:r>
              <a:rPr lang="ru-RU" sz="4000" smtClean="0"/>
              <a:t/>
            </a:r>
            <a:br>
              <a:rPr lang="ru-RU" sz="4000" smtClean="0"/>
            </a:br>
            <a:r>
              <a:rPr lang="ru-RU" sz="4000" smtClean="0"/>
              <a:t/>
            </a:r>
            <a:br>
              <a:rPr lang="ru-RU" sz="4000" smtClean="0"/>
            </a:br>
            <a:r>
              <a:rPr lang="ru-RU" sz="4000" smtClean="0"/>
              <a:t>   ДИАГНОСТИЧЕСКОЕ НАПРАВЛЕНИЕ</a:t>
            </a:r>
            <a:br>
              <a:rPr lang="ru-RU" sz="4000" smtClean="0"/>
            </a:br>
            <a:r>
              <a:rPr lang="ru-RU" sz="4000" smtClean="0"/>
              <a:t>       </a:t>
            </a:r>
            <a:r>
              <a:rPr lang="ru-RU" sz="3200" smtClean="0"/>
              <a:t>Диагностическое обследование состояния устной и письменной речи у младших школьников проводится в течение учебного года. </a:t>
            </a:r>
            <a:br>
              <a:rPr lang="ru-RU" sz="3200" smtClean="0"/>
            </a:br>
            <a:r>
              <a:rPr lang="ru-RU" sz="3200" smtClean="0"/>
              <a:t>       По результатам диагностического обследования составляются планы коррекционной работы и перспективные направления взаимодействия учителя-логопеда и педагогов.</a:t>
            </a:r>
            <a:r>
              <a:rPr lang="ru-RU" sz="4000" smtClean="0"/>
              <a:t> </a:t>
            </a:r>
          </a:p>
        </p:txBody>
      </p:sp>
      <p:pic>
        <p:nvPicPr>
          <p:cNvPr id="22530" name="Picture 3" descr="BS01718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5825" y="5373688"/>
            <a:ext cx="13525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нач.шк.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нач.шк.4</Template>
  <TotalTime>768</TotalTime>
  <Words>549</Words>
  <Application>Microsoft Office PowerPoint</Application>
  <PresentationFormat>Экран (4:3)</PresentationFormat>
  <Paragraphs>33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Calibri</vt:lpstr>
      <vt:lpstr>Comic Sans MS</vt:lpstr>
      <vt:lpstr>нач.шк.4</vt:lpstr>
      <vt:lpstr>Слайд 1</vt:lpstr>
      <vt:lpstr>Слайд 2</vt:lpstr>
      <vt:lpstr>На школьный логопункт в первую очередь зачисляются дети, имеющие следующие речевые нарушения:</vt:lpstr>
      <vt:lpstr>Слайд 4</vt:lpstr>
      <vt:lpstr>Слайд 5</vt:lpstr>
      <vt:lpstr>Слайд 6</vt:lpstr>
      <vt:lpstr>Коррекционная логопедическая работа проводится на логопедическом пункте по следующим направлениям:</vt:lpstr>
      <vt:lpstr>           диагностическое;             коррекционное;             консультативное;             методическое.</vt:lpstr>
      <vt:lpstr>     ДИАГНОСТИЧЕСКОЕ НАПРАВЛЕНИЕ        Диагностическое обследование состояния устной и письменной речи у младших школьников проводится в течение учебного года.         По результатам диагностического обследования составляются планы коррекционной работы и перспективные направления взаимодействия учителя-логопеда и педагогов. </vt:lpstr>
      <vt:lpstr>   КОРРЕКЦИОННОЕ НАПРАВЛЕНИЕ      Коррекционная работа по специальным коррекционно - развивающим программам, направленная на устранение дефектов письменной и устной речи, проводится  в форме индивидуальных, подгрупповых и фронтальных занятий. </vt:lpstr>
      <vt:lpstr>       На индивидуальных занятиях работа ведется по следующим направлениям:   - формирование правильного произношения;  - воспитание артикуляционных навыков, фонетической стороны речи, слоговой структуры и фонематического восприятия;  - развитие мелкой моторики рук.</vt:lpstr>
      <vt:lpstr>       Подгрупповая работа строится на основе комплектования групп детей, имеющих однородные речевые нарушения.  Работа направлена на автоматизацию звуков, обогащению и активизацию словаря, развитию грамматического строя речи, формирование навыков словообразования, развитие слоговой структуры слов, развитие фонематического восприятия, формирование навыков звукового анализа и синтеза, совершенствование связной речи.</vt:lpstr>
      <vt:lpstr>      На фронтальных занятиях проводится следующая работа:  -закрепление правильного произношения звуков;  -различение на слух звуков;  -дифференциация правильно произносимых звуков;  -усвоение слов различной звуко-слоговой сложности;  -формирование грамматического строя речи;  -развитие диалогической и монологической речи.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dc:description>http://aida.ucoz.ru</dc:description>
  <cp:lastModifiedBy>Админ</cp:lastModifiedBy>
  <cp:revision>67</cp:revision>
  <dcterms:created xsi:type="dcterms:W3CDTF">2010-08-27T13:10:33Z</dcterms:created>
  <dcterms:modified xsi:type="dcterms:W3CDTF">2015-09-21T15:09:16Z</dcterms:modified>
</cp:coreProperties>
</file>