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6" r:id="rId2"/>
    <p:sldId id="283" r:id="rId3"/>
    <p:sldId id="285" r:id="rId4"/>
    <p:sldId id="287" r:id="rId5"/>
    <p:sldId id="289" r:id="rId6"/>
    <p:sldId id="256" r:id="rId7"/>
    <p:sldId id="257" r:id="rId8"/>
    <p:sldId id="269" r:id="rId9"/>
    <p:sldId id="260" r:id="rId10"/>
    <p:sldId id="263" r:id="rId11"/>
    <p:sldId id="261" r:id="rId12"/>
    <p:sldId id="262" r:id="rId13"/>
    <p:sldId id="264" r:id="rId14"/>
    <p:sldId id="276" r:id="rId15"/>
    <p:sldId id="267" r:id="rId16"/>
    <p:sldId id="265" r:id="rId17"/>
    <p:sldId id="270" r:id="rId18"/>
    <p:sldId id="271" r:id="rId19"/>
    <p:sldId id="279" r:id="rId20"/>
    <p:sldId id="293" r:id="rId21"/>
    <p:sldId id="294" r:id="rId22"/>
    <p:sldId id="277" r:id="rId23"/>
    <p:sldId id="275" r:id="rId24"/>
    <p:sldId id="274" r:id="rId2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44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6600"/>
    <a:srgbClr val="66FFFF"/>
    <a:srgbClr val="CC0000"/>
    <a:srgbClr val="0000FF"/>
    <a:srgbClr val="FF99FF"/>
    <a:srgbClr val="FFFF00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96" y="-14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88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0F1E1F2-C83E-4DBC-93A6-29907EA79814}" type="doc">
      <dgm:prSet loTypeId="urn:microsoft.com/office/officeart/2005/8/layout/radial5" loCatId="cycle" qsTypeId="urn:microsoft.com/office/officeart/2005/8/quickstyle/simple3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BBEF888B-1335-4947-A699-98E22E9ABA34}">
      <dgm:prSet phldrT="[Текст]" custT="1"/>
      <dgm:spPr/>
      <dgm:t>
        <a:bodyPr/>
        <a:lstStyle/>
        <a:p>
          <a:r>
            <a:rPr lang="ru-RU" sz="2400" b="1" dirty="0" smtClean="0">
              <a:latin typeface="Times New Roman" pitchFamily="18" charset="0"/>
              <a:cs typeface="Times New Roman" pitchFamily="18" charset="0"/>
            </a:rPr>
            <a:t>Залесье –центр?</a:t>
          </a:r>
          <a:endParaRPr lang="ru-RU" sz="2400" dirty="0">
            <a:latin typeface="Times New Roman" pitchFamily="18" charset="0"/>
            <a:cs typeface="Times New Roman" pitchFamily="18" charset="0"/>
          </a:endParaRPr>
        </a:p>
      </dgm:t>
    </dgm:pt>
    <dgm:pt modelId="{616CC0C4-1290-46D3-A34B-DB416489D5B0}" type="parTrans" cxnId="{137AD576-042E-4082-AE64-94AF301C194B}">
      <dgm:prSet/>
      <dgm:spPr/>
      <dgm:t>
        <a:bodyPr/>
        <a:lstStyle/>
        <a:p>
          <a:endParaRPr lang="ru-RU"/>
        </a:p>
      </dgm:t>
    </dgm:pt>
    <dgm:pt modelId="{7EFF2BBD-3A3A-4F96-AD02-AFE6CFE7D3D2}" type="sibTrans" cxnId="{137AD576-042E-4082-AE64-94AF301C194B}">
      <dgm:prSet/>
      <dgm:spPr/>
      <dgm:t>
        <a:bodyPr/>
        <a:lstStyle/>
        <a:p>
          <a:endParaRPr lang="ru-RU"/>
        </a:p>
      </dgm:t>
    </dgm:pt>
    <dgm:pt modelId="{603E2A65-6D11-42E8-894D-CB050F0DF23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Природа и занятия населения</a:t>
          </a:r>
          <a:endParaRPr lang="ru-RU" sz="1600" b="1" dirty="0"/>
        </a:p>
      </dgm:t>
    </dgm:pt>
    <dgm:pt modelId="{4D0E6BCA-4362-44DB-835E-3BA6588F69BD}" type="parTrans" cxnId="{4EC16C99-B7B9-4BC4-925F-0B9EBE18773A}">
      <dgm:prSet/>
      <dgm:spPr/>
      <dgm:t>
        <a:bodyPr/>
        <a:lstStyle/>
        <a:p>
          <a:endParaRPr lang="ru-RU"/>
        </a:p>
      </dgm:t>
    </dgm:pt>
    <dgm:pt modelId="{EF0B86D9-209B-4BFC-BE06-12B982CEECC7}" type="sibTrans" cxnId="{4EC16C99-B7B9-4BC4-925F-0B9EBE18773A}">
      <dgm:prSet/>
      <dgm:spPr/>
      <dgm:t>
        <a:bodyPr/>
        <a:lstStyle/>
        <a:p>
          <a:endParaRPr lang="ru-RU"/>
        </a:p>
      </dgm:t>
    </dgm:pt>
    <dgm:pt modelId="{12CD385B-AB22-4C5D-AA0F-9075935B8FBD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Управление княжеством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51293971-1C1E-4EE6-8CCC-52BB91DCF295}" type="parTrans" cxnId="{7A36B129-14B8-4BCB-9382-A16B461EEC16}">
      <dgm:prSet/>
      <dgm:spPr/>
      <dgm:t>
        <a:bodyPr/>
        <a:lstStyle/>
        <a:p>
          <a:endParaRPr lang="ru-RU"/>
        </a:p>
      </dgm:t>
    </dgm:pt>
    <dgm:pt modelId="{9B5632DF-AB81-4B4A-92AF-4C5529CA4FF1}" type="sibTrans" cxnId="{7A36B129-14B8-4BCB-9382-A16B461EEC16}">
      <dgm:prSet/>
      <dgm:spPr/>
      <dgm:t>
        <a:bodyPr/>
        <a:lstStyle/>
        <a:p>
          <a:endParaRPr lang="ru-RU"/>
        </a:p>
      </dgm:t>
    </dgm:pt>
    <dgm:pt modelId="{C65DE1A6-839A-47ED-A0BC-FEEF89E81E51}">
      <dgm:prSet phldrT="[Текст]"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Географическое положение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BBCC7481-835F-4C7E-8C2B-DFBCA2878173}" type="parTrans" cxnId="{DE878B2B-56C2-4128-BB4C-87760003E440}">
      <dgm:prSet/>
      <dgm:spPr/>
      <dgm:t>
        <a:bodyPr/>
        <a:lstStyle/>
        <a:p>
          <a:endParaRPr lang="ru-RU"/>
        </a:p>
      </dgm:t>
    </dgm:pt>
    <dgm:pt modelId="{A289681E-169B-4FB1-83D8-A1217D89CE52}" type="sibTrans" cxnId="{DE878B2B-56C2-4128-BB4C-87760003E440}">
      <dgm:prSet/>
      <dgm:spPr/>
      <dgm:t>
        <a:bodyPr/>
        <a:lstStyle/>
        <a:p>
          <a:endParaRPr lang="ru-RU"/>
        </a:p>
      </dgm:t>
    </dgm:pt>
    <dgm:pt modelId="{93A894E4-B4C5-40E7-B17B-BF1E95578A55}">
      <dgm:prSet/>
      <dgm:spPr/>
      <dgm:t>
        <a:bodyPr/>
        <a:lstStyle/>
        <a:p>
          <a:endParaRPr lang="ru-RU" dirty="0"/>
        </a:p>
      </dgm:t>
    </dgm:pt>
    <dgm:pt modelId="{B6E0D876-D5A3-4530-89A3-5571206B2006}" type="parTrans" cxnId="{411816D8-146D-4586-B043-91C93E0B2BFF}">
      <dgm:prSet/>
      <dgm:spPr/>
      <dgm:t>
        <a:bodyPr/>
        <a:lstStyle/>
        <a:p>
          <a:endParaRPr lang="ru-RU"/>
        </a:p>
      </dgm:t>
    </dgm:pt>
    <dgm:pt modelId="{AE99929C-2433-45CF-9481-596ACA1B47F2}" type="sibTrans" cxnId="{411816D8-146D-4586-B043-91C93E0B2BFF}">
      <dgm:prSet/>
      <dgm:spPr/>
      <dgm:t>
        <a:bodyPr/>
        <a:lstStyle/>
        <a:p>
          <a:endParaRPr lang="ru-RU"/>
        </a:p>
      </dgm:t>
    </dgm:pt>
    <dgm:pt modelId="{E7D87FFA-805F-4984-96E1-30E865158404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Города - центры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0EC1988F-60D9-452A-9487-9D9ABCE336D1}" type="parTrans" cxnId="{52B03228-DE16-478D-A95C-262DDF360AC6}">
      <dgm:prSet/>
      <dgm:spPr/>
      <dgm:t>
        <a:bodyPr/>
        <a:lstStyle/>
        <a:p>
          <a:endParaRPr lang="ru-RU"/>
        </a:p>
      </dgm:t>
    </dgm:pt>
    <dgm:pt modelId="{F0931106-D79C-4B16-89CE-1F1C08096013}" type="sibTrans" cxnId="{52B03228-DE16-478D-A95C-262DDF360AC6}">
      <dgm:prSet/>
      <dgm:spPr/>
      <dgm:t>
        <a:bodyPr/>
        <a:lstStyle/>
        <a:p>
          <a:endParaRPr lang="ru-RU"/>
        </a:p>
      </dgm:t>
    </dgm:pt>
    <dgm:pt modelId="{59380D0F-7CE6-4091-9046-02C7850C4CA1}">
      <dgm:prSet custT="1"/>
      <dgm:spPr/>
      <dgm:t>
        <a:bodyPr/>
        <a:lstStyle/>
        <a:p>
          <a:r>
            <a:rPr lang="ru-RU" sz="1600" b="1" dirty="0" smtClean="0">
              <a:latin typeface="Times New Roman" pitchFamily="18" charset="0"/>
              <a:cs typeface="Times New Roman" pitchFamily="18" charset="0"/>
            </a:rPr>
            <a:t>Учимся делать презентацию</a:t>
          </a:r>
          <a:endParaRPr lang="ru-RU" sz="1600" b="1" dirty="0">
            <a:latin typeface="Times New Roman" pitchFamily="18" charset="0"/>
            <a:cs typeface="Times New Roman" pitchFamily="18" charset="0"/>
          </a:endParaRPr>
        </a:p>
      </dgm:t>
    </dgm:pt>
    <dgm:pt modelId="{CBDD9D18-80DF-4116-BDC4-E64CC56B0F8A}" type="parTrans" cxnId="{75BBD404-56CA-49B1-A284-25278B3DA78C}">
      <dgm:prSet/>
      <dgm:spPr/>
      <dgm:t>
        <a:bodyPr/>
        <a:lstStyle/>
        <a:p>
          <a:endParaRPr lang="ru-RU"/>
        </a:p>
      </dgm:t>
    </dgm:pt>
    <dgm:pt modelId="{276C19B3-852D-47FF-82EE-11897E736695}" type="sibTrans" cxnId="{75BBD404-56CA-49B1-A284-25278B3DA78C}">
      <dgm:prSet/>
      <dgm:spPr/>
      <dgm:t>
        <a:bodyPr/>
        <a:lstStyle/>
        <a:p>
          <a:endParaRPr lang="ru-RU"/>
        </a:p>
      </dgm:t>
    </dgm:pt>
    <dgm:pt modelId="{7E7D8C86-7EF8-40C1-AA78-EDCBDAA92B04}" type="pres">
      <dgm:prSet presAssocID="{A0F1E1F2-C83E-4DBC-93A6-29907EA79814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D86CBEC-4E7F-45AF-933F-4BA41C646686}" type="pres">
      <dgm:prSet presAssocID="{BBEF888B-1335-4947-A699-98E22E9ABA34}" presName="centerShape" presStyleLbl="node0" presStyleIdx="0" presStyleCnt="1" custScaleX="149224" custScaleY="136987" custLinFactNeighborX="-880" custLinFactNeighborY="201"/>
      <dgm:spPr/>
      <dgm:t>
        <a:bodyPr/>
        <a:lstStyle/>
        <a:p>
          <a:endParaRPr lang="ru-RU"/>
        </a:p>
      </dgm:t>
    </dgm:pt>
    <dgm:pt modelId="{190CFE7B-EA0A-40C8-B29D-2C73CB1D3A1D}" type="pres">
      <dgm:prSet presAssocID="{4D0E6BCA-4362-44DB-835E-3BA6588F69BD}" presName="parTrans" presStyleLbl="sibTrans2D1" presStyleIdx="0" presStyleCnt="5" custScaleX="241384" custScaleY="75695" custLinFactNeighborX="16300" custLinFactNeighborY="-3173"/>
      <dgm:spPr/>
      <dgm:t>
        <a:bodyPr/>
        <a:lstStyle/>
        <a:p>
          <a:endParaRPr lang="ru-RU"/>
        </a:p>
      </dgm:t>
    </dgm:pt>
    <dgm:pt modelId="{34E557AA-E6BA-4DE2-B613-54D3E37D8B61}" type="pres">
      <dgm:prSet presAssocID="{4D0E6BCA-4362-44DB-835E-3BA6588F69BD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6AE794B6-0046-4EDA-91FE-4AC158D3F5C2}" type="pres">
      <dgm:prSet presAssocID="{603E2A65-6D11-42E8-894D-CB050F0DF23D}" presName="node" presStyleLbl="node1" presStyleIdx="0" presStyleCnt="5" custScaleX="112571" custScaleY="94980" custRadScaleRad="101956" custRadScaleInc="601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FE945C-7F39-4F46-91FE-453EBFB060A4}" type="pres">
      <dgm:prSet presAssocID="{0EC1988F-60D9-452A-9487-9D9ABCE336D1}" presName="parTrans" presStyleLbl="sibTrans2D1" presStyleIdx="1" presStyleCnt="5" custScaleX="238840" custScaleY="76847"/>
      <dgm:spPr/>
      <dgm:t>
        <a:bodyPr/>
        <a:lstStyle/>
        <a:p>
          <a:endParaRPr lang="ru-RU"/>
        </a:p>
      </dgm:t>
    </dgm:pt>
    <dgm:pt modelId="{9D63EBC5-361B-4D6A-816C-34F2954CD634}" type="pres">
      <dgm:prSet presAssocID="{0EC1988F-60D9-452A-9487-9D9ABCE336D1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7A660A03-BED9-4882-BBC6-AD69D8F2353F}" type="pres">
      <dgm:prSet presAssocID="{E7D87FFA-805F-4984-96E1-30E865158404}" presName="node" presStyleLbl="node1" presStyleIdx="1" presStyleCnt="5" custScaleX="117349" custScaleY="106471" custRadScaleRad="124566" custRadScaleInc="-53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C9E2A11-DA78-47D1-971A-FCFD51C0BF02}" type="pres">
      <dgm:prSet presAssocID="{51293971-1C1E-4EE6-8CCC-52BB91DCF295}" presName="parTrans" presStyleLbl="sibTrans2D1" presStyleIdx="2" presStyleCnt="5" custScaleX="214305" custScaleY="76173" custLinFactNeighborX="16415" custLinFactNeighborY="-5377"/>
      <dgm:spPr/>
      <dgm:t>
        <a:bodyPr/>
        <a:lstStyle/>
        <a:p>
          <a:endParaRPr lang="ru-RU"/>
        </a:p>
      </dgm:t>
    </dgm:pt>
    <dgm:pt modelId="{5D291F3D-96CB-46AC-B5DE-44FB7B2E8059}" type="pres">
      <dgm:prSet presAssocID="{51293971-1C1E-4EE6-8CCC-52BB91DCF295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573047D9-9AB5-4116-9779-58F6B9623104}" type="pres">
      <dgm:prSet presAssocID="{12CD385B-AB22-4C5D-AA0F-9075935B8FBD}" presName="node" presStyleLbl="node1" presStyleIdx="2" presStyleCnt="5" custScaleX="121449" custScaleY="106768" custRadScaleRad="114492" custRadScaleInc="-3616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4104AEC-C231-4062-97DE-FE4A48B5BE97}" type="pres">
      <dgm:prSet presAssocID="{CBDD9D18-80DF-4116-BDC4-E64CC56B0F8A}" presName="parTrans" presStyleLbl="sibTrans2D1" presStyleIdx="3" presStyleCnt="5" custScaleX="213628" custScaleY="83857" custLinFactNeighborX="-8552" custLinFactNeighborY="13941"/>
      <dgm:spPr/>
      <dgm:t>
        <a:bodyPr/>
        <a:lstStyle/>
        <a:p>
          <a:endParaRPr lang="ru-RU"/>
        </a:p>
      </dgm:t>
    </dgm:pt>
    <dgm:pt modelId="{37BAA58F-C9F0-4FC1-A72C-892AE2A80C8C}" type="pres">
      <dgm:prSet presAssocID="{CBDD9D18-80DF-4116-BDC4-E64CC56B0F8A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FF595ADB-7904-4F90-B1D4-39E3456656C5}" type="pres">
      <dgm:prSet presAssocID="{59380D0F-7CE6-4091-9046-02C7850C4CA1}" presName="node" presStyleLbl="node1" presStyleIdx="3" presStyleCnt="5" custScaleX="127859" custScaleY="95318" custRadScaleRad="119736" custRadScaleInc="413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60FC94-1E14-43C4-91D0-11C42497A084}" type="pres">
      <dgm:prSet presAssocID="{BBCC7481-835F-4C7E-8C2B-DFBCA2878173}" presName="parTrans" presStyleLbl="sibTrans2D1" presStyleIdx="4" presStyleCnt="5" custScaleX="237803" custScaleY="81755"/>
      <dgm:spPr/>
      <dgm:t>
        <a:bodyPr/>
        <a:lstStyle/>
        <a:p>
          <a:endParaRPr lang="ru-RU"/>
        </a:p>
      </dgm:t>
    </dgm:pt>
    <dgm:pt modelId="{41F78B36-088A-47FC-AA7D-12973A7EFB12}" type="pres">
      <dgm:prSet presAssocID="{BBCC7481-835F-4C7E-8C2B-DFBCA2878173}" presName="connectorText" presStyleLbl="sibTrans2D1" presStyleIdx="4" presStyleCnt="5"/>
      <dgm:spPr/>
      <dgm:t>
        <a:bodyPr/>
        <a:lstStyle/>
        <a:p>
          <a:endParaRPr lang="ru-RU"/>
        </a:p>
      </dgm:t>
    </dgm:pt>
    <dgm:pt modelId="{FD547B5F-F3DC-47B6-9DA8-0FB1949181CE}" type="pres">
      <dgm:prSet presAssocID="{C65DE1A6-839A-47ED-A0BC-FEEF89E81E51}" presName="node" presStyleLbl="node1" presStyleIdx="4" presStyleCnt="5" custScaleX="108795" custScaleY="101741" custRadScaleRad="120840" custRadScaleInc="1494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12BAC76-14CB-4F94-9669-210E9FE05367}" type="presOf" srcId="{51293971-1C1E-4EE6-8CCC-52BB91DCF295}" destId="{5D291F3D-96CB-46AC-B5DE-44FB7B2E8059}" srcOrd="1" destOrd="0" presId="urn:microsoft.com/office/officeart/2005/8/layout/radial5"/>
    <dgm:cxn modelId="{D2FEAE82-6423-42EA-8BD0-55F4A024EE8C}" type="presOf" srcId="{A0F1E1F2-C83E-4DBC-93A6-29907EA79814}" destId="{7E7D8C86-7EF8-40C1-AA78-EDCBDAA92B04}" srcOrd="0" destOrd="0" presId="urn:microsoft.com/office/officeart/2005/8/layout/radial5"/>
    <dgm:cxn modelId="{B0545D27-28F4-4B7F-AD0C-B983F76E33AD}" type="presOf" srcId="{4D0E6BCA-4362-44DB-835E-3BA6588F69BD}" destId="{190CFE7B-EA0A-40C8-B29D-2C73CB1D3A1D}" srcOrd="0" destOrd="0" presId="urn:microsoft.com/office/officeart/2005/8/layout/radial5"/>
    <dgm:cxn modelId="{6E5D33A5-3E44-40EB-9A2F-0CC047CBFEEF}" type="presOf" srcId="{4D0E6BCA-4362-44DB-835E-3BA6588F69BD}" destId="{34E557AA-E6BA-4DE2-B613-54D3E37D8B61}" srcOrd="1" destOrd="0" presId="urn:microsoft.com/office/officeart/2005/8/layout/radial5"/>
    <dgm:cxn modelId="{B7FD9324-0DC8-48EA-A9E0-7B2794E016AB}" type="presOf" srcId="{12CD385B-AB22-4C5D-AA0F-9075935B8FBD}" destId="{573047D9-9AB5-4116-9779-58F6B9623104}" srcOrd="0" destOrd="0" presId="urn:microsoft.com/office/officeart/2005/8/layout/radial5"/>
    <dgm:cxn modelId="{4EC16C99-B7B9-4BC4-925F-0B9EBE18773A}" srcId="{BBEF888B-1335-4947-A699-98E22E9ABA34}" destId="{603E2A65-6D11-42E8-894D-CB050F0DF23D}" srcOrd="0" destOrd="0" parTransId="{4D0E6BCA-4362-44DB-835E-3BA6588F69BD}" sibTransId="{EF0B86D9-209B-4BFC-BE06-12B982CEECC7}"/>
    <dgm:cxn modelId="{3736768A-5CCA-45E7-92B5-8CF30741EACA}" type="presOf" srcId="{E7D87FFA-805F-4984-96E1-30E865158404}" destId="{7A660A03-BED9-4882-BBC6-AD69D8F2353F}" srcOrd="0" destOrd="0" presId="urn:microsoft.com/office/officeart/2005/8/layout/radial5"/>
    <dgm:cxn modelId="{564BBC52-37EB-424C-BCBC-320EF5564BD7}" type="presOf" srcId="{CBDD9D18-80DF-4116-BDC4-E64CC56B0F8A}" destId="{A4104AEC-C231-4062-97DE-FE4A48B5BE97}" srcOrd="0" destOrd="0" presId="urn:microsoft.com/office/officeart/2005/8/layout/radial5"/>
    <dgm:cxn modelId="{8B39581A-8707-4234-A8FD-9ACC2567BB6D}" type="presOf" srcId="{C65DE1A6-839A-47ED-A0BC-FEEF89E81E51}" destId="{FD547B5F-F3DC-47B6-9DA8-0FB1949181CE}" srcOrd="0" destOrd="0" presId="urn:microsoft.com/office/officeart/2005/8/layout/radial5"/>
    <dgm:cxn modelId="{D7AF38A3-2BB5-4521-A478-54BCC9AB6136}" type="presOf" srcId="{0EC1988F-60D9-452A-9487-9D9ABCE336D1}" destId="{86FE945C-7F39-4F46-91FE-453EBFB060A4}" srcOrd="0" destOrd="0" presId="urn:microsoft.com/office/officeart/2005/8/layout/radial5"/>
    <dgm:cxn modelId="{52B03228-DE16-478D-A95C-262DDF360AC6}" srcId="{BBEF888B-1335-4947-A699-98E22E9ABA34}" destId="{E7D87FFA-805F-4984-96E1-30E865158404}" srcOrd="1" destOrd="0" parTransId="{0EC1988F-60D9-452A-9487-9D9ABCE336D1}" sibTransId="{F0931106-D79C-4B16-89CE-1F1C08096013}"/>
    <dgm:cxn modelId="{097193B9-4268-476A-AA4D-05AF2CB8FEB0}" type="presOf" srcId="{BBCC7481-835F-4C7E-8C2B-DFBCA2878173}" destId="{41F78B36-088A-47FC-AA7D-12973A7EFB12}" srcOrd="1" destOrd="0" presId="urn:microsoft.com/office/officeart/2005/8/layout/radial5"/>
    <dgm:cxn modelId="{146AF46C-3C95-4FB3-A8B9-0C4E8D393D18}" type="presOf" srcId="{603E2A65-6D11-42E8-894D-CB050F0DF23D}" destId="{6AE794B6-0046-4EDA-91FE-4AC158D3F5C2}" srcOrd="0" destOrd="0" presId="urn:microsoft.com/office/officeart/2005/8/layout/radial5"/>
    <dgm:cxn modelId="{7A36B129-14B8-4BCB-9382-A16B461EEC16}" srcId="{BBEF888B-1335-4947-A699-98E22E9ABA34}" destId="{12CD385B-AB22-4C5D-AA0F-9075935B8FBD}" srcOrd="2" destOrd="0" parTransId="{51293971-1C1E-4EE6-8CCC-52BB91DCF295}" sibTransId="{9B5632DF-AB81-4B4A-92AF-4C5529CA4FF1}"/>
    <dgm:cxn modelId="{411816D8-146D-4586-B043-91C93E0B2BFF}" srcId="{A0F1E1F2-C83E-4DBC-93A6-29907EA79814}" destId="{93A894E4-B4C5-40E7-B17B-BF1E95578A55}" srcOrd="1" destOrd="0" parTransId="{B6E0D876-D5A3-4530-89A3-5571206B2006}" sibTransId="{AE99929C-2433-45CF-9481-596ACA1B47F2}"/>
    <dgm:cxn modelId="{75BBD404-56CA-49B1-A284-25278B3DA78C}" srcId="{BBEF888B-1335-4947-A699-98E22E9ABA34}" destId="{59380D0F-7CE6-4091-9046-02C7850C4CA1}" srcOrd="3" destOrd="0" parTransId="{CBDD9D18-80DF-4116-BDC4-E64CC56B0F8A}" sibTransId="{276C19B3-852D-47FF-82EE-11897E736695}"/>
    <dgm:cxn modelId="{A0084803-4D9D-4D83-AFEA-9954E7027DD9}" type="presOf" srcId="{59380D0F-7CE6-4091-9046-02C7850C4CA1}" destId="{FF595ADB-7904-4F90-B1D4-39E3456656C5}" srcOrd="0" destOrd="0" presId="urn:microsoft.com/office/officeart/2005/8/layout/radial5"/>
    <dgm:cxn modelId="{E36773EC-D734-4EF9-869C-A40497D898A0}" type="presOf" srcId="{CBDD9D18-80DF-4116-BDC4-E64CC56B0F8A}" destId="{37BAA58F-C9F0-4FC1-A72C-892AE2A80C8C}" srcOrd="1" destOrd="0" presId="urn:microsoft.com/office/officeart/2005/8/layout/radial5"/>
    <dgm:cxn modelId="{9CE234F3-04E0-4469-8349-0C008238AF38}" type="presOf" srcId="{0EC1988F-60D9-452A-9487-9D9ABCE336D1}" destId="{9D63EBC5-361B-4D6A-816C-34F2954CD634}" srcOrd="1" destOrd="0" presId="urn:microsoft.com/office/officeart/2005/8/layout/radial5"/>
    <dgm:cxn modelId="{37933C04-960D-4E4D-8902-DAADF191B8CE}" type="presOf" srcId="{BBEF888B-1335-4947-A699-98E22E9ABA34}" destId="{9D86CBEC-4E7F-45AF-933F-4BA41C646686}" srcOrd="0" destOrd="0" presId="urn:microsoft.com/office/officeart/2005/8/layout/radial5"/>
    <dgm:cxn modelId="{CB5796EB-2D55-4E46-92F6-9FBB7298A58F}" type="presOf" srcId="{BBCC7481-835F-4C7E-8C2B-DFBCA2878173}" destId="{4660FC94-1E14-43C4-91D0-11C42497A084}" srcOrd="0" destOrd="0" presId="urn:microsoft.com/office/officeart/2005/8/layout/radial5"/>
    <dgm:cxn modelId="{137AD576-042E-4082-AE64-94AF301C194B}" srcId="{A0F1E1F2-C83E-4DBC-93A6-29907EA79814}" destId="{BBEF888B-1335-4947-A699-98E22E9ABA34}" srcOrd="0" destOrd="0" parTransId="{616CC0C4-1290-46D3-A34B-DB416489D5B0}" sibTransId="{7EFF2BBD-3A3A-4F96-AD02-AFE6CFE7D3D2}"/>
    <dgm:cxn modelId="{20D85D74-9301-4AC4-8EEF-91B9D9F7D02C}" type="presOf" srcId="{51293971-1C1E-4EE6-8CCC-52BB91DCF295}" destId="{3C9E2A11-DA78-47D1-971A-FCFD51C0BF02}" srcOrd="0" destOrd="0" presId="urn:microsoft.com/office/officeart/2005/8/layout/radial5"/>
    <dgm:cxn modelId="{DE878B2B-56C2-4128-BB4C-87760003E440}" srcId="{BBEF888B-1335-4947-A699-98E22E9ABA34}" destId="{C65DE1A6-839A-47ED-A0BC-FEEF89E81E51}" srcOrd="4" destOrd="0" parTransId="{BBCC7481-835F-4C7E-8C2B-DFBCA2878173}" sibTransId="{A289681E-169B-4FB1-83D8-A1217D89CE52}"/>
    <dgm:cxn modelId="{010ABC60-EEB1-4D77-9387-E976EC7CFA0F}" type="presParOf" srcId="{7E7D8C86-7EF8-40C1-AA78-EDCBDAA92B04}" destId="{9D86CBEC-4E7F-45AF-933F-4BA41C646686}" srcOrd="0" destOrd="0" presId="urn:microsoft.com/office/officeart/2005/8/layout/radial5"/>
    <dgm:cxn modelId="{AA472A30-2A3F-4405-8CAD-1D350B65DFBA}" type="presParOf" srcId="{7E7D8C86-7EF8-40C1-AA78-EDCBDAA92B04}" destId="{190CFE7B-EA0A-40C8-B29D-2C73CB1D3A1D}" srcOrd="1" destOrd="0" presId="urn:microsoft.com/office/officeart/2005/8/layout/radial5"/>
    <dgm:cxn modelId="{E4844794-3545-4CED-885B-62D55552183B}" type="presParOf" srcId="{190CFE7B-EA0A-40C8-B29D-2C73CB1D3A1D}" destId="{34E557AA-E6BA-4DE2-B613-54D3E37D8B61}" srcOrd="0" destOrd="0" presId="urn:microsoft.com/office/officeart/2005/8/layout/radial5"/>
    <dgm:cxn modelId="{026A6F92-8BA6-4113-8AE2-C28CCD3A791B}" type="presParOf" srcId="{7E7D8C86-7EF8-40C1-AA78-EDCBDAA92B04}" destId="{6AE794B6-0046-4EDA-91FE-4AC158D3F5C2}" srcOrd="2" destOrd="0" presId="urn:microsoft.com/office/officeart/2005/8/layout/radial5"/>
    <dgm:cxn modelId="{19CEDC0E-B315-4019-9BCF-32885740543D}" type="presParOf" srcId="{7E7D8C86-7EF8-40C1-AA78-EDCBDAA92B04}" destId="{86FE945C-7F39-4F46-91FE-453EBFB060A4}" srcOrd="3" destOrd="0" presId="urn:microsoft.com/office/officeart/2005/8/layout/radial5"/>
    <dgm:cxn modelId="{880FB2A2-D028-44BE-A078-F04B0F676E49}" type="presParOf" srcId="{86FE945C-7F39-4F46-91FE-453EBFB060A4}" destId="{9D63EBC5-361B-4D6A-816C-34F2954CD634}" srcOrd="0" destOrd="0" presId="urn:microsoft.com/office/officeart/2005/8/layout/radial5"/>
    <dgm:cxn modelId="{A780E1CE-D1C9-486C-9F2C-71A489B656F8}" type="presParOf" srcId="{7E7D8C86-7EF8-40C1-AA78-EDCBDAA92B04}" destId="{7A660A03-BED9-4882-BBC6-AD69D8F2353F}" srcOrd="4" destOrd="0" presId="urn:microsoft.com/office/officeart/2005/8/layout/radial5"/>
    <dgm:cxn modelId="{DFAD8B14-9B0F-4329-AA5F-2D7B972B1BC8}" type="presParOf" srcId="{7E7D8C86-7EF8-40C1-AA78-EDCBDAA92B04}" destId="{3C9E2A11-DA78-47D1-971A-FCFD51C0BF02}" srcOrd="5" destOrd="0" presId="urn:microsoft.com/office/officeart/2005/8/layout/radial5"/>
    <dgm:cxn modelId="{BEC82B58-DAB9-457A-BFA3-D55E5416FFBA}" type="presParOf" srcId="{3C9E2A11-DA78-47D1-971A-FCFD51C0BF02}" destId="{5D291F3D-96CB-46AC-B5DE-44FB7B2E8059}" srcOrd="0" destOrd="0" presId="urn:microsoft.com/office/officeart/2005/8/layout/radial5"/>
    <dgm:cxn modelId="{41ED9CC6-7979-4B47-8B8A-FB802303B06E}" type="presParOf" srcId="{7E7D8C86-7EF8-40C1-AA78-EDCBDAA92B04}" destId="{573047D9-9AB5-4116-9779-58F6B9623104}" srcOrd="6" destOrd="0" presId="urn:microsoft.com/office/officeart/2005/8/layout/radial5"/>
    <dgm:cxn modelId="{962D73C5-BA1B-4047-BB0C-A66B1BF474F1}" type="presParOf" srcId="{7E7D8C86-7EF8-40C1-AA78-EDCBDAA92B04}" destId="{A4104AEC-C231-4062-97DE-FE4A48B5BE97}" srcOrd="7" destOrd="0" presId="urn:microsoft.com/office/officeart/2005/8/layout/radial5"/>
    <dgm:cxn modelId="{75DDD45E-B34E-4F97-8473-FAE710D0574A}" type="presParOf" srcId="{A4104AEC-C231-4062-97DE-FE4A48B5BE97}" destId="{37BAA58F-C9F0-4FC1-A72C-892AE2A80C8C}" srcOrd="0" destOrd="0" presId="urn:microsoft.com/office/officeart/2005/8/layout/radial5"/>
    <dgm:cxn modelId="{172890DF-8D19-4C4D-9BE8-D3D770DA8AF6}" type="presParOf" srcId="{7E7D8C86-7EF8-40C1-AA78-EDCBDAA92B04}" destId="{FF595ADB-7904-4F90-B1D4-39E3456656C5}" srcOrd="8" destOrd="0" presId="urn:microsoft.com/office/officeart/2005/8/layout/radial5"/>
    <dgm:cxn modelId="{17CEDA4E-68C6-46A7-8F2C-8F60ED5DBB34}" type="presParOf" srcId="{7E7D8C86-7EF8-40C1-AA78-EDCBDAA92B04}" destId="{4660FC94-1E14-43C4-91D0-11C42497A084}" srcOrd="9" destOrd="0" presId="urn:microsoft.com/office/officeart/2005/8/layout/radial5"/>
    <dgm:cxn modelId="{7A9D785B-ADDD-49A9-940A-3BCC712481A5}" type="presParOf" srcId="{4660FC94-1E14-43C4-91D0-11C42497A084}" destId="{41F78B36-088A-47FC-AA7D-12973A7EFB12}" srcOrd="0" destOrd="0" presId="urn:microsoft.com/office/officeart/2005/8/layout/radial5"/>
    <dgm:cxn modelId="{FEEDB9DF-597F-43CD-85CF-98F0392F3A99}" type="presParOf" srcId="{7E7D8C86-7EF8-40C1-AA78-EDCBDAA92B04}" destId="{FD547B5F-F3DC-47B6-9DA8-0FB1949181CE}" srcOrd="10" destOrd="0" presId="urn:microsoft.com/office/officeart/2005/8/layout/radial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5CC215-3B23-4322-A352-643D6B96622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C8E348-155D-4C98-BD47-0AFFE11BF5E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EFFA66-3D66-464F-9DEB-6C2EDFDAAED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AE575A0-0FB6-49E3-9427-CBCBEC80C02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pPr>
              <a:defRPr/>
            </a:pPr>
            <a:fld id="{EC599DCC-8C14-44A6-9C4D-CC0319C270D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4BC5D2-7A54-4C03-881D-6133AD0CF34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582721-2DDD-476B-8F13-2F7C10621A7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7F876B3-94BC-4A04-BDAE-A30D928C157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B052A0-E4AC-4E0E-88D4-120F659CBCC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A04A197-61EA-487D-9049-C61EE2F4EFF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5CFC64-5030-42CA-95DB-CF6F7CB9A79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fld id="{CA361662-AF15-4990-ACE9-532E4B4234A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wheel spokes="8"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8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0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w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D:\&#1052;&#1086;&#1080;%20&#1076;&#1086;&#1082;&#1091;&#1084;&#1077;&#1085;&#1090;&#1099;1\&#1087;&#1086;&#1088;&#1090;&#1092;&#1086;&#1083;&#1080;&#1086;\&#1086;&#1090;&#1082;&#1088;&#1099;&#1090;&#1099;&#1081;%20&#1091;&#1088;&#1086;&#1082;%206%20&#1082;&#1083;%202011%20&#1075;\&#1050;&#1086;&#1087;&#1080;&#1103;%20&#1053;&#1086;&#1074;&#1072;&#1103;%20&#1087;&#1072;&#1087;&#1082;&#1072;\&#1042;&#1083;&#1072;&#1076;&#1080;&#1084;&#1080;&#1088;&#1086;_&#1057;&#1091;&#1079;&#1076;&#1072;&#1083;&#1100;&#1089;&#1082;&#1086;&#1077;%20&#1082;&#1085;&#1103;&#1078;&#1077;&#1089;&#1090;&#1074;&#1086;\&#1087;&#1088;&#1077;&#1079;&#1077;&#1085;&#1090;&#1072;&#1094;&#1080;&#1103;%20&#1091;&#1088;&#1086;&#1082;&#1072;%20&#1042;&#1083;&#1072;&#1076;&#1080;&#1084;&#1080;&#1088;&#1086;-&#1057;&#1091;&#1079;&#1076;&#1072;&#1083;&#1100;&#1089;&#1082;&#1086;&#1077;%20&#1082;&#1085;&#1103;&#1078;&#1077;&#1089;&#1090;&#1074;&#1086;%206%20&#1082;&#1083;.&#1050;&#1086;&#1079;&#1083;&#1086;&#1074;&#1072;%20&#1051;.&#1043;\jlr.mp3" TargetMode="Externa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WordArt 3"/>
          <p:cNvSpPr>
            <a:spLocks noChangeArrowheads="1" noChangeShapeType="1" noTextEdit="1"/>
          </p:cNvSpPr>
          <p:nvPr/>
        </p:nvSpPr>
        <p:spPr bwMode="auto">
          <a:xfrm>
            <a:off x="5795963" y="4365625"/>
            <a:ext cx="2959100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"/>
                <a:cs typeface="Times New Roman"/>
              </a:rPr>
              <a:t>Русь</a:t>
            </a:r>
          </a:p>
        </p:txBody>
      </p:sp>
      <p:sp>
        <p:nvSpPr>
          <p:cNvPr id="3076" name="WordArt 4"/>
          <p:cNvSpPr>
            <a:spLocks noChangeArrowheads="1" noChangeShapeType="1" noTextEdit="1"/>
          </p:cNvSpPr>
          <p:nvPr/>
        </p:nvSpPr>
        <p:spPr bwMode="auto">
          <a:xfrm>
            <a:off x="323850" y="620713"/>
            <a:ext cx="6553200" cy="16557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"/>
                <a:cs typeface="Times New Roman"/>
              </a:rPr>
              <a:t>Владимиро-</a:t>
            </a:r>
          </a:p>
        </p:txBody>
      </p:sp>
      <p:sp>
        <p:nvSpPr>
          <p:cNvPr id="3078" name="WordArt 6"/>
          <p:cNvSpPr>
            <a:spLocks noChangeArrowheads="1" noChangeShapeType="1" noTextEdit="1"/>
          </p:cNvSpPr>
          <p:nvPr/>
        </p:nvSpPr>
        <p:spPr bwMode="auto">
          <a:xfrm>
            <a:off x="1258888" y="2565400"/>
            <a:ext cx="6697662" cy="14398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FF66"/>
                </a:solidFill>
                <a:latin typeface="Times New Roman"/>
                <a:cs typeface="Times New Roman"/>
              </a:rPr>
              <a:t>Суздальская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0" y="5661025"/>
            <a:ext cx="2027238" cy="936625"/>
            <a:chOff x="0" y="3566"/>
            <a:chExt cx="1277" cy="590"/>
          </a:xfrm>
        </p:grpSpPr>
        <p:sp>
          <p:nvSpPr>
            <p:cNvPr id="2055" name="AutoShape 9"/>
            <p:cNvSpPr>
              <a:spLocks noChangeArrowheads="1"/>
            </p:cNvSpPr>
            <p:nvPr/>
          </p:nvSpPr>
          <p:spPr bwMode="auto">
            <a:xfrm>
              <a:off x="158" y="3566"/>
              <a:ext cx="680" cy="590"/>
            </a:xfrm>
            <a:prstGeom prst="foldedCorner">
              <a:avLst>
                <a:gd name="adj" fmla="val 27352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2056" name="Picture 8" descr="ANPEN"/>
            <p:cNvPicPr>
              <a:picLocks noChangeAspect="1" noChangeArrowheads="1" noCrop="1"/>
            </p:cNvPicPr>
            <p:nvPr/>
          </p:nvPicPr>
          <p:blipFill>
            <a:blip r:embed="rId3">
              <a:lum bright="30000" contrast="100000"/>
            </a:blip>
            <a:srcRect/>
            <a:stretch>
              <a:fillRect/>
            </a:stretch>
          </p:blipFill>
          <p:spPr bwMode="auto">
            <a:xfrm>
              <a:off x="0" y="3702"/>
              <a:ext cx="127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2054" name="AutoShape 11">
            <a:hlinkClick r:id="" action="ppaction://hlinkshowjump?jump=lastslide" highlightClick="1"/>
          </p:cNvPr>
          <p:cNvSpPr>
            <a:spLocks noChangeArrowheads="1"/>
          </p:cNvSpPr>
          <p:nvPr/>
        </p:nvSpPr>
        <p:spPr bwMode="auto">
          <a:xfrm>
            <a:off x="8532813" y="6237288"/>
            <a:ext cx="611187" cy="620712"/>
          </a:xfrm>
          <a:prstGeom prst="actionButtonHelp">
            <a:avLst/>
          </a:prstGeom>
          <a:solidFill>
            <a:srgbClr val="CC0000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7" dur="20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0" dur="20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5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3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/>
      <p:bldP spid="3076" grpId="0" animBg="1"/>
      <p:bldP spid="307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CC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4" name="AutoShape 6" descr="Почтовая бумага"/>
          <p:cNvSpPr>
            <a:spLocks noChangeArrowheads="1"/>
          </p:cNvSpPr>
          <p:nvPr/>
        </p:nvSpPr>
        <p:spPr bwMode="auto">
          <a:xfrm>
            <a:off x="323850" y="1412875"/>
            <a:ext cx="8569325" cy="5111750"/>
          </a:xfrm>
          <a:prstGeom prst="verticalScroll">
            <a:avLst>
              <a:gd name="adj" fmla="val 12500"/>
            </a:avLst>
          </a:prstGeom>
          <a:blipFill dpi="0" rotWithShape="1">
            <a:blip r:embed="rId2"/>
            <a:srcRect/>
            <a:tile tx="0" ty="0" sx="100000" sy="100000" flip="none" algn="tl"/>
          </a:blip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2800"/>
          </a:p>
        </p:txBody>
      </p:sp>
      <p:sp>
        <p:nvSpPr>
          <p:cNvPr id="7175" name="WordArt 7"/>
          <p:cNvSpPr>
            <a:spLocks noChangeArrowheads="1" noChangeShapeType="1" noTextEdit="1"/>
          </p:cNvSpPr>
          <p:nvPr/>
        </p:nvSpPr>
        <p:spPr bwMode="auto">
          <a:xfrm>
            <a:off x="755650" y="404813"/>
            <a:ext cx="7854950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Василий Никитич Татищев </a:t>
            </a:r>
          </a:p>
          <a:p>
            <a:pPr algn="ctr"/>
            <a:r>
              <a:rPr lang="ru-RU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Arial"/>
                <a:cs typeface="Arial"/>
              </a:rPr>
              <a:t>о Юрии Долгоруком</a:t>
            </a:r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1403350" y="1989138"/>
            <a:ext cx="6624638" cy="3935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«Был он роста малого, толстый, лицом белый, глаза невелики, великий нос, долгий и покривленный,  брада малая, великий любитель жен, сладких пищ и пития, более о веселиях, нежели о расправе и воинстве, прилежал, но все оное состояло во власти  и смотрении вельмож его и любимцев»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7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5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6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500"/>
                                        <p:tgtEl>
                                          <p:spTgt spid="7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animBg="1"/>
      <p:bldP spid="717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 descr="Дуб"/>
          <p:cNvSpPr>
            <a:spLocks noChangeArrowheads="1"/>
          </p:cNvSpPr>
          <p:nvPr/>
        </p:nvSpPr>
        <p:spPr bwMode="auto">
          <a:xfrm rot="235433">
            <a:off x="755650" y="404813"/>
            <a:ext cx="7704138" cy="6048375"/>
          </a:xfrm>
          <a:prstGeom prst="verticalScroll">
            <a:avLst>
              <a:gd name="adj" fmla="val 12500"/>
            </a:avLst>
          </a:prstGeom>
          <a:blipFill dpi="0" rotWithShape="1">
            <a:blip r:embed="rId3"/>
            <a:srcRect/>
            <a:tile tx="0" ty="0" sx="100000" sy="100000" flip="none" algn="tl"/>
          </a:blip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 sz="1800">
              <a:latin typeface="Arial Black" pitchFamily="34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 rot="259248">
            <a:off x="1908175" y="1628775"/>
            <a:ext cx="5832475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>
                <a:effectLst>
                  <a:outerShdw blurRad="38100" dist="38100" dir="2700000" algn="tl">
                    <a:srgbClr val="FFFFFF"/>
                  </a:outerShdw>
                </a:effectLst>
                <a:latin typeface="Arial Black" pitchFamily="34" charset="0"/>
              </a:rPr>
              <a:t>«Прииде ко мне, брате, в Москов»</a:t>
            </a:r>
          </a:p>
        </p:txBody>
      </p:sp>
      <p:sp>
        <p:nvSpPr>
          <p:cNvPr id="9220" name="WordArt 4"/>
          <p:cNvSpPr>
            <a:spLocks noChangeArrowheads="1" noChangeShapeType="1" noTextEdit="1"/>
          </p:cNvSpPr>
          <p:nvPr/>
        </p:nvSpPr>
        <p:spPr bwMode="auto">
          <a:xfrm rot="288515">
            <a:off x="3203575" y="3284538"/>
            <a:ext cx="2905125" cy="129698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66FFFF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1147 Г.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 rot="228904">
            <a:off x="1544638" y="4802188"/>
            <a:ext cx="59055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первое летописное упоминание о Москве</a:t>
            </a:r>
          </a:p>
        </p:txBody>
      </p:sp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7596188" y="5661025"/>
            <a:ext cx="2027237" cy="936625"/>
            <a:chOff x="0" y="3566"/>
            <a:chExt cx="1277" cy="590"/>
          </a:xfrm>
        </p:grpSpPr>
        <p:sp>
          <p:nvSpPr>
            <p:cNvPr id="9223" name="AutoShape 7"/>
            <p:cNvSpPr>
              <a:spLocks noChangeArrowheads="1"/>
            </p:cNvSpPr>
            <p:nvPr/>
          </p:nvSpPr>
          <p:spPr bwMode="auto">
            <a:xfrm>
              <a:off x="158" y="3566"/>
              <a:ext cx="680" cy="590"/>
            </a:xfrm>
            <a:prstGeom prst="foldedCorner">
              <a:avLst>
                <a:gd name="adj" fmla="val 27352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9224" name="Picture 8" descr="ANPEN"/>
            <p:cNvPicPr>
              <a:picLocks noChangeAspect="1" noChangeArrowheads="1" noCrop="1"/>
            </p:cNvPicPr>
            <p:nvPr/>
          </p:nvPicPr>
          <p:blipFill>
            <a:blip r:embed="rId4">
              <a:lum bright="30000" contrast="100000"/>
            </a:blip>
            <a:srcRect/>
            <a:stretch>
              <a:fillRect/>
            </a:stretch>
          </p:blipFill>
          <p:spPr bwMode="auto">
            <a:xfrm>
              <a:off x="0" y="3702"/>
              <a:ext cx="127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6" dur="20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1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2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80"/>
                                        <p:tgtEl>
                                          <p:spTgt spid="92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/>
      <p:bldP spid="9220" grpId="0" animBg="1"/>
      <p:bldP spid="92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WordArt 2"/>
          <p:cNvSpPr>
            <a:spLocks noChangeArrowheads="1" noChangeShapeType="1" noTextEdit="1"/>
          </p:cNvSpPr>
          <p:nvPr/>
        </p:nvSpPr>
        <p:spPr bwMode="auto">
          <a:xfrm>
            <a:off x="468313" y="476250"/>
            <a:ext cx="2447925" cy="9350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 В 1156 г.</a:t>
            </a:r>
          </a:p>
        </p:txBody>
      </p:sp>
      <p:sp>
        <p:nvSpPr>
          <p:cNvPr id="8195" name="WordArt 3"/>
          <p:cNvSpPr>
            <a:spLocks noChangeArrowheads="1" noChangeShapeType="1" noTextEdit="1"/>
          </p:cNvSpPr>
          <p:nvPr/>
        </p:nvSpPr>
        <p:spPr bwMode="auto">
          <a:xfrm>
            <a:off x="539750" y="908050"/>
            <a:ext cx="8124825" cy="1276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князь Юрий</a:t>
            </a:r>
          </a:p>
          <a:p>
            <a:pPr algn="ctr"/>
            <a:r>
              <a:rPr lang="ru-RU" kern="10">
                <a:ln w="63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приказал заложить в Москве "град"</a:t>
            </a:r>
          </a:p>
        </p:txBody>
      </p:sp>
      <p:sp>
        <p:nvSpPr>
          <p:cNvPr id="8196" name="WordArt 4"/>
          <p:cNvSpPr>
            <a:spLocks noChangeArrowheads="1" noChangeShapeType="1" noTextEdit="1"/>
          </p:cNvSpPr>
          <p:nvPr/>
        </p:nvSpPr>
        <p:spPr bwMode="auto">
          <a:xfrm>
            <a:off x="2411413" y="2349500"/>
            <a:ext cx="3765550" cy="444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т.е. крепость</a:t>
            </a:r>
          </a:p>
        </p:txBody>
      </p:sp>
      <p:pic>
        <p:nvPicPr>
          <p:cNvPr id="8197" name="Picture 5" descr="FF1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0825" y="188913"/>
            <a:ext cx="8604250" cy="645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1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8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4" grpId="0" animBg="1"/>
      <p:bldP spid="8195" grpId="0" animBg="1"/>
      <p:bldP spid="819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50000">
              <a:srgbClr val="FF66CC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WordArt 2"/>
          <p:cNvSpPr>
            <a:spLocks noChangeArrowheads="1" noChangeShapeType="1" noTextEdit="1"/>
          </p:cNvSpPr>
          <p:nvPr/>
        </p:nvSpPr>
        <p:spPr bwMode="auto">
          <a:xfrm>
            <a:off x="323850" y="260350"/>
            <a:ext cx="3986213" cy="10795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0066"/>
                </a:solidFill>
                <a:latin typeface="Times New Roman"/>
                <a:cs typeface="Times New Roman"/>
              </a:rPr>
              <a:t>В мае 1157 г.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23850" y="1484313"/>
            <a:ext cx="8820150" cy="411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пригласил Юрия Долгорукого на пир. Шестидесятисемилетний князь принял приглашение.</a:t>
            </a:r>
          </a:p>
          <a:p>
            <a:pPr algn="just"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Ночью после пира князь Юрий почувствовал себя плохо, слег.</a:t>
            </a:r>
          </a:p>
          <a:p>
            <a:pPr algn="just"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Ему оставалось жить пять дней.</a:t>
            </a:r>
          </a:p>
        </p:txBody>
      </p:sp>
      <p:sp>
        <p:nvSpPr>
          <p:cNvPr id="6150" name="Rectangle 6"/>
          <p:cNvSpPr>
            <a:spLocks noChangeArrowheads="1"/>
          </p:cNvSpPr>
          <p:nvPr/>
        </p:nvSpPr>
        <p:spPr bwMode="auto">
          <a:xfrm>
            <a:off x="4356100" y="692150"/>
            <a:ext cx="4435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боярин</a:t>
            </a:r>
            <a:r>
              <a:rPr lang="ru-RU">
                <a:solidFill>
                  <a:srgbClr val="0000FF"/>
                </a:solidFill>
              </a:rPr>
              <a:t> </a:t>
            </a: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Петрила</a:t>
            </a:r>
          </a:p>
        </p:txBody>
      </p:sp>
      <p:pic>
        <p:nvPicPr>
          <p:cNvPr id="6151" name="Picture 7" descr="04B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03538" y="765175"/>
            <a:ext cx="3073400" cy="4751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5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0" dur="2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50000">
              <a:schemeClr val="bg1"/>
            </a:gs>
            <a:gs pos="100000">
              <a:srgbClr val="0000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2" descr="p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11413" y="836613"/>
            <a:ext cx="4530725" cy="561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837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47813" y="0"/>
            <a:ext cx="59039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2" name="WordArt 4"/>
          <p:cNvSpPr>
            <a:spLocks noChangeArrowheads="1" noChangeShapeType="1" noTextEdit="1"/>
          </p:cNvSpPr>
          <p:nvPr/>
        </p:nvSpPr>
        <p:spPr bwMode="auto">
          <a:xfrm>
            <a:off x="684213" y="188913"/>
            <a:ext cx="3097212" cy="765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Андрей </a:t>
            </a:r>
          </a:p>
        </p:txBody>
      </p:sp>
      <p:sp>
        <p:nvSpPr>
          <p:cNvPr id="58373" name="WordArt 5"/>
          <p:cNvSpPr>
            <a:spLocks noChangeArrowheads="1" noChangeShapeType="1" noTextEdit="1"/>
          </p:cNvSpPr>
          <p:nvPr/>
        </p:nvSpPr>
        <p:spPr bwMode="auto">
          <a:xfrm>
            <a:off x="250825" y="4868863"/>
            <a:ext cx="61214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600" kern="10">
                <a:ln w="285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Times New Roman"/>
                <a:cs typeface="Times New Roman"/>
              </a:rPr>
              <a:t>1157-1174 гг - </a:t>
            </a:r>
          </a:p>
        </p:txBody>
      </p:sp>
      <p:sp>
        <p:nvSpPr>
          <p:cNvPr id="58374" name="Text Box 6"/>
          <p:cNvSpPr txBox="1">
            <a:spLocks noChangeArrowheads="1"/>
          </p:cNvSpPr>
          <p:nvPr/>
        </p:nvSpPr>
        <p:spPr bwMode="auto">
          <a:xfrm>
            <a:off x="1692275" y="5734050"/>
            <a:ext cx="698341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Правление во Владимире</a:t>
            </a:r>
          </a:p>
        </p:txBody>
      </p:sp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7308850" y="4724400"/>
            <a:ext cx="2027238" cy="936625"/>
            <a:chOff x="0" y="3566"/>
            <a:chExt cx="1277" cy="590"/>
          </a:xfrm>
        </p:grpSpPr>
        <p:sp>
          <p:nvSpPr>
            <p:cNvPr id="12298" name="AutoShape 8"/>
            <p:cNvSpPr>
              <a:spLocks noChangeArrowheads="1"/>
            </p:cNvSpPr>
            <p:nvPr/>
          </p:nvSpPr>
          <p:spPr bwMode="auto">
            <a:xfrm>
              <a:off x="158" y="3566"/>
              <a:ext cx="680" cy="590"/>
            </a:xfrm>
            <a:prstGeom prst="foldedCorner">
              <a:avLst>
                <a:gd name="adj" fmla="val 27352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12299" name="Picture 9" descr="ANPEN"/>
            <p:cNvPicPr>
              <a:picLocks noChangeAspect="1" noChangeArrowheads="1" noCrop="1"/>
            </p:cNvPicPr>
            <p:nvPr/>
          </p:nvPicPr>
          <p:blipFill>
            <a:blip r:embed="rId4">
              <a:lum bright="30000" contrast="100000"/>
            </a:blip>
            <a:srcRect/>
            <a:stretch>
              <a:fillRect/>
            </a:stretch>
          </p:blipFill>
          <p:spPr bwMode="auto">
            <a:xfrm>
              <a:off x="0" y="3702"/>
              <a:ext cx="127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58378" name="WordArt 10"/>
          <p:cNvSpPr>
            <a:spLocks noChangeArrowheads="1" noChangeShapeType="1" noTextEdit="1"/>
          </p:cNvSpPr>
          <p:nvPr/>
        </p:nvSpPr>
        <p:spPr bwMode="auto">
          <a:xfrm>
            <a:off x="3995738" y="188913"/>
            <a:ext cx="424815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bg1"/>
                </a:solidFill>
                <a:latin typeface="Arial"/>
                <a:cs typeface="Arial"/>
              </a:rPr>
              <a:t>Боголюбский</a:t>
            </a:r>
          </a:p>
        </p:txBody>
      </p:sp>
      <p:sp>
        <p:nvSpPr>
          <p:cNvPr id="58379" name="WordArt 11"/>
          <p:cNvSpPr>
            <a:spLocks noChangeArrowheads="1" noChangeShapeType="1" noTextEdit="1"/>
          </p:cNvSpPr>
          <p:nvPr/>
        </p:nvSpPr>
        <p:spPr bwMode="auto">
          <a:xfrm>
            <a:off x="6084888" y="2708275"/>
            <a:ext cx="1657350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8000" kern="10">
                <a:ln w="381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66CC"/>
                </a:soli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58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2000"/>
                                        <p:tgtEl>
                                          <p:spTgt spid="58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2000"/>
                                        <p:tgtEl>
                                          <p:spTgt spid="583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0" dur="2000"/>
                                        <p:tgtEl>
                                          <p:spTgt spid="58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5" dur="2000"/>
                                        <p:tgtEl>
                                          <p:spTgt spid="58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4" dur="2000"/>
                                        <p:tgtEl>
                                          <p:spTgt spid="583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4549 0.05642 C -0.13212 0.07376 -0.21875 0.0911 -0.19792 0.11145 C -0.17708 0.13179 0.10625 0.16393 0.07986 0.17896 C 0.05347 0.19399 -0.32917 0.17318 -0.3566 0.20231 C -0.38403 0.23145 -0.09722 0.32324 -0.08507 0.35445 C -0.07292 0.38567 -0.25052 0.38428 -0.28351 0.39029 " pathEditMode="relative" ptsTypes="aaaaaA">
                                      <p:cBhvr>
                                        <p:cTn id="38" dur="2000" fill="hold"/>
                                        <p:tgtEl>
                                          <p:spTgt spid="583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583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2" grpId="0" animBg="1"/>
      <p:bldP spid="58373" grpId="0" animBg="1"/>
      <p:bldP spid="58374" grpId="0"/>
      <p:bldP spid="58378" grpId="0" animBg="1"/>
      <p:bldP spid="58378" grpId="1" animBg="1"/>
      <p:bldP spid="58379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99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 descr="BOGOM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6416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4" name="WordArt 8"/>
          <p:cNvSpPr>
            <a:spLocks noChangeArrowheads="1" noChangeShapeType="1" noTextEdit="1"/>
          </p:cNvSpPr>
          <p:nvPr/>
        </p:nvSpPr>
        <p:spPr bwMode="auto">
          <a:xfrm>
            <a:off x="5867400" y="1844675"/>
            <a:ext cx="2952750" cy="1244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Богоматерь</a:t>
            </a:r>
          </a:p>
        </p:txBody>
      </p:sp>
      <p:sp>
        <p:nvSpPr>
          <p:cNvPr id="4105" name="WordArt 9"/>
          <p:cNvSpPr>
            <a:spLocks noChangeArrowheads="1" noChangeShapeType="1" noTextEdit="1"/>
          </p:cNvSpPr>
          <p:nvPr/>
        </p:nvSpPr>
        <p:spPr bwMode="auto">
          <a:xfrm>
            <a:off x="5651500" y="3573463"/>
            <a:ext cx="3241675" cy="12954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i="1" kern="10">
                <a:ln w="9525">
                  <a:solidFill>
                    <a:srgbClr val="800000"/>
                  </a:solidFill>
                  <a:round/>
                  <a:headEnd/>
                  <a:tailEnd/>
                </a:ln>
                <a:solidFill>
                  <a:srgbClr val="800000"/>
                </a:solidFill>
                <a:effectLst>
                  <a:outerShdw dist="35921" dir="2700000" algn="ctr" rotWithShape="0">
                    <a:srgbClr val="B2B2B2">
                      <a:alpha val="79999"/>
                    </a:srgbClr>
                  </a:outerShdw>
                </a:effectLst>
                <a:latin typeface="Arial"/>
                <a:cs typeface="Arial"/>
              </a:rPr>
              <a:t>Владимирская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4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4" grpId="0" animBg="1"/>
      <p:bldP spid="410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WordArt 8"/>
          <p:cNvSpPr>
            <a:spLocks noChangeArrowheads="1" noChangeShapeType="1" noTextEdit="1"/>
          </p:cNvSpPr>
          <p:nvPr/>
        </p:nvSpPr>
        <p:spPr bwMode="auto">
          <a:xfrm>
            <a:off x="611188" y="404813"/>
            <a:ext cx="8208962" cy="1368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720">
                <a:ln w="2857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1169 г.  -поход Андрея Боголюбского</a:t>
            </a:r>
          </a:p>
          <a:p>
            <a:pPr algn="ctr"/>
            <a:r>
              <a:rPr lang="ru-RU" sz="3600" kern="10" spc="720">
                <a:ln w="28575">
                  <a:solidFill>
                    <a:srgbClr val="660033"/>
                  </a:solidFill>
                  <a:round/>
                  <a:headEnd/>
                  <a:tailEnd/>
                </a:ln>
                <a:solidFill>
                  <a:srgbClr val="FF6600"/>
                </a:solidFill>
                <a:latin typeface="Impact"/>
              </a:rPr>
              <a:t> на Киев</a:t>
            </a:r>
          </a:p>
        </p:txBody>
      </p:sp>
      <p:pic>
        <p:nvPicPr>
          <p:cNvPr id="5129" name="Picture 9" descr="BOGOM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95288" y="1700213"/>
            <a:ext cx="1895475" cy="242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0" descr="ppic62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1844675"/>
            <a:ext cx="2278063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 descr="X_Spk33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276600" y="2133600"/>
            <a:ext cx="230505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2" name="Picture 12" descr="ppic65_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059113" y="4005263"/>
            <a:ext cx="287972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2000" fill="hold"/>
                                        <p:tgtEl>
                                          <p:spTgt spid="512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2000" fill="hold"/>
                                        <p:tgtEl>
                                          <p:spTgt spid="51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4" dur="2000" fill="hold"/>
                                        <p:tgtEl>
                                          <p:spTgt spid="513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513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FF"/>
            </a:gs>
            <a:gs pos="100000">
              <a:srgbClr val="66FFFF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8" name="WordArt 4"/>
          <p:cNvSpPr>
            <a:spLocks noChangeArrowheads="1" noChangeShapeType="1" noTextEdit="1"/>
          </p:cNvSpPr>
          <p:nvPr/>
        </p:nvSpPr>
        <p:spPr bwMode="auto">
          <a:xfrm>
            <a:off x="1547813" y="1700213"/>
            <a:ext cx="6697662" cy="7921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Arial"/>
                <a:cs typeface="Arial"/>
              </a:rPr>
              <a:t>заговор </a:t>
            </a:r>
          </a:p>
        </p:txBody>
      </p:sp>
      <p:sp>
        <p:nvSpPr>
          <p:cNvPr id="52229" name="WordArt 5"/>
          <p:cNvSpPr>
            <a:spLocks noChangeArrowheads="1" noChangeShapeType="1" noTextEdit="1"/>
          </p:cNvSpPr>
          <p:nvPr/>
        </p:nvSpPr>
        <p:spPr bwMode="auto">
          <a:xfrm>
            <a:off x="3492500" y="476250"/>
            <a:ext cx="3155950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2857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1174 г. - </a:t>
            </a:r>
          </a:p>
        </p:txBody>
      </p:sp>
      <p:pic>
        <p:nvPicPr>
          <p:cNvPr id="52230" name="Picture 6" descr="ARR8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700618">
            <a:off x="3419475" y="2492375"/>
            <a:ext cx="649288" cy="1655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31" name="WordArt 7"/>
          <p:cNvSpPr>
            <a:spLocks noChangeArrowheads="1" noChangeShapeType="1" noTextEdit="1"/>
          </p:cNvSpPr>
          <p:nvPr/>
        </p:nvSpPr>
        <p:spPr bwMode="auto">
          <a:xfrm>
            <a:off x="611188" y="4581525"/>
            <a:ext cx="4813300" cy="10080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CC0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Arial"/>
                <a:cs typeface="Arial"/>
              </a:rPr>
              <a:t>убийство князя</a:t>
            </a:r>
          </a:p>
        </p:txBody>
      </p:sp>
      <p:pic>
        <p:nvPicPr>
          <p:cNvPr id="52232" name="Picture 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70588" y="2924175"/>
            <a:ext cx="3173412" cy="3933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2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500"/>
                            </p:stCondLst>
                            <p:childTnLst>
                              <p:par>
                                <p:cTn id="1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52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2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2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3000"/>
                                        <p:tgtEl>
                                          <p:spTgt spid="52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30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3000"/>
                                        <p:tgtEl>
                                          <p:spTgt spid="522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52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8" grpId="0" animBg="1"/>
      <p:bldP spid="52229" grpId="0" animBg="1"/>
      <p:bldP spid="5223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2" name="Text Box 4"/>
          <p:cNvSpPr txBox="1">
            <a:spLocks noChangeArrowheads="1"/>
          </p:cNvSpPr>
          <p:nvPr/>
        </p:nvSpPr>
        <p:spPr bwMode="auto">
          <a:xfrm>
            <a:off x="684213" y="692150"/>
            <a:ext cx="7775575" cy="5116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Больше года длилась усобица после смерти Андрея Боголюбского.</a:t>
            </a:r>
          </a:p>
          <a:p>
            <a:pPr algn="just">
              <a:spcBef>
                <a:spcPct val="50000"/>
              </a:spcBef>
              <a:defRPr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Verdana" pitchFamily="34" charset="0"/>
              </a:rPr>
              <a:t>В результате на престоле оказался  младший брат Андрея -  Всеволод.</a:t>
            </a:r>
          </a:p>
        </p:txBody>
      </p:sp>
      <p:pic>
        <p:nvPicPr>
          <p:cNvPr id="53253" name="Picture 5" descr="p2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92275" y="160338"/>
            <a:ext cx="5314950" cy="6697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3254" name="Picture 6" descr="PICTURE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183188" y="4552950"/>
            <a:ext cx="3960812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532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200"/>
                            </p:stCondLst>
                            <p:childTnLst>
                              <p:par>
                                <p:cTn id="11" presetID="27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" dur="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4" dur="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80"/>
                                        <p:tgtEl>
                                          <p:spTgt spid="532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20" dur="2000"/>
                                        <p:tgtEl>
                                          <p:spTgt spid="53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32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3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4B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3521075" cy="4868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14913" y="0"/>
            <a:ext cx="4129087" cy="479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4" name="Picture 4" descr="p2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700338" y="3068638"/>
            <a:ext cx="3008312" cy="378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14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614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142976" y="2071679"/>
            <a:ext cx="564360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— 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…?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     — род старинный,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герб свой с гордостью несём.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Мы —   </a:t>
            </a:r>
            <a:r>
              <a:rPr lang="ru-RU" sz="28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…?  </a:t>
            </a: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 — род былинный,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И крепки духом оттого,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Что мы не знаем середины,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Нам нужно всё... иль ничего!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28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Валентин Ковалев</a:t>
            </a:r>
            <a:endParaRPr lang="ru-RU" sz="1600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4000" b="1" dirty="0" smtClean="0">
              <a:solidFill>
                <a:prstClr val="black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796086"/>
          </a:xfrm>
        </p:spPr>
        <p:txBody>
          <a:bodyPr>
            <a:normAutofit/>
          </a:bodyPr>
          <a:lstStyle/>
          <a:p>
            <a:r>
              <a:rPr lang="ru-RU" sz="3600" dirty="0" smtClean="0"/>
              <a:t>Вставь пропущенное слово</a:t>
            </a:r>
            <a:endParaRPr lang="ru-RU" sz="36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title"/>
          </p:nvPr>
        </p:nvSpPr>
        <p:spPr>
          <a:xfrm>
            <a:off x="500034" y="0"/>
            <a:ext cx="8643966" cy="836613"/>
          </a:xfrm>
        </p:spPr>
        <p:txBody>
          <a:bodyPr>
            <a:no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Проверь себя</a:t>
            </a:r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836613"/>
            <a:ext cx="9144000" cy="6021387"/>
          </a:xfrm>
        </p:spPr>
        <p:txBody>
          <a:bodyPr/>
          <a:lstStyle/>
          <a:p>
            <a:pPr marL="0" indent="0">
              <a:buFontTx/>
              <a:buNone/>
            </a:pPr>
            <a:endParaRPr lang="ru-RU" sz="2400" dirty="0"/>
          </a:p>
          <a:p>
            <a:pPr marL="0" indent="0">
              <a:buFontTx/>
              <a:buNone/>
            </a:pPr>
            <a:endParaRPr lang="ru-RU" sz="2400" dirty="0"/>
          </a:p>
        </p:txBody>
      </p:sp>
      <p:sp>
        <p:nvSpPr>
          <p:cNvPr id="86020" name="Rectangle 4"/>
          <p:cNvSpPr>
            <a:spLocks noChangeArrowheads="1"/>
          </p:cNvSpPr>
          <p:nvPr/>
        </p:nvSpPr>
        <p:spPr bwMode="auto">
          <a:xfrm>
            <a:off x="500033" y="908050"/>
            <a:ext cx="2919441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Древнейший город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Северо-Восточной Руси</a:t>
            </a:r>
          </a:p>
        </p:txBody>
      </p:sp>
      <p:sp>
        <p:nvSpPr>
          <p:cNvPr id="86022" name="Rectangle 6"/>
          <p:cNvSpPr>
            <a:spLocks noChangeArrowheads="1"/>
          </p:cNvSpPr>
          <p:nvPr/>
        </p:nvSpPr>
        <p:spPr bwMode="auto">
          <a:xfrm>
            <a:off x="4643438" y="908050"/>
            <a:ext cx="3313112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Ростов</a:t>
            </a:r>
          </a:p>
        </p:txBody>
      </p:sp>
      <p:sp>
        <p:nvSpPr>
          <p:cNvPr id="86024" name="Rectangle 8"/>
          <p:cNvSpPr>
            <a:spLocks noChangeArrowheads="1"/>
          </p:cNvSpPr>
          <p:nvPr/>
        </p:nvSpPr>
        <p:spPr bwMode="auto">
          <a:xfrm>
            <a:off x="571471" y="1916113"/>
            <a:ext cx="2848003" cy="719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Первый князь</a:t>
            </a:r>
            <a:b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Северо-Восточной Руси</a:t>
            </a:r>
          </a:p>
        </p:txBody>
      </p:sp>
      <p:sp>
        <p:nvSpPr>
          <p:cNvPr id="86026" name="Rectangle 10"/>
          <p:cNvSpPr>
            <a:spLocks noChangeArrowheads="1"/>
          </p:cNvSpPr>
          <p:nvPr/>
        </p:nvSpPr>
        <p:spPr bwMode="auto">
          <a:xfrm>
            <a:off x="4643438" y="1916113"/>
            <a:ext cx="3313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Юрий Долгорукий</a:t>
            </a:r>
          </a:p>
        </p:txBody>
      </p:sp>
      <p:sp>
        <p:nvSpPr>
          <p:cNvPr id="86028" name="Rectangle 12"/>
          <p:cNvSpPr>
            <a:spLocks noChangeArrowheads="1"/>
          </p:cNvSpPr>
          <p:nvPr/>
        </p:nvSpPr>
        <p:spPr bwMode="auto">
          <a:xfrm>
            <a:off x="500033" y="2852738"/>
            <a:ext cx="2919441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Даты правления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Андрея </a:t>
            </a:r>
            <a:r>
              <a:rPr lang="ru-RU" sz="2400" dirty="0" err="1">
                <a:solidFill>
                  <a:schemeClr val="bg1"/>
                </a:solidFill>
                <a:latin typeface="+mn-lt"/>
              </a:rPr>
              <a:t>Боголюбского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86030" name="Rectangle 14"/>
          <p:cNvSpPr>
            <a:spLocks noChangeArrowheads="1"/>
          </p:cNvSpPr>
          <p:nvPr/>
        </p:nvSpPr>
        <p:spPr bwMode="auto">
          <a:xfrm>
            <a:off x="4643438" y="2852738"/>
            <a:ext cx="3313112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1157–1174 гг.</a:t>
            </a:r>
          </a:p>
        </p:txBody>
      </p:sp>
      <p:sp>
        <p:nvSpPr>
          <p:cNvPr id="86041" name="Rectangle 25"/>
          <p:cNvSpPr>
            <a:spLocks noChangeArrowheads="1"/>
          </p:cNvSpPr>
          <p:nvPr/>
        </p:nvSpPr>
        <p:spPr bwMode="auto">
          <a:xfrm>
            <a:off x="571472" y="4857760"/>
            <a:ext cx="2882898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43" name="Rectangle 27"/>
          <p:cNvSpPr>
            <a:spLocks noChangeArrowheads="1"/>
          </p:cNvSpPr>
          <p:nvPr/>
        </p:nvSpPr>
        <p:spPr bwMode="auto">
          <a:xfrm>
            <a:off x="500034" y="5500702"/>
            <a:ext cx="2882898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solidFill>
                  <a:schemeClr val="bg1"/>
                </a:solidFill>
                <a:latin typeface="+mn-lt"/>
              </a:rPr>
              <a:t>Первое упоминание</a:t>
            </a:r>
            <a:br>
              <a:rPr lang="ru-RU" sz="2400" dirty="0">
                <a:solidFill>
                  <a:schemeClr val="bg1"/>
                </a:solidFill>
                <a:latin typeface="+mn-lt"/>
              </a:rPr>
            </a:br>
            <a:r>
              <a:rPr lang="ru-RU" sz="2400" dirty="0">
                <a:solidFill>
                  <a:schemeClr val="bg1"/>
                </a:solidFill>
                <a:latin typeface="+mn-lt"/>
              </a:rPr>
              <a:t>о Москве в летописи</a:t>
            </a:r>
          </a:p>
        </p:txBody>
      </p:sp>
      <p:sp>
        <p:nvSpPr>
          <p:cNvPr id="86045" name="Rectangle 29"/>
          <p:cNvSpPr>
            <a:spLocks noChangeArrowheads="1"/>
          </p:cNvSpPr>
          <p:nvPr/>
        </p:nvSpPr>
        <p:spPr bwMode="auto">
          <a:xfrm>
            <a:off x="4786314" y="4857760"/>
            <a:ext cx="2955922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6046" name="Rectangle 30"/>
          <p:cNvSpPr>
            <a:spLocks noChangeArrowheads="1"/>
          </p:cNvSpPr>
          <p:nvPr/>
        </p:nvSpPr>
        <p:spPr bwMode="auto">
          <a:xfrm>
            <a:off x="4857752" y="5357826"/>
            <a:ext cx="2884484" cy="72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r>
              <a: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1147 г.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428596" y="3857628"/>
            <a:ext cx="29289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+mn-lt"/>
              </a:rPr>
              <a:t>На кого опирался князь Андрей в борьбе с боярством</a:t>
            </a:r>
            <a:endParaRPr lang="ru-RU" sz="2400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4000504"/>
            <a:ext cx="423289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На дворян – служилых людей, </a:t>
            </a:r>
          </a:p>
          <a:p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младшую дружину </a:t>
            </a:r>
            <a:endParaRPr lang="ru-RU" sz="24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860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860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60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1000"/>
                                        <p:tgtEl>
                                          <p:spTgt spid="860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860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1000"/>
                                        <p:tgtEl>
                                          <p:spTgt spid="860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1000"/>
                                        <p:tgtEl>
                                          <p:spTgt spid="860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1000"/>
                                        <p:tgtEl>
                                          <p:spTgt spid="860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Юрий Догорукий у стен Владимира Худ_В_М_Тормас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42844" y="1357298"/>
            <a:ext cx="5143536" cy="3643338"/>
          </a:xfrm>
          <a:prstGeom prst="rect">
            <a:avLst/>
          </a:prstGeom>
          <a:noFill/>
          <a:ln/>
        </p:spPr>
      </p:pic>
      <p:sp>
        <p:nvSpPr>
          <p:cNvPr id="4" name="TextBox 3"/>
          <p:cNvSpPr txBox="1"/>
          <p:nvPr/>
        </p:nvSpPr>
        <p:spPr>
          <a:xfrm>
            <a:off x="285720" y="5643578"/>
            <a:ext cx="50006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+mn-lt"/>
              </a:rPr>
              <a:t>Юрий Долгорукий у стен Владимира</a:t>
            </a:r>
          </a:p>
          <a:p>
            <a:r>
              <a:rPr lang="ru-RU" sz="2000" dirty="0" smtClean="0">
                <a:latin typeface="+mn-lt"/>
              </a:rPr>
              <a:t>Художник – В.М. </a:t>
            </a:r>
            <a:r>
              <a:rPr lang="ru-RU" sz="2000" dirty="0" err="1" smtClean="0">
                <a:latin typeface="+mn-lt"/>
              </a:rPr>
              <a:t>Тормасов</a:t>
            </a:r>
            <a:endParaRPr lang="ru-RU" sz="2000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715008" y="785794"/>
            <a:ext cx="3286148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latin typeface="+mn-lt"/>
              </a:rPr>
              <a:t>Что неверно в картине В.М. </a:t>
            </a:r>
            <a:r>
              <a:rPr lang="ru-RU" sz="2000" b="1" dirty="0" err="1" smtClean="0">
                <a:solidFill>
                  <a:schemeClr val="accent1"/>
                </a:solidFill>
                <a:latin typeface="+mn-lt"/>
              </a:rPr>
              <a:t>Тормасова</a:t>
            </a:r>
            <a:r>
              <a:rPr lang="en-US" sz="2000" b="1" dirty="0" smtClean="0">
                <a:solidFill>
                  <a:schemeClr val="accent1"/>
                </a:solidFill>
                <a:latin typeface="+mn-lt"/>
              </a:rPr>
              <a:t>?</a:t>
            </a:r>
            <a:endParaRPr lang="ru-RU" sz="2000" b="1" dirty="0" smtClean="0">
              <a:solidFill>
                <a:schemeClr val="accent1"/>
              </a:solidFill>
              <a:latin typeface="+mn-lt"/>
            </a:endParaRPr>
          </a:p>
          <a:p>
            <a:r>
              <a:rPr lang="ru-RU" sz="2000" dirty="0" smtClean="0">
                <a:latin typeface="+mn-lt"/>
              </a:rPr>
              <a:t>При Юрии Долгоруком еще не были построены ни Золотые ворота, ни каменные соборы, которые видны на картине</a:t>
            </a:r>
            <a:endParaRPr lang="ru-RU" sz="2000" dirty="0">
              <a:latin typeface="+mn-lt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22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88913"/>
            <a:ext cx="5329237" cy="4319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AutoShape 3"/>
          <p:cNvSpPr>
            <a:spLocks noChangeArrowheads="1"/>
          </p:cNvSpPr>
          <p:nvPr/>
        </p:nvSpPr>
        <p:spPr bwMode="auto">
          <a:xfrm>
            <a:off x="2195513" y="836613"/>
            <a:ext cx="2592387" cy="1512887"/>
          </a:xfrm>
          <a:prstGeom prst="flowChartManualOperation">
            <a:avLst/>
          </a:prstGeom>
          <a:solidFill>
            <a:srgbClr val="003300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59396" name="Text Box 4"/>
          <p:cNvSpPr txBox="1">
            <a:spLocks noChangeArrowheads="1"/>
          </p:cNvSpPr>
          <p:nvPr/>
        </p:nvSpPr>
        <p:spPr bwMode="auto">
          <a:xfrm>
            <a:off x="1258888" y="836613"/>
            <a:ext cx="33845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Вырази свое мнение</a:t>
            </a:r>
          </a:p>
        </p:txBody>
      </p:sp>
      <p:sp>
        <p:nvSpPr>
          <p:cNvPr id="59397" name="Text Box 5"/>
          <p:cNvSpPr txBox="1">
            <a:spLocks noChangeArrowheads="1"/>
          </p:cNvSpPr>
          <p:nvPr/>
        </p:nvSpPr>
        <p:spPr bwMode="auto">
          <a:xfrm>
            <a:off x="5651500" y="260350"/>
            <a:ext cx="3492500" cy="757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узнал…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удивился…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согласен…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возмущен…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плохо…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поражен…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Мне было…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хорошо, что…</a:t>
            </a:r>
          </a:p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 переживал…</a:t>
            </a:r>
          </a:p>
          <a:p>
            <a:pPr>
              <a:spcBef>
                <a:spcPct val="50000"/>
              </a:spcBef>
              <a:defRPr/>
            </a:pP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50000"/>
              </a:spcBef>
              <a:defRPr/>
            </a:pPr>
            <a:endParaRPr lang="ru-RU" sz="280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rgbClr val="FFFF00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WordArt 4"/>
          <p:cNvSpPr>
            <a:spLocks noChangeArrowheads="1" noChangeShapeType="1" noTextEdit="1"/>
          </p:cNvSpPr>
          <p:nvPr/>
        </p:nvSpPr>
        <p:spPr bwMode="auto">
          <a:xfrm>
            <a:off x="827088" y="0"/>
            <a:ext cx="6840537" cy="2303463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"/>
                <a:cs typeface="Arial"/>
              </a:rPr>
              <a:t>Домашнее задание:</a:t>
            </a:r>
          </a:p>
        </p:txBody>
      </p:sp>
      <p:sp>
        <p:nvSpPr>
          <p:cNvPr id="57349" name="Text Box 5"/>
          <p:cNvSpPr txBox="1">
            <a:spLocks noChangeArrowheads="1"/>
          </p:cNvSpPr>
          <p:nvPr/>
        </p:nvSpPr>
        <p:spPr bwMode="auto">
          <a:xfrm>
            <a:off x="1476375" y="3068638"/>
            <a:ext cx="65516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  <a:buAutoNum type="arabicPeriod"/>
              <a:defRPr/>
            </a:pPr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Составить родословную Юрия Долгорукого;</a:t>
            </a:r>
          </a:p>
          <a:p>
            <a:pPr marL="457200" indent="-457200">
              <a:spcBef>
                <a:spcPct val="50000"/>
              </a:spcBef>
              <a:buAutoNum type="arabicPeriod"/>
              <a:defRPr/>
            </a:pPr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Нарисовать собственный герб </a:t>
            </a:r>
            <a:r>
              <a:rPr lang="ru-RU" sz="2400" b="1" dirty="0" err="1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Владимиро</a:t>
            </a:r>
            <a:r>
              <a:rPr lang="ru-RU" sz="2400" b="1" dirty="0" smtClean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rPr>
              <a:t> – Суздальского княжества </a:t>
            </a:r>
            <a:endParaRPr lang="ru-RU" sz="4800" b="1" dirty="0">
              <a:solidFill>
                <a:srgbClr val="FF66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484" name="Picture 6" descr="28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15338" y="2249488"/>
            <a:ext cx="1357290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 b="-5701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WordArt 2"/>
          <p:cNvSpPr>
            <a:spLocks noChangeArrowheads="1" noChangeShapeType="1" noTextEdit="1"/>
          </p:cNvSpPr>
          <p:nvPr/>
        </p:nvSpPr>
        <p:spPr bwMode="auto">
          <a:xfrm>
            <a:off x="684213" y="836613"/>
            <a:ext cx="7343775" cy="3744912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55556"/>
              </a:avLst>
            </a:prstTxWarp>
          </a:bodyPr>
          <a:lstStyle/>
          <a:p>
            <a:pPr algn="ctr"/>
            <a:r>
              <a:rPr lang="ru-RU" sz="3600" kern="10">
                <a:ln w="38100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CC0000"/>
                </a:solidFill>
                <a:latin typeface="Arial"/>
                <a:cs typeface="Arial"/>
              </a:rPr>
              <a:t>Спасибо за урок!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54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285720" y="4286256"/>
            <a:ext cx="2786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/>
              <a:t>В </a:t>
            </a:r>
            <a:r>
              <a:rPr lang="en-US" sz="2000" dirty="0" smtClean="0"/>
              <a:t>XII </a:t>
            </a:r>
            <a:r>
              <a:rPr lang="ru-RU" sz="2000" dirty="0" smtClean="0"/>
              <a:t>в. потерял свое значение торговый путь «Из варяг в греки»</a:t>
            </a:r>
            <a:endParaRPr lang="ru-RU" sz="2000" dirty="0"/>
          </a:p>
        </p:txBody>
      </p:sp>
      <p:sp>
        <p:nvSpPr>
          <p:cNvPr id="30" name="TextBox 29"/>
          <p:cNvSpPr txBox="1"/>
          <p:nvPr/>
        </p:nvSpPr>
        <p:spPr>
          <a:xfrm>
            <a:off x="0" y="2143116"/>
            <a:ext cx="3071802" cy="1323439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Могло ли Новгородское княжество стать центром объединения русских земель?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3643306" y="5786454"/>
            <a:ext cx="4853636" cy="1015663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Трижды ему удавалось овладеть Киевом, 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но в 1157 г. киевляне отравили его на пиру</a:t>
            </a:r>
          </a:p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 разгромили дворы его дружины 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6357950" y="4714884"/>
            <a:ext cx="2571768" cy="707886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Назовите  и покажите  5 крупных княжеств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429124" y="714356"/>
            <a:ext cx="3571900" cy="1292662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Государство, мелкие, княжества, распад, единое, независимые, ряд</a:t>
            </a:r>
          </a:p>
          <a:p>
            <a:endParaRPr lang="ru-RU" dirty="0"/>
          </a:p>
        </p:txBody>
      </p:sp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143000" y="1447800"/>
            <a:ext cx="6927854" cy="4633913"/>
            <a:chOff x="720" y="912"/>
            <a:chExt cx="4364" cy="2919"/>
          </a:xfrm>
        </p:grpSpPr>
        <p:sp>
          <p:nvSpPr>
            <p:cNvPr id="107542" name="Freeform 22"/>
            <p:cNvSpPr>
              <a:spLocks/>
            </p:cNvSpPr>
            <p:nvPr/>
          </p:nvSpPr>
          <p:spPr bwMode="gray">
            <a:xfrm>
              <a:off x="2344" y="2790"/>
              <a:ext cx="1554" cy="486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CC66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3" name="Freeform 23"/>
            <p:cNvSpPr>
              <a:spLocks/>
            </p:cNvSpPr>
            <p:nvPr/>
          </p:nvSpPr>
          <p:spPr bwMode="gray">
            <a:xfrm rot="3600000">
              <a:off x="1602" y="2629"/>
              <a:ext cx="1553" cy="485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FF9966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4" name="Freeform 24"/>
            <p:cNvSpPr>
              <a:spLocks/>
            </p:cNvSpPr>
            <p:nvPr/>
          </p:nvSpPr>
          <p:spPr bwMode="gray">
            <a:xfrm rot="7200000">
              <a:off x="1395" y="1810"/>
              <a:ext cx="1553" cy="485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CC00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5" name="Freeform 25"/>
            <p:cNvSpPr>
              <a:spLocks/>
            </p:cNvSpPr>
            <p:nvPr/>
          </p:nvSpPr>
          <p:spPr bwMode="gray">
            <a:xfrm rot="10800000">
              <a:off x="1788" y="1260"/>
              <a:ext cx="1554" cy="485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33CCCC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6" name="Freeform 26"/>
            <p:cNvSpPr>
              <a:spLocks/>
            </p:cNvSpPr>
            <p:nvPr/>
          </p:nvSpPr>
          <p:spPr bwMode="gray">
            <a:xfrm rot="14400000">
              <a:off x="2576" y="1446"/>
              <a:ext cx="1553" cy="485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6699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sp>
          <p:nvSpPr>
            <p:cNvPr id="107547" name="Freeform 27"/>
            <p:cNvSpPr>
              <a:spLocks/>
            </p:cNvSpPr>
            <p:nvPr/>
          </p:nvSpPr>
          <p:spPr bwMode="gray">
            <a:xfrm rot="18000000">
              <a:off x="2784" y="2211"/>
              <a:ext cx="1554" cy="486"/>
            </a:xfrm>
            <a:custGeom>
              <a:avLst/>
              <a:gdLst/>
              <a:ahLst/>
              <a:cxnLst>
                <a:cxn ang="0">
                  <a:pos x="1405" y="102"/>
                </a:cxn>
                <a:cxn ang="0">
                  <a:pos x="1540" y="395"/>
                </a:cxn>
                <a:cxn ang="0">
                  <a:pos x="1472" y="369"/>
                </a:cxn>
                <a:cxn ang="0">
                  <a:pos x="1373" y="403"/>
                </a:cxn>
                <a:cxn ang="0">
                  <a:pos x="1274" y="433"/>
                </a:cxn>
                <a:cxn ang="0">
                  <a:pos x="1160" y="458"/>
                </a:cxn>
                <a:cxn ang="0">
                  <a:pos x="1062" y="472"/>
                </a:cxn>
                <a:cxn ang="0">
                  <a:pos x="968" y="479"/>
                </a:cxn>
                <a:cxn ang="0">
                  <a:pos x="872" y="479"/>
                </a:cxn>
                <a:cxn ang="0">
                  <a:pos x="766" y="468"/>
                </a:cxn>
                <a:cxn ang="0">
                  <a:pos x="634" y="439"/>
                </a:cxn>
                <a:cxn ang="0">
                  <a:pos x="524" y="407"/>
                </a:cxn>
                <a:cxn ang="0">
                  <a:pos x="435" y="373"/>
                </a:cxn>
                <a:cxn ang="0">
                  <a:pos x="344" y="326"/>
                </a:cxn>
                <a:cxn ang="0">
                  <a:pos x="242" y="256"/>
                </a:cxn>
                <a:cxn ang="0">
                  <a:pos x="157" y="186"/>
                </a:cxn>
                <a:cxn ang="0">
                  <a:pos x="102" y="132"/>
                </a:cxn>
                <a:cxn ang="0">
                  <a:pos x="0" y="0"/>
                </a:cxn>
                <a:cxn ang="0">
                  <a:pos x="135" y="124"/>
                </a:cxn>
                <a:cxn ang="0">
                  <a:pos x="219" y="186"/>
                </a:cxn>
                <a:cxn ang="0">
                  <a:pos x="307" y="231"/>
                </a:cxn>
                <a:cxn ang="0">
                  <a:pos x="395" y="267"/>
                </a:cxn>
                <a:cxn ang="0">
                  <a:pos x="487" y="293"/>
                </a:cxn>
                <a:cxn ang="0">
                  <a:pos x="571" y="309"/>
                </a:cxn>
                <a:cxn ang="0">
                  <a:pos x="673" y="318"/>
                </a:cxn>
                <a:cxn ang="0">
                  <a:pos x="766" y="318"/>
                </a:cxn>
                <a:cxn ang="0">
                  <a:pos x="890" y="311"/>
                </a:cxn>
                <a:cxn ang="0">
                  <a:pos x="1000" y="296"/>
                </a:cxn>
                <a:cxn ang="0">
                  <a:pos x="1106" y="274"/>
                </a:cxn>
                <a:cxn ang="0">
                  <a:pos x="1212" y="245"/>
                </a:cxn>
                <a:cxn ang="0">
                  <a:pos x="1318" y="209"/>
                </a:cxn>
                <a:cxn ang="0">
                  <a:pos x="1427" y="153"/>
                </a:cxn>
              </a:cxnLst>
              <a:rect l="0" t="0" r="r" b="b"/>
              <a:pathLst>
                <a:path w="1717" h="484">
                  <a:moveTo>
                    <a:pt x="1427" y="153"/>
                  </a:moveTo>
                  <a:lnTo>
                    <a:pt x="1405" y="102"/>
                  </a:lnTo>
                  <a:lnTo>
                    <a:pt x="1716" y="132"/>
                  </a:lnTo>
                  <a:lnTo>
                    <a:pt x="1540" y="395"/>
                  </a:lnTo>
                  <a:lnTo>
                    <a:pt x="1519" y="344"/>
                  </a:lnTo>
                  <a:lnTo>
                    <a:pt x="1472" y="369"/>
                  </a:lnTo>
                  <a:lnTo>
                    <a:pt x="1413" y="391"/>
                  </a:lnTo>
                  <a:lnTo>
                    <a:pt x="1373" y="403"/>
                  </a:lnTo>
                  <a:lnTo>
                    <a:pt x="1328" y="418"/>
                  </a:lnTo>
                  <a:lnTo>
                    <a:pt x="1274" y="433"/>
                  </a:lnTo>
                  <a:lnTo>
                    <a:pt x="1219" y="447"/>
                  </a:lnTo>
                  <a:lnTo>
                    <a:pt x="1160" y="458"/>
                  </a:lnTo>
                  <a:lnTo>
                    <a:pt x="1117" y="464"/>
                  </a:lnTo>
                  <a:lnTo>
                    <a:pt x="1062" y="472"/>
                  </a:lnTo>
                  <a:lnTo>
                    <a:pt x="1007" y="479"/>
                  </a:lnTo>
                  <a:lnTo>
                    <a:pt x="968" y="479"/>
                  </a:lnTo>
                  <a:lnTo>
                    <a:pt x="916" y="483"/>
                  </a:lnTo>
                  <a:lnTo>
                    <a:pt x="872" y="479"/>
                  </a:lnTo>
                  <a:lnTo>
                    <a:pt x="817" y="475"/>
                  </a:lnTo>
                  <a:lnTo>
                    <a:pt x="766" y="468"/>
                  </a:lnTo>
                  <a:lnTo>
                    <a:pt x="701" y="453"/>
                  </a:lnTo>
                  <a:lnTo>
                    <a:pt x="634" y="439"/>
                  </a:lnTo>
                  <a:lnTo>
                    <a:pt x="576" y="424"/>
                  </a:lnTo>
                  <a:lnTo>
                    <a:pt x="524" y="407"/>
                  </a:lnTo>
                  <a:lnTo>
                    <a:pt x="476" y="391"/>
                  </a:lnTo>
                  <a:lnTo>
                    <a:pt x="435" y="373"/>
                  </a:lnTo>
                  <a:lnTo>
                    <a:pt x="384" y="349"/>
                  </a:lnTo>
                  <a:lnTo>
                    <a:pt x="344" y="326"/>
                  </a:lnTo>
                  <a:lnTo>
                    <a:pt x="293" y="293"/>
                  </a:lnTo>
                  <a:lnTo>
                    <a:pt x="242" y="256"/>
                  </a:lnTo>
                  <a:lnTo>
                    <a:pt x="205" y="226"/>
                  </a:lnTo>
                  <a:lnTo>
                    <a:pt x="157" y="186"/>
                  </a:lnTo>
                  <a:lnTo>
                    <a:pt x="124" y="158"/>
                  </a:lnTo>
                  <a:lnTo>
                    <a:pt x="102" y="132"/>
                  </a:lnTo>
                  <a:lnTo>
                    <a:pt x="62" y="88"/>
                  </a:lnTo>
                  <a:lnTo>
                    <a:pt x="0" y="0"/>
                  </a:lnTo>
                  <a:lnTo>
                    <a:pt x="91" y="88"/>
                  </a:lnTo>
                  <a:lnTo>
                    <a:pt x="135" y="124"/>
                  </a:lnTo>
                  <a:lnTo>
                    <a:pt x="175" y="158"/>
                  </a:lnTo>
                  <a:lnTo>
                    <a:pt x="219" y="186"/>
                  </a:lnTo>
                  <a:lnTo>
                    <a:pt x="263" y="209"/>
                  </a:lnTo>
                  <a:lnTo>
                    <a:pt x="307" y="231"/>
                  </a:lnTo>
                  <a:lnTo>
                    <a:pt x="355" y="253"/>
                  </a:lnTo>
                  <a:lnTo>
                    <a:pt x="395" y="267"/>
                  </a:lnTo>
                  <a:lnTo>
                    <a:pt x="439" y="282"/>
                  </a:lnTo>
                  <a:lnTo>
                    <a:pt x="487" y="293"/>
                  </a:lnTo>
                  <a:lnTo>
                    <a:pt x="534" y="301"/>
                  </a:lnTo>
                  <a:lnTo>
                    <a:pt x="571" y="309"/>
                  </a:lnTo>
                  <a:lnTo>
                    <a:pt x="622" y="312"/>
                  </a:lnTo>
                  <a:lnTo>
                    <a:pt x="673" y="318"/>
                  </a:lnTo>
                  <a:lnTo>
                    <a:pt x="718" y="318"/>
                  </a:lnTo>
                  <a:lnTo>
                    <a:pt x="766" y="318"/>
                  </a:lnTo>
                  <a:lnTo>
                    <a:pt x="828" y="318"/>
                  </a:lnTo>
                  <a:lnTo>
                    <a:pt x="890" y="311"/>
                  </a:lnTo>
                  <a:lnTo>
                    <a:pt x="949" y="304"/>
                  </a:lnTo>
                  <a:lnTo>
                    <a:pt x="1000" y="296"/>
                  </a:lnTo>
                  <a:lnTo>
                    <a:pt x="1058" y="285"/>
                  </a:lnTo>
                  <a:lnTo>
                    <a:pt x="1106" y="274"/>
                  </a:lnTo>
                  <a:lnTo>
                    <a:pt x="1156" y="260"/>
                  </a:lnTo>
                  <a:lnTo>
                    <a:pt x="1212" y="245"/>
                  </a:lnTo>
                  <a:lnTo>
                    <a:pt x="1259" y="231"/>
                  </a:lnTo>
                  <a:lnTo>
                    <a:pt x="1318" y="209"/>
                  </a:lnTo>
                  <a:lnTo>
                    <a:pt x="1362" y="190"/>
                  </a:lnTo>
                  <a:lnTo>
                    <a:pt x="1427" y="153"/>
                  </a:lnTo>
                </a:path>
              </a:pathLst>
            </a:custGeom>
            <a:solidFill>
              <a:srgbClr val="9966FF"/>
            </a:solidFill>
            <a:ln w="12700" cap="rnd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ru-RU"/>
            </a:p>
          </p:txBody>
        </p:sp>
        <p:grpSp>
          <p:nvGrpSpPr>
            <p:cNvPr id="3" name="Group 40"/>
            <p:cNvGrpSpPr>
              <a:grpSpLocks/>
            </p:cNvGrpSpPr>
            <p:nvPr/>
          </p:nvGrpSpPr>
          <p:grpSpPr bwMode="auto">
            <a:xfrm>
              <a:off x="2250" y="1654"/>
              <a:ext cx="1296" cy="1351"/>
              <a:chOff x="2055" y="1949"/>
              <a:chExt cx="1680" cy="1751"/>
            </a:xfrm>
          </p:grpSpPr>
          <p:sp>
            <p:nvSpPr>
              <p:cNvPr id="107561" name="Oval 41"/>
              <p:cNvSpPr>
                <a:spLocks noChangeArrowheads="1"/>
              </p:cNvSpPr>
              <p:nvPr/>
            </p:nvSpPr>
            <p:spPr bwMode="gray">
              <a:xfrm>
                <a:off x="2055" y="2021"/>
                <a:ext cx="1680" cy="1679"/>
              </a:xfrm>
              <a:prstGeom prst="ellipse">
                <a:avLst/>
              </a:prstGeom>
              <a:gradFill rotWithShape="1">
                <a:gsLst>
                  <a:gs pos="0">
                    <a:srgbClr val="FF3300"/>
                  </a:gs>
                  <a:gs pos="100000">
                    <a:srgbClr val="FF3300">
                      <a:gamma/>
                      <a:shade val="24314"/>
                      <a:invGamma/>
                    </a:srgbClr>
                  </a:gs>
                </a:gsLst>
                <a:lin ang="540000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107562" name="Freeform 42"/>
              <p:cNvSpPr>
                <a:spLocks/>
              </p:cNvSpPr>
              <p:nvPr/>
            </p:nvSpPr>
            <p:spPr bwMode="gray">
              <a:xfrm>
                <a:off x="2208" y="1949"/>
                <a:ext cx="1296" cy="634"/>
              </a:xfrm>
              <a:custGeom>
                <a:avLst/>
                <a:gdLst/>
                <a:ahLst/>
                <a:cxnLst>
                  <a:cxn ang="0">
                    <a:pos x="1301" y="401"/>
                  </a:cxn>
                  <a:cxn ang="0">
                    <a:pos x="1317" y="442"/>
                  </a:cxn>
                  <a:cxn ang="0">
                    <a:pos x="1321" y="481"/>
                  </a:cxn>
                  <a:cxn ang="0">
                    <a:pos x="1315" y="516"/>
                  </a:cxn>
                  <a:cxn ang="0">
                    <a:pos x="1298" y="550"/>
                  </a:cxn>
                  <a:cxn ang="0">
                    <a:pos x="1272" y="579"/>
                  </a:cxn>
                  <a:cxn ang="0">
                    <a:pos x="1239" y="604"/>
                  </a:cxn>
                  <a:cxn ang="0">
                    <a:pos x="1196" y="628"/>
                  </a:cxn>
                  <a:cxn ang="0">
                    <a:pos x="1147" y="649"/>
                  </a:cxn>
                  <a:cxn ang="0">
                    <a:pos x="1092" y="667"/>
                  </a:cxn>
                  <a:cxn ang="0">
                    <a:pos x="1031" y="683"/>
                  </a:cxn>
                  <a:cxn ang="0">
                    <a:pos x="967" y="694"/>
                  </a:cxn>
                  <a:cxn ang="0">
                    <a:pos x="896" y="704"/>
                  </a:cxn>
                  <a:cxn ang="0">
                    <a:pos x="824" y="710"/>
                  </a:cxn>
                  <a:cxn ang="0">
                    <a:pos x="795" y="712"/>
                  </a:cxn>
                  <a:cxn ang="0">
                    <a:pos x="476" y="712"/>
                  </a:cxn>
                  <a:cxn ang="0">
                    <a:pos x="472" y="712"/>
                  </a:cxn>
                  <a:cxn ang="0">
                    <a:pos x="409" y="708"/>
                  </a:cxn>
                  <a:cxn ang="0">
                    <a:pos x="348" y="704"/>
                  </a:cxn>
                  <a:cxn ang="0">
                    <a:pos x="290" y="696"/>
                  </a:cxn>
                  <a:cxn ang="0">
                    <a:pos x="235" y="689"/>
                  </a:cxn>
                  <a:cxn ang="0">
                    <a:pos x="186" y="677"/>
                  </a:cxn>
                  <a:cxn ang="0">
                    <a:pos x="141" y="663"/>
                  </a:cxn>
                  <a:cxn ang="0">
                    <a:pos x="102" y="648"/>
                  </a:cxn>
                  <a:cxn ang="0">
                    <a:pos x="67" y="630"/>
                  </a:cxn>
                  <a:cxn ang="0">
                    <a:pos x="39" y="608"/>
                  </a:cxn>
                  <a:cxn ang="0">
                    <a:pos x="18" y="583"/>
                  </a:cxn>
                  <a:cxn ang="0">
                    <a:pos x="6" y="554"/>
                  </a:cxn>
                  <a:cxn ang="0">
                    <a:pos x="0" y="524"/>
                  </a:cxn>
                  <a:cxn ang="0">
                    <a:pos x="0" y="520"/>
                  </a:cxn>
                  <a:cxn ang="0">
                    <a:pos x="4" y="487"/>
                  </a:cxn>
                  <a:cxn ang="0">
                    <a:pos x="16" y="446"/>
                  </a:cxn>
                  <a:cxn ang="0">
                    <a:pos x="51" y="370"/>
                  </a:cxn>
                  <a:cxn ang="0">
                    <a:pos x="94" y="299"/>
                  </a:cxn>
                  <a:cxn ang="0">
                    <a:pos x="147" y="235"/>
                  </a:cxn>
                  <a:cxn ang="0">
                    <a:pos x="204" y="176"/>
                  </a:cxn>
                  <a:cxn ang="0">
                    <a:pos x="270" y="125"/>
                  </a:cxn>
                  <a:cxn ang="0">
                    <a:pos x="341" y="82"/>
                  </a:cxn>
                  <a:cxn ang="0">
                    <a:pos x="415" y="47"/>
                  </a:cxn>
                  <a:cxn ang="0">
                    <a:pos x="497" y="21"/>
                  </a:cxn>
                  <a:cxn ang="0">
                    <a:pos x="581" y="6"/>
                  </a:cxn>
                  <a:cxn ang="0">
                    <a:pos x="667" y="0"/>
                  </a:cxn>
                  <a:cxn ang="0">
                    <a:pos x="667" y="0"/>
                  </a:cxn>
                  <a:cxn ang="0">
                    <a:pos x="759" y="6"/>
                  </a:cxn>
                  <a:cxn ang="0">
                    <a:pos x="847" y="23"/>
                  </a:cxn>
                  <a:cxn ang="0">
                    <a:pos x="932" y="53"/>
                  </a:cxn>
                  <a:cxn ang="0">
                    <a:pos x="1010" y="90"/>
                  </a:cxn>
                  <a:cxn ang="0">
                    <a:pos x="1082" y="137"/>
                  </a:cxn>
                  <a:cxn ang="0">
                    <a:pos x="1149" y="194"/>
                  </a:cxn>
                  <a:cxn ang="0">
                    <a:pos x="1208" y="256"/>
                  </a:cxn>
                  <a:cxn ang="0">
                    <a:pos x="1258" y="325"/>
                  </a:cxn>
                  <a:cxn ang="0">
                    <a:pos x="1301" y="401"/>
                  </a:cxn>
                  <a:cxn ang="0">
                    <a:pos x="1301" y="401"/>
                  </a:cxn>
                </a:cxnLst>
                <a:rect l="0" t="0" r="r" b="b"/>
                <a:pathLst>
                  <a:path w="1321" h="712">
                    <a:moveTo>
                      <a:pt x="1301" y="401"/>
                    </a:moveTo>
                    <a:lnTo>
                      <a:pt x="1317" y="442"/>
                    </a:lnTo>
                    <a:lnTo>
                      <a:pt x="1321" y="481"/>
                    </a:lnTo>
                    <a:lnTo>
                      <a:pt x="1315" y="516"/>
                    </a:lnTo>
                    <a:lnTo>
                      <a:pt x="1298" y="550"/>
                    </a:lnTo>
                    <a:lnTo>
                      <a:pt x="1272" y="579"/>
                    </a:lnTo>
                    <a:lnTo>
                      <a:pt x="1239" y="604"/>
                    </a:lnTo>
                    <a:lnTo>
                      <a:pt x="1196" y="628"/>
                    </a:lnTo>
                    <a:lnTo>
                      <a:pt x="1147" y="649"/>
                    </a:lnTo>
                    <a:lnTo>
                      <a:pt x="1092" y="667"/>
                    </a:lnTo>
                    <a:lnTo>
                      <a:pt x="1031" y="683"/>
                    </a:lnTo>
                    <a:lnTo>
                      <a:pt x="967" y="694"/>
                    </a:lnTo>
                    <a:lnTo>
                      <a:pt x="896" y="704"/>
                    </a:lnTo>
                    <a:lnTo>
                      <a:pt x="824" y="710"/>
                    </a:lnTo>
                    <a:lnTo>
                      <a:pt x="795" y="712"/>
                    </a:lnTo>
                    <a:lnTo>
                      <a:pt x="476" y="712"/>
                    </a:lnTo>
                    <a:lnTo>
                      <a:pt x="472" y="712"/>
                    </a:lnTo>
                    <a:lnTo>
                      <a:pt x="409" y="708"/>
                    </a:lnTo>
                    <a:lnTo>
                      <a:pt x="348" y="704"/>
                    </a:lnTo>
                    <a:lnTo>
                      <a:pt x="290" y="696"/>
                    </a:lnTo>
                    <a:lnTo>
                      <a:pt x="235" y="689"/>
                    </a:lnTo>
                    <a:lnTo>
                      <a:pt x="186" y="677"/>
                    </a:lnTo>
                    <a:lnTo>
                      <a:pt x="141" y="663"/>
                    </a:lnTo>
                    <a:lnTo>
                      <a:pt x="102" y="648"/>
                    </a:lnTo>
                    <a:lnTo>
                      <a:pt x="67" y="630"/>
                    </a:lnTo>
                    <a:lnTo>
                      <a:pt x="39" y="608"/>
                    </a:lnTo>
                    <a:lnTo>
                      <a:pt x="18" y="583"/>
                    </a:lnTo>
                    <a:lnTo>
                      <a:pt x="6" y="554"/>
                    </a:lnTo>
                    <a:lnTo>
                      <a:pt x="0" y="524"/>
                    </a:lnTo>
                    <a:lnTo>
                      <a:pt x="0" y="520"/>
                    </a:lnTo>
                    <a:lnTo>
                      <a:pt x="4" y="487"/>
                    </a:lnTo>
                    <a:lnTo>
                      <a:pt x="16" y="446"/>
                    </a:lnTo>
                    <a:lnTo>
                      <a:pt x="51" y="370"/>
                    </a:lnTo>
                    <a:lnTo>
                      <a:pt x="94" y="299"/>
                    </a:lnTo>
                    <a:lnTo>
                      <a:pt x="147" y="235"/>
                    </a:lnTo>
                    <a:lnTo>
                      <a:pt x="204" y="176"/>
                    </a:lnTo>
                    <a:lnTo>
                      <a:pt x="270" y="125"/>
                    </a:lnTo>
                    <a:lnTo>
                      <a:pt x="341" y="82"/>
                    </a:lnTo>
                    <a:lnTo>
                      <a:pt x="415" y="47"/>
                    </a:lnTo>
                    <a:lnTo>
                      <a:pt x="497" y="21"/>
                    </a:lnTo>
                    <a:lnTo>
                      <a:pt x="581" y="6"/>
                    </a:lnTo>
                    <a:lnTo>
                      <a:pt x="667" y="0"/>
                    </a:lnTo>
                    <a:lnTo>
                      <a:pt x="667" y="0"/>
                    </a:lnTo>
                    <a:lnTo>
                      <a:pt x="759" y="6"/>
                    </a:lnTo>
                    <a:lnTo>
                      <a:pt x="847" y="23"/>
                    </a:lnTo>
                    <a:lnTo>
                      <a:pt x="932" y="53"/>
                    </a:lnTo>
                    <a:lnTo>
                      <a:pt x="1010" y="90"/>
                    </a:lnTo>
                    <a:lnTo>
                      <a:pt x="1082" y="137"/>
                    </a:lnTo>
                    <a:lnTo>
                      <a:pt x="1149" y="194"/>
                    </a:lnTo>
                    <a:lnTo>
                      <a:pt x="1208" y="256"/>
                    </a:lnTo>
                    <a:lnTo>
                      <a:pt x="1258" y="325"/>
                    </a:lnTo>
                    <a:lnTo>
                      <a:pt x="1301" y="401"/>
                    </a:lnTo>
                    <a:lnTo>
                      <a:pt x="1301" y="401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FFFFFF"/>
                  </a:gs>
                  <a:gs pos="100000">
                    <a:srgbClr val="FF3300"/>
                  </a:gs>
                </a:gsLst>
                <a:lin ang="5400000" scaled="1"/>
              </a:gradFill>
              <a:ln w="0">
                <a:noFill/>
                <a:prstDash val="solid"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  <p:sp>
          <p:nvSpPr>
            <p:cNvPr id="107563" name="Text Box 43"/>
            <p:cNvSpPr txBox="1">
              <a:spLocks noChangeArrowheads="1"/>
            </p:cNvSpPr>
            <p:nvPr/>
          </p:nvSpPr>
          <p:spPr bwMode="auto">
            <a:xfrm>
              <a:off x="3984" y="2784"/>
              <a:ext cx="11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107566" name="Text Box 46"/>
            <p:cNvSpPr txBox="1">
              <a:spLocks noChangeArrowheads="1"/>
            </p:cNvSpPr>
            <p:nvPr/>
          </p:nvSpPr>
          <p:spPr bwMode="auto">
            <a:xfrm>
              <a:off x="720" y="1632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07567" name="Text Box 47"/>
            <p:cNvSpPr txBox="1">
              <a:spLocks noChangeArrowheads="1"/>
            </p:cNvSpPr>
            <p:nvPr/>
          </p:nvSpPr>
          <p:spPr bwMode="auto">
            <a:xfrm>
              <a:off x="868" y="2832"/>
              <a:ext cx="116" cy="23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07568" name="Text Box 48"/>
            <p:cNvSpPr txBox="1">
              <a:spLocks noChangeArrowheads="1"/>
            </p:cNvSpPr>
            <p:nvPr/>
          </p:nvSpPr>
          <p:spPr bwMode="auto">
            <a:xfrm>
              <a:off x="2112" y="3600"/>
              <a:ext cx="1408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endParaRPr lang="en-US" b="1" dirty="0">
                <a:solidFill>
                  <a:srgbClr val="FFFFFF"/>
                </a:solidFill>
              </a:endParaRPr>
            </a:p>
          </p:txBody>
        </p:sp>
        <p:sp>
          <p:nvSpPr>
            <p:cNvPr id="107569" name="Text Box 49"/>
            <p:cNvSpPr txBox="1">
              <a:spLocks noChangeArrowheads="1"/>
            </p:cNvSpPr>
            <p:nvPr/>
          </p:nvSpPr>
          <p:spPr bwMode="auto">
            <a:xfrm>
              <a:off x="3360" y="960"/>
              <a:ext cx="1100" cy="23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FFFFFF"/>
                  </a:solidFill>
                </a:rPr>
                <a:t>Add Your Text</a:t>
              </a:r>
            </a:p>
          </p:txBody>
        </p:sp>
        <p:sp>
          <p:nvSpPr>
            <p:cNvPr id="107571" name="Text Box 51"/>
            <p:cNvSpPr txBox="1">
              <a:spLocks noChangeArrowheads="1"/>
            </p:cNvSpPr>
            <p:nvPr/>
          </p:nvSpPr>
          <p:spPr bwMode="gray">
            <a:xfrm>
              <a:off x="2256" y="2208"/>
              <a:ext cx="1200" cy="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r>
                <a:rPr lang="ru-RU" sz="2400" b="1" dirty="0" smtClean="0">
                  <a:solidFill>
                    <a:srgbClr val="DFE29A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Вспомним</a:t>
              </a:r>
              <a:endParaRPr lang="en-US" sz="2400" b="1" dirty="0">
                <a:solidFill>
                  <a:srgbClr val="DFE29A"/>
                </a:solidFill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9" name="TextBox 18"/>
          <p:cNvSpPr txBox="1"/>
          <p:nvPr/>
        </p:nvSpPr>
        <p:spPr>
          <a:xfrm>
            <a:off x="4500562" y="1214422"/>
            <a:ext cx="1214446" cy="40011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понятие</a:t>
            </a:r>
            <a:endParaRPr lang="ru-RU" sz="2000" dirty="0"/>
          </a:p>
        </p:txBody>
      </p:sp>
      <p:sp>
        <p:nvSpPr>
          <p:cNvPr id="24" name="TextBox 23"/>
          <p:cNvSpPr txBox="1"/>
          <p:nvPr/>
        </p:nvSpPr>
        <p:spPr>
          <a:xfrm>
            <a:off x="6357950" y="2643182"/>
            <a:ext cx="1665969" cy="40011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non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1132 г, 1136 г.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429388" y="2643182"/>
            <a:ext cx="1143008" cy="400110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даты</a:t>
            </a:r>
            <a:endParaRPr lang="ru-RU" sz="2000" dirty="0"/>
          </a:p>
        </p:txBody>
      </p:sp>
      <p:sp>
        <p:nvSpPr>
          <p:cNvPr id="25" name="TextBox 24"/>
          <p:cNvSpPr txBox="1"/>
          <p:nvPr/>
        </p:nvSpPr>
        <p:spPr>
          <a:xfrm>
            <a:off x="6357950" y="4714884"/>
            <a:ext cx="1143008" cy="40011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карта</a:t>
            </a:r>
            <a:endParaRPr lang="ru-RU" sz="2000" dirty="0"/>
          </a:p>
        </p:txBody>
      </p:sp>
      <p:sp>
        <p:nvSpPr>
          <p:cNvPr id="27" name="TextBox 26"/>
          <p:cNvSpPr txBox="1"/>
          <p:nvPr/>
        </p:nvSpPr>
        <p:spPr>
          <a:xfrm>
            <a:off x="4572000" y="5643578"/>
            <a:ext cx="135732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личность</a:t>
            </a:r>
            <a:endParaRPr lang="ru-RU" sz="2000" dirty="0"/>
          </a:p>
        </p:txBody>
      </p:sp>
      <p:sp>
        <p:nvSpPr>
          <p:cNvPr id="29" name="TextBox 28"/>
          <p:cNvSpPr txBox="1"/>
          <p:nvPr/>
        </p:nvSpPr>
        <p:spPr>
          <a:xfrm>
            <a:off x="1428728" y="2357430"/>
            <a:ext cx="1226129" cy="400110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причина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1428728" y="4429132"/>
            <a:ext cx="1357322" cy="40011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ru-RU" sz="2000" dirty="0" smtClean="0"/>
              <a:t>следствие</a:t>
            </a:r>
            <a:endParaRPr lang="ru-RU" sz="2000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1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0" grpId="0" animBg="1"/>
      <p:bldP spid="28" grpId="0" animBg="1"/>
      <p:bldP spid="26" grpId="0" animBg="1"/>
      <p:bldP spid="19" grpId="0" animBg="1"/>
      <p:bldP spid="24" grpId="0" build="allAtOnce" animBg="1"/>
      <p:bldP spid="22" grpId="0" animBg="1"/>
      <p:bldP spid="25" grpId="0" animBg="1"/>
      <p:bldP spid="27" grpId="0" animBg="1"/>
      <p:bldP spid="29" grpId="0" animBg="1"/>
      <p:bldP spid="3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5980" y="714356"/>
            <a:ext cx="8209769" cy="5286412"/>
          </a:xfrm>
          <a:prstGeom prst="rect">
            <a:avLst/>
          </a:prstGeom>
          <a:noFill/>
          <a:ln w="95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071538" y="1428736"/>
            <a:ext cx="664373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2928934"/>
            <a:ext cx="38576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1600" dirty="0"/>
          </a:p>
        </p:txBody>
      </p:sp>
      <p:pic>
        <p:nvPicPr>
          <p:cNvPr id="10" name="jlr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214414" y="500042"/>
            <a:ext cx="304800" cy="30480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928662" y="928670"/>
            <a:ext cx="7715304" cy="2308324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Владимиро-Суздальское княжество во второй половине  </a:t>
            </a:r>
            <a:r>
              <a:rPr lang="en-US" sz="4800" b="1" dirty="0" smtClean="0">
                <a:latin typeface="Times New Roman" pitchFamily="18" charset="0"/>
                <a:cs typeface="Times New Roman" pitchFamily="18" charset="0"/>
              </a:rPr>
              <a:t>XII – XIII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вв.</a:t>
            </a: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Горизонтальный свиток 13"/>
          <p:cNvSpPr/>
          <p:nvPr/>
        </p:nvSpPr>
        <p:spPr>
          <a:xfrm>
            <a:off x="285720" y="142852"/>
            <a:ext cx="8501122" cy="6429420"/>
          </a:xfrm>
          <a:prstGeom prst="horizontalScroll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sz="2400" b="1" dirty="0" smtClean="0">
              <a:ln>
                <a:solidFill>
                  <a:schemeClr val="tx1"/>
                </a:solidFill>
              </a:ln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400" i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i="1" dirty="0" smtClean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sz="2400" i="1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71538" y="1500174"/>
            <a:ext cx="74295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Почему Залесская  земля  стала новым центром единого государства?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229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12" grpId="0" animBg="1"/>
      <p:bldP spid="14" grpId="0" animBg="1"/>
      <p:bldP spid="14" grpId="1" animBg="1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/>
        </p:nvGraphicFramePr>
        <p:xfrm>
          <a:off x="714348" y="1357298"/>
          <a:ext cx="7786742" cy="50006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500034" y="285728"/>
            <a:ext cx="8262966" cy="100013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>
                <a:latin typeface="Times New Roman" pitchFamily="18" charset="0"/>
                <a:cs typeface="Times New Roman" pitchFamily="18" charset="0"/>
              </a:rPr>
              <a:t>Цель урока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29058" y="214290"/>
            <a:ext cx="492922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bg1">
                    <a:lumMod val="95000"/>
                    <a:lumOff val="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Доказать, что  Владимиро-Суздальское княжество  стало новым центром  русской государственности.</a:t>
            </a:r>
            <a:endParaRPr lang="ru-RU" sz="2000" b="1" dirty="0">
              <a:solidFill>
                <a:schemeClr val="bg1">
                  <a:lumMod val="95000"/>
                  <a:lumOff val="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323850" y="333375"/>
            <a:ext cx="8351838" cy="594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В середине </a:t>
            </a:r>
            <a:r>
              <a:rPr lang="en-US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XII</a:t>
            </a: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 века Киевская держава распалась на ряд самостоятельных земель и княжеств. Южная Русь, подвергавшаяся набегам кочевников и терявшая силу в непрерывных усобицах князей, постепенно утрачивала свое прежнее  величие.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Центр экономической и политической жизни перемещался на северо-восток от Приднепровья.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32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Эти земли были одним из самых глухих углов восточнославянских земель.</a:t>
            </a:r>
          </a:p>
        </p:txBody>
      </p:sp>
      <p:pic>
        <p:nvPicPr>
          <p:cNvPr id="2054" name="Picture 6" descr="carta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78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5" name="AutoShape 7"/>
          <p:cNvSpPr>
            <a:spLocks noChangeArrowheads="1"/>
          </p:cNvSpPr>
          <p:nvPr/>
        </p:nvSpPr>
        <p:spPr bwMode="auto">
          <a:xfrm>
            <a:off x="7164388" y="908050"/>
            <a:ext cx="1655762" cy="3600450"/>
          </a:xfrm>
          <a:prstGeom prst="curvedLeftArrow">
            <a:avLst>
              <a:gd name="adj1" fmla="val 43490"/>
              <a:gd name="adj2" fmla="val 86980"/>
              <a:gd name="adj3" fmla="val 25958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2057" name="AutoShape 9"/>
          <p:cNvSpPr>
            <a:spLocks noChangeArrowheads="1"/>
          </p:cNvSpPr>
          <p:nvPr/>
        </p:nvSpPr>
        <p:spPr bwMode="auto">
          <a:xfrm>
            <a:off x="5651500" y="908050"/>
            <a:ext cx="1441450" cy="3529013"/>
          </a:xfrm>
          <a:prstGeom prst="curvedRightArrow">
            <a:avLst>
              <a:gd name="adj1" fmla="val 48965"/>
              <a:gd name="adj2" fmla="val 97930"/>
              <a:gd name="adj3" fmla="val 33333"/>
            </a:avLst>
          </a:prstGeom>
          <a:gradFill rotWithShape="1">
            <a:gsLst>
              <a:gs pos="0">
                <a:srgbClr val="FF6600"/>
              </a:gs>
              <a:gs pos="100000">
                <a:srgbClr val="FFFF00"/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pic>
        <p:nvPicPr>
          <p:cNvPr id="2056" name="Picture 8" descr="STR_10"/>
          <p:cNvPicPr>
            <a:picLocks noChangeAspect="1" noChangeArrowheads="1" noCrop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4018687">
            <a:off x="4932363" y="1052513"/>
            <a:ext cx="180022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WordArt 10"/>
          <p:cNvSpPr>
            <a:spLocks noChangeArrowheads="1" noChangeShapeType="1" noTextEdit="1"/>
          </p:cNvSpPr>
          <p:nvPr/>
        </p:nvSpPr>
        <p:spPr bwMode="auto">
          <a:xfrm>
            <a:off x="2268538" y="981075"/>
            <a:ext cx="2963862" cy="151288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Залесский</a:t>
            </a:r>
          </a:p>
          <a:p>
            <a:pPr algn="ctr"/>
            <a:r>
              <a:rPr lang="ru-RU" sz="3600" kern="10">
                <a:ln w="44450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Arial"/>
                <a:cs typeface="Arial"/>
              </a:rPr>
              <a:t> край</a:t>
            </a: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auto">
          <a:xfrm>
            <a:off x="2484438" y="692150"/>
            <a:ext cx="2154237" cy="22320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60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FF0000"/>
                    </a:gs>
                    <a:gs pos="100000">
                      <a:srgbClr val="FF99FF"/>
                    </a:gs>
                  </a:gsLst>
                  <a:lin ang="2700000" scaled="1"/>
                </a:gradFill>
                <a:latin typeface="Arial"/>
                <a:cs typeface="Arial"/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2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2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20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3" grpId="0"/>
      <p:bldP spid="2055" grpId="0" animBg="1"/>
      <p:bldP spid="2057" grpId="0" animBg="1"/>
      <p:bldP spid="2058" grpId="0" animBg="1"/>
      <p:bldP spid="205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33"/>
            </a:gs>
            <a:gs pos="100000">
              <a:srgbClr val="FFFF99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395288" y="188913"/>
            <a:ext cx="8267700" cy="10223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Коренные жители - </a:t>
            </a:r>
          </a:p>
          <a:p>
            <a:pPr algn="ctr"/>
            <a:r>
              <a:rPr lang="ru-RU" sz="3600" b="1" kern="10">
                <a:ln w="952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угро-финские племена:</a:t>
            </a:r>
          </a:p>
        </p:txBody>
      </p:sp>
      <p:sp>
        <p:nvSpPr>
          <p:cNvPr id="13327" name="WordArt 15"/>
          <p:cNvSpPr>
            <a:spLocks noChangeArrowheads="1" noChangeShapeType="1" noTextEdit="1"/>
          </p:cNvSpPr>
          <p:nvPr/>
        </p:nvSpPr>
        <p:spPr bwMode="auto">
          <a:xfrm>
            <a:off x="900113" y="4652963"/>
            <a:ext cx="7489825" cy="112236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VIII - XI вв.- расселение </a:t>
            </a:r>
          </a:p>
          <a:p>
            <a:pPr algn="ctr"/>
            <a:r>
              <a:rPr lang="ru-RU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9900"/>
                </a:solidFill>
                <a:latin typeface="Arial"/>
                <a:cs typeface="Arial"/>
              </a:rPr>
              <a:t>восточных славян</a:t>
            </a:r>
          </a:p>
        </p:txBody>
      </p:sp>
      <p:grpSp>
        <p:nvGrpSpPr>
          <p:cNvPr id="2" name="Group 21"/>
          <p:cNvGrpSpPr>
            <a:grpSpLocks/>
          </p:cNvGrpSpPr>
          <p:nvPr/>
        </p:nvGrpSpPr>
        <p:grpSpPr bwMode="auto">
          <a:xfrm>
            <a:off x="3635375" y="1125538"/>
            <a:ext cx="2152650" cy="2592387"/>
            <a:chOff x="2336" y="754"/>
            <a:chExt cx="1356" cy="1633"/>
          </a:xfrm>
        </p:grpSpPr>
        <p:sp>
          <p:nvSpPr>
            <p:cNvPr id="5131" name="WordArt 13"/>
            <p:cNvSpPr>
              <a:spLocks noChangeArrowheads="1" noChangeShapeType="1" noTextEdit="1"/>
            </p:cNvSpPr>
            <p:nvPr/>
          </p:nvSpPr>
          <p:spPr bwMode="auto">
            <a:xfrm>
              <a:off x="2336" y="1570"/>
              <a:ext cx="1356" cy="8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"/>
                  <a:cs typeface="Arial"/>
                </a:rPr>
                <a:t>меря</a:t>
              </a:r>
            </a:p>
          </p:txBody>
        </p:sp>
        <p:sp>
          <p:nvSpPr>
            <p:cNvPr id="5132" name="Line 17"/>
            <p:cNvSpPr>
              <a:spLocks noChangeShapeType="1"/>
            </p:cNvSpPr>
            <p:nvPr/>
          </p:nvSpPr>
          <p:spPr bwMode="auto">
            <a:xfrm flipH="1">
              <a:off x="3061" y="754"/>
              <a:ext cx="0" cy="907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3" name="Group 22"/>
          <p:cNvGrpSpPr>
            <a:grpSpLocks/>
          </p:cNvGrpSpPr>
          <p:nvPr/>
        </p:nvGrpSpPr>
        <p:grpSpPr bwMode="auto">
          <a:xfrm>
            <a:off x="6227763" y="1268413"/>
            <a:ext cx="1944687" cy="2162175"/>
            <a:chOff x="3923" y="799"/>
            <a:chExt cx="1225" cy="1362"/>
          </a:xfrm>
        </p:grpSpPr>
        <p:sp>
          <p:nvSpPr>
            <p:cNvPr id="5129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3923" y="1344"/>
              <a:ext cx="1225" cy="8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"/>
                  <a:cs typeface="Arial"/>
                </a:rPr>
                <a:t>весь</a:t>
              </a:r>
            </a:p>
          </p:txBody>
        </p:sp>
        <p:sp>
          <p:nvSpPr>
            <p:cNvPr id="5130" name="Line 18"/>
            <p:cNvSpPr>
              <a:spLocks noChangeShapeType="1"/>
            </p:cNvSpPr>
            <p:nvPr/>
          </p:nvSpPr>
          <p:spPr bwMode="auto">
            <a:xfrm>
              <a:off x="4286" y="799"/>
              <a:ext cx="227" cy="681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4" name="Group 20"/>
          <p:cNvGrpSpPr>
            <a:grpSpLocks/>
          </p:cNvGrpSpPr>
          <p:nvPr/>
        </p:nvGrpSpPr>
        <p:grpSpPr bwMode="auto">
          <a:xfrm>
            <a:off x="323850" y="1268413"/>
            <a:ext cx="3240088" cy="2520950"/>
            <a:chOff x="204" y="799"/>
            <a:chExt cx="2041" cy="1588"/>
          </a:xfrm>
        </p:grpSpPr>
        <p:sp>
          <p:nvSpPr>
            <p:cNvPr id="5127" name="WordArt 12"/>
            <p:cNvSpPr>
              <a:spLocks noChangeArrowheads="1" noChangeShapeType="1" noTextEdit="1"/>
            </p:cNvSpPr>
            <p:nvPr/>
          </p:nvSpPr>
          <p:spPr bwMode="auto">
            <a:xfrm>
              <a:off x="204" y="1570"/>
              <a:ext cx="2041" cy="817"/>
            </a:xfrm>
            <a:prstGeom prst="rect">
              <a:avLst/>
            </a:prstGeom>
          </p:spPr>
          <p:txBody>
            <a:bodyPr wrap="none" fromWordArt="1">
              <a:prstTxWarp prst="textSlantUp">
                <a:avLst>
                  <a:gd name="adj" fmla="val 55556"/>
                </a:avLst>
              </a:prstTxWarp>
            </a:bodyPr>
            <a:lstStyle/>
            <a:p>
              <a:pPr algn="ctr"/>
              <a:r>
                <a:rPr lang="ru-RU" sz="3600" kern="10">
                  <a:ln w="6350">
                    <a:solidFill>
                      <a:schemeClr val="tx1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"/>
                  <a:cs typeface="Arial"/>
                </a:rPr>
                <a:t>мурома</a:t>
              </a:r>
            </a:p>
          </p:txBody>
        </p:sp>
        <p:sp>
          <p:nvSpPr>
            <p:cNvPr id="5128" name="Line 19"/>
            <p:cNvSpPr>
              <a:spLocks noChangeShapeType="1"/>
            </p:cNvSpPr>
            <p:nvPr/>
          </p:nvSpPr>
          <p:spPr bwMode="auto">
            <a:xfrm flipH="1">
              <a:off x="793" y="799"/>
              <a:ext cx="590" cy="953"/>
            </a:xfrm>
            <a:prstGeom prst="line">
              <a:avLst/>
            </a:prstGeom>
            <a:noFill/>
            <a:ln w="57150">
              <a:solidFill>
                <a:schemeClr val="hlink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ru-RU"/>
            </a:p>
          </p:txBody>
        </p:sp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33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133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23" grpId="0" animBg="1"/>
      <p:bldP spid="1332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4" descr="карт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6"/>
          <p:cNvGrpSpPr>
            <a:grpSpLocks/>
          </p:cNvGrpSpPr>
          <p:nvPr/>
        </p:nvGrpSpPr>
        <p:grpSpPr bwMode="auto">
          <a:xfrm>
            <a:off x="395288" y="908050"/>
            <a:ext cx="2952750" cy="2016125"/>
            <a:chOff x="158" y="618"/>
            <a:chExt cx="1860" cy="1270"/>
          </a:xfrm>
        </p:grpSpPr>
        <p:sp>
          <p:nvSpPr>
            <p:cNvPr id="6162" name="AutoShape 7"/>
            <p:cNvSpPr>
              <a:spLocks noChangeArrowheads="1"/>
            </p:cNvSpPr>
            <p:nvPr/>
          </p:nvSpPr>
          <p:spPr bwMode="auto">
            <a:xfrm>
              <a:off x="158" y="618"/>
              <a:ext cx="1860" cy="1270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FF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3" name="WordArt 8"/>
            <p:cNvSpPr>
              <a:spLocks noChangeArrowheads="1" noChangeShapeType="1" noTextEdit="1"/>
            </p:cNvSpPr>
            <p:nvPr/>
          </p:nvSpPr>
          <p:spPr bwMode="auto">
            <a:xfrm>
              <a:off x="204" y="890"/>
              <a:ext cx="1587" cy="635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Times New Roman"/>
                  <a:cs typeface="Times New Roman"/>
                </a:rPr>
                <a:t>Ростов</a:t>
              </a:r>
            </a:p>
          </p:txBody>
        </p:sp>
      </p:grpSp>
      <p:grpSp>
        <p:nvGrpSpPr>
          <p:cNvPr id="3" name="Group 9"/>
          <p:cNvGrpSpPr>
            <a:grpSpLocks/>
          </p:cNvGrpSpPr>
          <p:nvPr/>
        </p:nvGrpSpPr>
        <p:grpSpPr bwMode="auto">
          <a:xfrm>
            <a:off x="5795963" y="1125538"/>
            <a:ext cx="3024187" cy="1655762"/>
            <a:chOff x="204" y="1797"/>
            <a:chExt cx="1905" cy="1043"/>
          </a:xfrm>
        </p:grpSpPr>
        <p:sp>
          <p:nvSpPr>
            <p:cNvPr id="6160" name="AutoShape 10"/>
            <p:cNvSpPr>
              <a:spLocks noChangeArrowheads="1"/>
            </p:cNvSpPr>
            <p:nvPr/>
          </p:nvSpPr>
          <p:spPr bwMode="auto">
            <a:xfrm>
              <a:off x="204" y="1797"/>
              <a:ext cx="1905" cy="104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FF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61" name="WordArt 11"/>
            <p:cNvSpPr>
              <a:spLocks noChangeArrowheads="1" noChangeShapeType="1" noTextEdit="1"/>
            </p:cNvSpPr>
            <p:nvPr/>
          </p:nvSpPr>
          <p:spPr bwMode="auto">
            <a:xfrm>
              <a:off x="385" y="1979"/>
              <a:ext cx="1678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Суздаль</a:t>
              </a:r>
            </a:p>
          </p:txBody>
        </p:sp>
      </p:grpSp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2987675" y="2276475"/>
            <a:ext cx="3744913" cy="1655763"/>
            <a:chOff x="2608" y="845"/>
            <a:chExt cx="2359" cy="1043"/>
          </a:xfrm>
        </p:grpSpPr>
        <p:sp>
          <p:nvSpPr>
            <p:cNvPr id="6158" name="AutoShape 13"/>
            <p:cNvSpPr>
              <a:spLocks noChangeArrowheads="1"/>
            </p:cNvSpPr>
            <p:nvPr/>
          </p:nvSpPr>
          <p:spPr bwMode="auto">
            <a:xfrm>
              <a:off x="2608" y="845"/>
              <a:ext cx="2359" cy="1043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FF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9" name="WordArt 14"/>
            <p:cNvSpPr>
              <a:spLocks noChangeArrowheads="1" noChangeShapeType="1" noTextEdit="1"/>
            </p:cNvSpPr>
            <p:nvPr/>
          </p:nvSpPr>
          <p:spPr bwMode="auto">
            <a:xfrm>
              <a:off x="2835" y="1117"/>
              <a:ext cx="1920" cy="544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FF00"/>
                    </a:solidFill>
                    <a:round/>
                    <a:headEnd/>
                    <a:tailEnd/>
                  </a:ln>
                  <a:solidFill>
                    <a:srgbClr val="FF0066"/>
                  </a:solidFill>
                  <a:latin typeface="Arial"/>
                  <a:cs typeface="Arial"/>
                </a:rPr>
                <a:t>Ярославль</a:t>
              </a:r>
            </a:p>
          </p:txBody>
        </p:sp>
      </p:grp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1979613" y="3716338"/>
            <a:ext cx="5435600" cy="1657350"/>
            <a:chOff x="2336" y="1842"/>
            <a:chExt cx="3424" cy="1044"/>
          </a:xfrm>
        </p:grpSpPr>
        <p:sp>
          <p:nvSpPr>
            <p:cNvPr id="6156" name="AutoShape 16"/>
            <p:cNvSpPr>
              <a:spLocks noChangeArrowheads="1"/>
            </p:cNvSpPr>
            <p:nvPr/>
          </p:nvSpPr>
          <p:spPr bwMode="auto">
            <a:xfrm>
              <a:off x="2336" y="1842"/>
              <a:ext cx="3424" cy="1044"/>
            </a:xfrm>
            <a:prstGeom prst="wave">
              <a:avLst>
                <a:gd name="adj1" fmla="val 13005"/>
                <a:gd name="adj2" fmla="val 0"/>
              </a:avLst>
            </a:prstGeom>
            <a:gradFill rotWithShape="1">
              <a:gsLst>
                <a:gs pos="0">
                  <a:srgbClr val="FFCCFF"/>
                </a:gs>
                <a:gs pos="100000">
                  <a:schemeClr val="bg1"/>
                </a:gs>
              </a:gsLst>
              <a:path path="rect">
                <a:fillToRect t="100000" r="100000"/>
              </a:path>
            </a:gra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sp>
          <p:nvSpPr>
            <p:cNvPr id="6157" name="WordArt 17"/>
            <p:cNvSpPr>
              <a:spLocks noChangeArrowheads="1" noChangeShapeType="1" noTextEdit="1"/>
            </p:cNvSpPr>
            <p:nvPr/>
          </p:nvSpPr>
          <p:spPr bwMode="auto">
            <a:xfrm>
              <a:off x="2464" y="2160"/>
              <a:ext cx="3296" cy="453"/>
            </a:xfrm>
            <a:prstGeom prst="rect">
              <a:avLst/>
            </a:prstGeom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ru-RU" sz="3600" kern="10">
                  <a:ln w="9525">
                    <a:solidFill>
                      <a:srgbClr val="FFFF66"/>
                    </a:solidFill>
                    <a:round/>
                    <a:headEnd/>
                    <a:tailEnd/>
                  </a:ln>
                  <a:solidFill>
                    <a:srgbClr val="FF0000"/>
                  </a:solidFill>
                  <a:latin typeface="Arial"/>
                  <a:cs typeface="Arial"/>
                </a:rPr>
                <a:t>Владимир-на-Клязьме</a:t>
              </a:r>
            </a:p>
          </p:txBody>
        </p:sp>
      </p:grpSp>
      <p:sp>
        <p:nvSpPr>
          <p:cNvPr id="51221" name="WordArt 21"/>
          <p:cNvSpPr>
            <a:spLocks noChangeArrowheads="1" noChangeShapeType="1" noTextEdit="1"/>
          </p:cNvSpPr>
          <p:nvPr/>
        </p:nvSpPr>
        <p:spPr bwMode="auto">
          <a:xfrm>
            <a:off x="1619250" y="260350"/>
            <a:ext cx="5976938" cy="7921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spc="-180">
                <a:ln w="28575">
                  <a:solidFill>
                    <a:schemeClr val="tx1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Impact"/>
              </a:rPr>
              <a:t>Возникали города</a:t>
            </a:r>
          </a:p>
        </p:txBody>
      </p:sp>
      <p:pic>
        <p:nvPicPr>
          <p:cNvPr id="51252" name="Picture 52" descr="ppic15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27313" y="549275"/>
            <a:ext cx="4265612" cy="590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3" name="Picture 53" descr="ppic63_1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187450" y="549275"/>
            <a:ext cx="7272338" cy="545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4" name="Picture 54" descr="ppic64_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187450" y="1557338"/>
            <a:ext cx="6408738" cy="4805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5" name="Picture 55" descr="ppic65_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27088" y="1844675"/>
            <a:ext cx="7345362" cy="568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1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2" dur="50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0"/>
                            </p:stCondLst>
                            <p:childTnLst>
                              <p:par>
                                <p:cTn id="34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5" dur="5000"/>
                                        <p:tgtEl>
                                          <p:spTgt spid="512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0"/>
                            </p:stCondLst>
                            <p:childTnLst>
                              <p:par>
                                <p:cTn id="38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5000"/>
                                        <p:tgtEl>
                                          <p:spTgt spid="51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0"/>
                            </p:stCondLst>
                            <p:childTnLst>
                              <p:par>
                                <p:cTn id="42" presetID="2" presetClass="exit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0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/>
                                        <p:tgtEl>
                                          <p:spTgt spid="512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0000"/>
                            </p:stCondLst>
                            <p:childTnLst>
                              <p:par>
                                <p:cTn id="4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50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0"/>
                            </p:stCondLst>
                            <p:childTnLst>
                              <p:par>
                                <p:cTn id="51" presetID="3" presetClass="exit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52" dur="5000"/>
                                        <p:tgtEl>
                                          <p:spTgt spid="512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30000"/>
                            </p:stCondLst>
                            <p:childTnLst>
                              <p:par>
                                <p:cTn id="5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512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0"/>
                            </p:stCondLst>
                            <p:childTnLst>
                              <p:par>
                                <p:cTn id="60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1" dur="5000"/>
                                        <p:tgtEl>
                                          <p:spTgt spid="512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9"/>
                                          </p:stCondLst>
                                        </p:cTn>
                                        <p:tgtEl>
                                          <p:spTgt spid="51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FFCC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04B_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1188" y="476250"/>
            <a:ext cx="2654300" cy="4105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3779838" y="333375"/>
            <a:ext cx="4968875" cy="1709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Rounded MT Bold" pitchFamily="34" charset="0"/>
              </a:rPr>
              <a:t>Юрий Долгорукий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1125-1157 гг. </a:t>
            </a: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правление в Суздале</a:t>
            </a: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Black" pitchFamily="34" charset="0"/>
            </a:endParaRP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3419475" y="2133600"/>
            <a:ext cx="5724525" cy="287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28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По его приказу были основаны города: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Юрьев-Польский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Дмитров</a:t>
            </a:r>
          </a:p>
          <a:p>
            <a:pPr algn="ctr">
              <a:spcBef>
                <a:spcPct val="50000"/>
              </a:spcBef>
              <a:buFont typeface="Wingdings" pitchFamily="2" charset="2"/>
              <a:buChar char="v"/>
              <a:defRPr/>
            </a:pPr>
            <a:r>
              <a:rPr lang="ru-RU" sz="28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Звенигород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827088" y="5157788"/>
            <a:ext cx="705643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ru-RU" sz="3200" b="1">
                <a:solidFill>
                  <a:srgbClr val="CC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Столица княжества  - </a:t>
            </a:r>
            <a:r>
              <a:rPr lang="ru-RU" sz="3200" b="1">
                <a:solidFill>
                  <a:srgbClr val="FF00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Суздаль</a:t>
            </a:r>
          </a:p>
        </p:txBody>
      </p:sp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596188" y="4652963"/>
            <a:ext cx="1446212" cy="183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" name="Group 7"/>
          <p:cNvGrpSpPr>
            <a:grpSpLocks/>
          </p:cNvGrpSpPr>
          <p:nvPr/>
        </p:nvGrpSpPr>
        <p:grpSpPr bwMode="auto">
          <a:xfrm>
            <a:off x="0" y="5661025"/>
            <a:ext cx="2027238" cy="936625"/>
            <a:chOff x="0" y="3566"/>
            <a:chExt cx="1277" cy="590"/>
          </a:xfrm>
        </p:grpSpPr>
        <p:sp>
          <p:nvSpPr>
            <p:cNvPr id="7176" name="AutoShape 8"/>
            <p:cNvSpPr>
              <a:spLocks noChangeArrowheads="1"/>
            </p:cNvSpPr>
            <p:nvPr/>
          </p:nvSpPr>
          <p:spPr bwMode="auto">
            <a:xfrm>
              <a:off x="158" y="3566"/>
              <a:ext cx="680" cy="590"/>
            </a:xfrm>
            <a:prstGeom prst="foldedCorner">
              <a:avLst>
                <a:gd name="adj" fmla="val 27352"/>
              </a:avLst>
            </a:prstGeom>
            <a:solidFill>
              <a:schemeClr val="bg1"/>
            </a:solidFill>
            <a:ln w="9525">
              <a:solidFill>
                <a:schemeClr val="bg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ru-RU"/>
            </a:p>
          </p:txBody>
        </p:sp>
        <p:pic>
          <p:nvPicPr>
            <p:cNvPr id="7177" name="Picture 9" descr="ANPEN"/>
            <p:cNvPicPr>
              <a:picLocks noChangeAspect="1" noChangeArrowheads="1" noCrop="1"/>
            </p:cNvPicPr>
            <p:nvPr/>
          </p:nvPicPr>
          <p:blipFill>
            <a:blip r:embed="rId4">
              <a:lum bright="30000" contrast="100000"/>
            </a:blip>
            <a:srcRect/>
            <a:stretch>
              <a:fillRect/>
            </a:stretch>
          </p:blipFill>
          <p:spPr bwMode="auto">
            <a:xfrm>
              <a:off x="0" y="3702"/>
              <a:ext cx="1277" cy="3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6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7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8" dur="80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  <p:bldP spid="10244" grpId="0"/>
      <p:bldP spid="1024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693</TotalTime>
  <Words>569</Words>
  <Application>Microsoft Office PowerPoint</Application>
  <PresentationFormat>Экран (4:3)</PresentationFormat>
  <Paragraphs>129</Paragraphs>
  <Slides>24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Апекс</vt:lpstr>
      <vt:lpstr>Слайд 1</vt:lpstr>
      <vt:lpstr>Вставь пропущенное слово</vt:lpstr>
      <vt:lpstr>Слайд 3</vt:lpstr>
      <vt:lpstr>Слайд 4</vt:lpstr>
      <vt:lpstr>Цель урока 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Проверь себя</vt:lpstr>
      <vt:lpstr>Слайд 21</vt:lpstr>
      <vt:lpstr>Слайд 22</vt:lpstr>
      <vt:lpstr>Слайд 23</vt:lpstr>
      <vt:lpstr>Слайд 24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Admin</cp:lastModifiedBy>
  <cp:revision>42</cp:revision>
  <dcterms:created xsi:type="dcterms:W3CDTF">2006-04-14T14:15:52Z</dcterms:created>
  <dcterms:modified xsi:type="dcterms:W3CDTF">2014-04-24T05:52:21Z</dcterms:modified>
</cp:coreProperties>
</file>