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6" r:id="rId3"/>
    <p:sldId id="258" r:id="rId4"/>
    <p:sldId id="262" r:id="rId5"/>
    <p:sldId id="263" r:id="rId6"/>
    <p:sldId id="259" r:id="rId7"/>
    <p:sldId id="261" r:id="rId8"/>
    <p:sldId id="264" r:id="rId9"/>
    <p:sldId id="265" r:id="rId10"/>
    <p:sldId id="267" r:id="rId11"/>
    <p:sldId id="268"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62" autoAdjust="0"/>
    <p:restoredTop sz="94660"/>
  </p:normalViewPr>
  <p:slideViewPr>
    <p:cSldViewPr>
      <p:cViewPr>
        <p:scale>
          <a:sx n="42" d="100"/>
          <a:sy n="42" d="100"/>
        </p:scale>
        <p:origin x="-103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6D72E110-3EC2-4687-9D84-3A89D979F2D4}" type="datetimeFigureOut">
              <a:rPr lang="ru-RU" smtClean="0"/>
              <a:pPr/>
              <a:t>27.01.2014</a:t>
            </a:fld>
            <a:endParaRPr lang="ru-RU" dirty="0"/>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dirty="0"/>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D771B34-12EC-42DE-B587-3329E2C9A6CE}"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D72E110-3EC2-4687-9D84-3A89D979F2D4}" type="datetimeFigureOut">
              <a:rPr lang="ru-RU" smtClean="0"/>
              <a:pPr/>
              <a:t>27.01.2014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D771B34-12EC-42DE-B587-3329E2C9A6CE}"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D72E110-3EC2-4687-9D84-3A89D979F2D4}" type="datetimeFigureOut">
              <a:rPr lang="ru-RU" smtClean="0"/>
              <a:pPr/>
              <a:t>27.01.2014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D771B34-12EC-42DE-B587-3329E2C9A6CE}"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D72E110-3EC2-4687-9D84-3A89D979F2D4}" type="datetimeFigureOut">
              <a:rPr lang="ru-RU" smtClean="0"/>
              <a:pPr/>
              <a:t>27.01.2014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D771B34-12EC-42DE-B587-3329E2C9A6CE}"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D72E110-3EC2-4687-9D84-3A89D979F2D4}" type="datetimeFigureOut">
              <a:rPr lang="ru-RU" smtClean="0"/>
              <a:pPr/>
              <a:t>27.01.2014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D771B34-12EC-42DE-B587-3329E2C9A6CE}"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D72E110-3EC2-4687-9D84-3A89D979F2D4}" type="datetimeFigureOut">
              <a:rPr lang="ru-RU" smtClean="0"/>
              <a:pPr/>
              <a:t>27.01.2014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D771B34-12EC-42DE-B587-3329E2C9A6CE}"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6D72E110-3EC2-4687-9D84-3A89D979F2D4}" type="datetimeFigureOut">
              <a:rPr lang="ru-RU" smtClean="0"/>
              <a:pPr/>
              <a:t>27.01.2014</a:t>
            </a:fld>
            <a:endParaRPr lang="ru-RU" dirty="0"/>
          </a:p>
        </p:txBody>
      </p:sp>
      <p:sp>
        <p:nvSpPr>
          <p:cNvPr id="27" name="Номер слайда 26"/>
          <p:cNvSpPr>
            <a:spLocks noGrp="1"/>
          </p:cNvSpPr>
          <p:nvPr>
            <p:ph type="sldNum" sz="quarter" idx="11"/>
          </p:nvPr>
        </p:nvSpPr>
        <p:spPr/>
        <p:txBody>
          <a:bodyPr rtlCol="0"/>
          <a:lstStyle/>
          <a:p>
            <a:fld id="{3D771B34-12EC-42DE-B587-3329E2C9A6CE}" type="slidenum">
              <a:rPr lang="ru-RU" smtClean="0"/>
              <a:pPr/>
              <a:t>‹#›</a:t>
            </a:fld>
            <a:endParaRPr lang="ru-RU" dirty="0"/>
          </a:p>
        </p:txBody>
      </p:sp>
      <p:sp>
        <p:nvSpPr>
          <p:cNvPr id="28" name="Нижний колонтитул 27"/>
          <p:cNvSpPr>
            <a:spLocks noGrp="1"/>
          </p:cNvSpPr>
          <p:nvPr>
            <p:ph type="ftr" sz="quarter" idx="12"/>
          </p:nvPr>
        </p:nvSpPr>
        <p:spPr/>
        <p:txBody>
          <a:bodyPr rtlCol="0"/>
          <a:lstStyle/>
          <a:p>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6D72E110-3EC2-4687-9D84-3A89D979F2D4}" type="datetimeFigureOut">
              <a:rPr lang="ru-RU" smtClean="0"/>
              <a:pPr/>
              <a:t>27.01.2014</a:t>
            </a:fld>
            <a:endParaRPr lang="ru-RU" dirty="0"/>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dirty="0"/>
          </a:p>
        </p:txBody>
      </p:sp>
      <p:sp>
        <p:nvSpPr>
          <p:cNvPr id="5" name="Номер слайда 4"/>
          <p:cNvSpPr>
            <a:spLocks noGrp="1"/>
          </p:cNvSpPr>
          <p:nvPr>
            <p:ph type="sldNum" sz="quarter" idx="12"/>
          </p:nvPr>
        </p:nvSpPr>
        <p:spPr>
          <a:xfrm>
            <a:off x="8174736" y="2272"/>
            <a:ext cx="762000" cy="365760"/>
          </a:xfrm>
        </p:spPr>
        <p:txBody>
          <a:bodyPr/>
          <a:lstStyle/>
          <a:p>
            <a:fld id="{3D771B34-12EC-42DE-B587-3329E2C9A6CE}"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D72E110-3EC2-4687-9D84-3A89D979F2D4}" type="datetimeFigureOut">
              <a:rPr lang="ru-RU" smtClean="0"/>
              <a:pPr/>
              <a:t>27.01.2014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3D771B34-12EC-42DE-B587-3329E2C9A6CE}"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D72E110-3EC2-4687-9D84-3A89D979F2D4}" type="datetimeFigureOut">
              <a:rPr lang="ru-RU" smtClean="0"/>
              <a:pPr/>
              <a:t>27.01.2014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D771B34-12EC-42DE-B587-3329E2C9A6CE}"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D72E110-3EC2-4687-9D84-3A89D979F2D4}" type="datetimeFigureOut">
              <a:rPr lang="ru-RU" smtClean="0"/>
              <a:pPr/>
              <a:t>27.01.2014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D771B34-12EC-42DE-B587-3329E2C9A6CE}"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D72E110-3EC2-4687-9D84-3A89D979F2D4}" type="datetimeFigureOut">
              <a:rPr lang="ru-RU" smtClean="0"/>
              <a:pPr/>
              <a:t>27.01.2014</a:t>
            </a:fld>
            <a:endParaRPr lang="ru-RU" dirty="0"/>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dirty="0"/>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D771B34-12EC-42DE-B587-3329E2C9A6CE}"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4.xml"/><Relationship Id="rId6" Type="http://schemas.openxmlformats.org/officeDocument/2006/relationships/image" Target="../media/image29.jpeg"/><Relationship Id="rId5" Type="http://schemas.openxmlformats.org/officeDocument/2006/relationships/image" Target="../media/image28.gif"/><Relationship Id="rId4" Type="http://schemas.openxmlformats.org/officeDocument/2006/relationships/image" Target="../media/image2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4.xml"/><Relationship Id="rId4" Type="http://schemas.openxmlformats.org/officeDocument/2006/relationships/image" Target="../media/image22.jpeg"/></Relationships>
</file>

<file path=ppt/slides/_rels/slide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5436096" y="4149080"/>
            <a:ext cx="3707904" cy="2448272"/>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9" name="Рисунок 8" descr="Петропавл..jpg"/>
          <p:cNvPicPr>
            <a:picLocks noChangeAspect="1"/>
          </p:cNvPicPr>
          <p:nvPr/>
        </p:nvPicPr>
        <p:blipFill>
          <a:blip r:embed="rId2" cstate="screen"/>
          <a:stretch>
            <a:fillRect/>
          </a:stretch>
        </p:blipFill>
        <p:spPr>
          <a:xfrm>
            <a:off x="1115616" y="260648"/>
            <a:ext cx="1800200" cy="2491763"/>
          </a:xfrm>
          <a:prstGeom prst="can">
            <a:avLst/>
          </a:prstGeom>
        </p:spPr>
      </p:pic>
      <p:sp>
        <p:nvSpPr>
          <p:cNvPr id="7" name="Заголовок 6"/>
          <p:cNvSpPr>
            <a:spLocks noGrp="1"/>
          </p:cNvSpPr>
          <p:nvPr>
            <p:ph type="ctrTitle"/>
          </p:nvPr>
        </p:nvSpPr>
        <p:spPr/>
        <p:txBody>
          <a:bodyPr/>
          <a:lstStyle/>
          <a:p>
            <a:r>
              <a:rPr lang="ru-RU" dirty="0" smtClean="0"/>
              <a:t>Слава тебе город любимый,</a:t>
            </a:r>
            <a:br>
              <a:rPr lang="ru-RU" dirty="0" smtClean="0"/>
            </a:br>
            <a:r>
              <a:rPr lang="ru-RU" dirty="0" smtClean="0"/>
              <a:t>Выстоял Сражался Победил</a:t>
            </a:r>
            <a:endParaRPr lang="ru-RU" dirty="0"/>
          </a:p>
        </p:txBody>
      </p:sp>
      <p:sp>
        <p:nvSpPr>
          <p:cNvPr id="8" name="Подзаголовок 7"/>
          <p:cNvSpPr>
            <a:spLocks noGrp="1"/>
          </p:cNvSpPr>
          <p:nvPr>
            <p:ph type="subTitle" idx="1"/>
          </p:nvPr>
        </p:nvSpPr>
        <p:spPr>
          <a:xfrm>
            <a:off x="0" y="3899938"/>
            <a:ext cx="5652120" cy="1752600"/>
          </a:xfrm>
        </p:spPr>
        <p:txBody>
          <a:bodyPr/>
          <a:lstStyle/>
          <a:p>
            <a:r>
              <a:rPr lang="ru-RU" dirty="0" smtClean="0"/>
              <a:t>27 января День освобождения </a:t>
            </a:r>
          </a:p>
          <a:p>
            <a:r>
              <a:rPr lang="ru-RU" dirty="0" smtClean="0"/>
              <a:t>Ленинграда от фашисткой блокады</a:t>
            </a:r>
            <a:endParaRPr lang="ru-RU" dirty="0"/>
          </a:p>
        </p:txBody>
      </p:sp>
      <p:sp>
        <p:nvSpPr>
          <p:cNvPr id="10" name="TextBox 9"/>
          <p:cNvSpPr txBox="1"/>
          <p:nvPr/>
        </p:nvSpPr>
        <p:spPr>
          <a:xfrm>
            <a:off x="1115616" y="6550223"/>
            <a:ext cx="7520007" cy="307777"/>
          </a:xfrm>
          <a:prstGeom prst="rect">
            <a:avLst/>
          </a:prstGeom>
          <a:noFill/>
        </p:spPr>
        <p:txBody>
          <a:bodyPr wrap="none" rtlCol="0">
            <a:spAutoFit/>
          </a:bodyPr>
          <a:lstStyle/>
          <a:p>
            <a:r>
              <a:rPr lang="ru-RU" sz="1400" dirty="0" smtClean="0">
                <a:solidFill>
                  <a:schemeClr val="accent6">
                    <a:lumMod val="50000"/>
                  </a:schemeClr>
                </a:solidFill>
              </a:rPr>
              <a:t>Автор: Гаврилова А.А. ГБДОУ№102  г. Санкт – Петербург (для младшего дошкольника)</a:t>
            </a:r>
            <a:endParaRPr lang="ru-RU" sz="1400" dirty="0">
              <a:solidFill>
                <a:schemeClr val="accent6">
                  <a:lumMod val="50000"/>
                </a:schemeClr>
              </a:solidFill>
            </a:endParaRPr>
          </a:p>
        </p:txBody>
      </p:sp>
      <p:pic>
        <p:nvPicPr>
          <p:cNvPr id="6" name="Рисунок 5" descr="images (15).jpg"/>
          <p:cNvPicPr>
            <a:picLocks noChangeAspect="1"/>
          </p:cNvPicPr>
          <p:nvPr/>
        </p:nvPicPr>
        <p:blipFill>
          <a:blip r:embed="rId3" cstate="screen"/>
          <a:stretch>
            <a:fillRect/>
          </a:stretch>
        </p:blipFill>
        <p:spPr>
          <a:xfrm>
            <a:off x="5672483" y="4365104"/>
            <a:ext cx="3471516" cy="2160240"/>
          </a:xfrm>
          <a:prstGeom prst="bevel">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images (19).jpg"/>
          <p:cNvPicPr>
            <a:picLocks noChangeAspect="1"/>
          </p:cNvPicPr>
          <p:nvPr/>
        </p:nvPicPr>
        <p:blipFill>
          <a:blip r:embed="rId2" cstate="screen"/>
          <a:stretch>
            <a:fillRect/>
          </a:stretch>
        </p:blipFill>
        <p:spPr>
          <a:xfrm>
            <a:off x="395536" y="3119907"/>
            <a:ext cx="4536504" cy="3568237"/>
          </a:xfrm>
          <a:prstGeom prst="roundRect">
            <a:avLst/>
          </a:prstGeom>
          <a:ln w="76200">
            <a:solidFill>
              <a:schemeClr val="accent6">
                <a:lumMod val="75000"/>
              </a:schemeClr>
            </a:solidFill>
          </a:ln>
        </p:spPr>
      </p:pic>
      <p:sp>
        <p:nvSpPr>
          <p:cNvPr id="2" name="Заголовок 1"/>
          <p:cNvSpPr>
            <a:spLocks noGrp="1"/>
          </p:cNvSpPr>
          <p:nvPr>
            <p:ph type="title"/>
          </p:nvPr>
        </p:nvSpPr>
        <p:spPr>
          <a:xfrm>
            <a:off x="457200" y="476672"/>
            <a:ext cx="4978896" cy="1944216"/>
          </a:xfrm>
        </p:spPr>
        <p:txBody>
          <a:bodyPr>
            <a:normAutofit fontScale="90000"/>
          </a:bodyPr>
          <a:lstStyle/>
          <a:p>
            <a:r>
              <a:rPr lang="ru-RU" sz="2400" dirty="0" smtClean="0"/>
              <a:t>Кто в город не пустил врага,</a:t>
            </a:r>
            <a:br>
              <a:rPr lang="ru-RU" sz="2400" dirty="0" smtClean="0"/>
            </a:br>
            <a:r>
              <a:rPr lang="ru-RU" sz="2400" dirty="0" smtClean="0"/>
              <a:t>Кто в смертной схватке</a:t>
            </a:r>
            <a:br>
              <a:rPr lang="ru-RU" sz="2400" dirty="0" smtClean="0"/>
            </a:br>
            <a:r>
              <a:rPr lang="ru-RU" sz="2400" dirty="0" smtClean="0"/>
              <a:t>Одолел блокаду, -</a:t>
            </a:r>
            <a:br>
              <a:rPr lang="ru-RU" sz="2400" dirty="0" smtClean="0"/>
            </a:br>
            <a:r>
              <a:rPr lang="ru-RU" sz="2400" dirty="0" smtClean="0"/>
              <a:t>Тому. Как высший орден, дорога</a:t>
            </a:r>
            <a:br>
              <a:rPr lang="ru-RU" sz="2400" dirty="0" smtClean="0"/>
            </a:br>
            <a:r>
              <a:rPr lang="ru-RU" sz="2400" dirty="0" smtClean="0"/>
              <a:t>Медаль «За оборону Ленинграда».</a:t>
            </a:r>
            <a:br>
              <a:rPr lang="ru-RU" sz="2400" dirty="0" smtClean="0"/>
            </a:br>
            <a:r>
              <a:rPr lang="ru-RU" sz="2400" dirty="0" smtClean="0"/>
              <a:t>             1943г. Пётр Гультяев.</a:t>
            </a:r>
            <a:endParaRPr lang="ru-RU" sz="2400" dirty="0"/>
          </a:p>
        </p:txBody>
      </p:sp>
      <p:pic>
        <p:nvPicPr>
          <p:cNvPr id="6" name="Содержимое 5" descr="images (18).jpg"/>
          <p:cNvPicPr>
            <a:picLocks noGrp="1" noChangeAspect="1"/>
          </p:cNvPicPr>
          <p:nvPr>
            <p:ph sz="half" idx="2"/>
          </p:nvPr>
        </p:nvPicPr>
        <p:blipFill>
          <a:blip r:embed="rId3" cstate="screen"/>
          <a:srcRect r="1435" b="11384"/>
          <a:stretch>
            <a:fillRect/>
          </a:stretch>
        </p:blipFill>
        <p:spPr>
          <a:xfrm>
            <a:off x="5652120" y="836711"/>
            <a:ext cx="3240360" cy="2025225"/>
          </a:xfrm>
          <a:prstGeom prst="roundRect">
            <a:avLst/>
          </a:prstGeom>
          <a:ln w="76200">
            <a:solidFill>
              <a:schemeClr val="accent6">
                <a:lumMod val="75000"/>
              </a:schemeClr>
            </a:solidFill>
          </a:ln>
        </p:spPr>
      </p:pic>
      <p:pic>
        <p:nvPicPr>
          <p:cNvPr id="8" name="Рисунок 7" descr="znak1.jpg"/>
          <p:cNvPicPr>
            <a:picLocks noChangeAspect="1"/>
          </p:cNvPicPr>
          <p:nvPr/>
        </p:nvPicPr>
        <p:blipFill>
          <a:blip r:embed="rId4" cstate="screen"/>
          <a:srcRect/>
          <a:stretch>
            <a:fillRect/>
          </a:stretch>
        </p:blipFill>
        <p:spPr>
          <a:xfrm>
            <a:off x="5220072" y="2996951"/>
            <a:ext cx="3456459" cy="3681849"/>
          </a:xfrm>
          <a:prstGeom prst="roundRect">
            <a:avLst/>
          </a:prstGeom>
          <a:ln w="76200">
            <a:solidFill>
              <a:schemeClr val="accent6">
                <a:lumMod val="75000"/>
              </a:schemeClr>
            </a:solidFill>
          </a:ln>
        </p:spPr>
      </p:pic>
      <p:pic>
        <p:nvPicPr>
          <p:cNvPr id="9" name="Рисунок 8" descr="03.gif"/>
          <p:cNvPicPr>
            <a:picLocks noChangeAspect="1"/>
          </p:cNvPicPr>
          <p:nvPr/>
        </p:nvPicPr>
        <p:blipFill>
          <a:blip r:embed="rId5" cstate="screen"/>
          <a:stretch>
            <a:fillRect/>
          </a:stretch>
        </p:blipFill>
        <p:spPr>
          <a:xfrm>
            <a:off x="5364088" y="3140969"/>
            <a:ext cx="792088" cy="1608674"/>
          </a:xfrm>
          <a:prstGeom prst="rect">
            <a:avLst/>
          </a:prstGeom>
        </p:spPr>
      </p:pic>
      <p:pic>
        <p:nvPicPr>
          <p:cNvPr id="5" name="Содержимое 4" descr="big502b855328257.jpg"/>
          <p:cNvPicPr>
            <a:picLocks noGrp="1" noChangeAspect="1"/>
          </p:cNvPicPr>
          <p:nvPr>
            <p:ph sz="half" idx="1"/>
          </p:nvPr>
        </p:nvPicPr>
        <p:blipFill>
          <a:blip r:embed="rId6" cstate="screen"/>
          <a:stretch>
            <a:fillRect/>
          </a:stretch>
        </p:blipFill>
        <p:spPr>
          <a:xfrm>
            <a:off x="251520" y="2204864"/>
            <a:ext cx="1376642" cy="1584176"/>
          </a:xfrm>
          <a:prstGeom prst="heptagon">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005064"/>
            <a:ext cx="9144000" cy="285293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2" name="Заголовок 1"/>
          <p:cNvSpPr>
            <a:spLocks noGrp="1"/>
          </p:cNvSpPr>
          <p:nvPr>
            <p:ph type="ctrTitle"/>
          </p:nvPr>
        </p:nvSpPr>
        <p:spPr>
          <a:xfrm>
            <a:off x="611560" y="0"/>
            <a:ext cx="6624736" cy="6858000"/>
          </a:xfrm>
        </p:spPr>
        <p:txBody>
          <a:bodyPr anchor="ctr">
            <a:normAutofit fontScale="90000"/>
          </a:bodyPr>
          <a:lstStyle/>
          <a:p>
            <a:r>
              <a:rPr lang="ru-RU" sz="2000" dirty="0" smtClean="0"/>
              <a:t/>
            </a:r>
            <a:br>
              <a:rPr lang="ru-RU" sz="2000" dirty="0" smtClean="0"/>
            </a:br>
            <a:r>
              <a:rPr lang="ru-RU" sz="2000" dirty="0" smtClean="0"/>
              <a:t/>
            </a:r>
            <a:br>
              <a:rPr lang="ru-RU" sz="2000" dirty="0" smtClean="0"/>
            </a:br>
            <a:r>
              <a:rPr lang="ru-RU" sz="2000" dirty="0" smtClean="0"/>
              <a:t>                 </a:t>
            </a:r>
            <a:r>
              <a:rPr lang="ru-RU" sz="1600" dirty="0" smtClean="0"/>
              <a:t>Ленинград.         Санкт – Петербург</a:t>
            </a:r>
            <a:br>
              <a:rPr lang="ru-RU" sz="1600" dirty="0" smtClean="0"/>
            </a:br>
            <a:r>
              <a:rPr lang="ru-RU" sz="1600" dirty="0" smtClean="0"/>
              <a:t>Петровой волей сотворён</a:t>
            </a:r>
            <a:br>
              <a:rPr lang="ru-RU" sz="1600" dirty="0" smtClean="0"/>
            </a:br>
            <a:r>
              <a:rPr lang="ru-RU" sz="1600" dirty="0" smtClean="0"/>
              <a:t>И светом ленинским означен-</a:t>
            </a:r>
            <a:br>
              <a:rPr lang="ru-RU" sz="1600" dirty="0" smtClean="0"/>
            </a:br>
            <a:r>
              <a:rPr lang="ru-RU" sz="1600" dirty="0" smtClean="0"/>
              <a:t>В труды по горло погружён,                                              </a:t>
            </a:r>
            <a:br>
              <a:rPr lang="ru-RU" sz="1600" dirty="0" smtClean="0"/>
            </a:br>
            <a:r>
              <a:rPr lang="ru-RU" sz="1600" dirty="0" smtClean="0"/>
              <a:t> Он жил – и жить не мог иначе</a:t>
            </a:r>
            <a:r>
              <a:rPr lang="ru-RU" sz="2700" dirty="0" smtClean="0"/>
              <a:t/>
            </a:r>
            <a:br>
              <a:rPr lang="ru-RU" sz="2700" dirty="0" smtClean="0"/>
            </a:br>
            <a:r>
              <a:rPr lang="ru-RU" sz="2000" dirty="0" smtClean="0"/>
              <a:t/>
            </a:r>
            <a:br>
              <a:rPr lang="ru-RU" sz="2000" dirty="0" smtClean="0"/>
            </a:br>
            <a:r>
              <a:rPr lang="ru-RU" sz="2000" dirty="0" smtClean="0"/>
              <a:t/>
            </a:r>
            <a:br>
              <a:rPr lang="ru-RU" sz="2000" dirty="0" smtClean="0"/>
            </a:br>
            <a:r>
              <a:rPr lang="ru-RU" sz="1600" dirty="0" smtClean="0"/>
              <a:t>Он сердцем помнил: береги</a:t>
            </a:r>
            <a:br>
              <a:rPr lang="ru-RU" sz="1600" dirty="0" smtClean="0"/>
            </a:br>
            <a:r>
              <a:rPr lang="ru-RU" sz="1600" dirty="0" smtClean="0"/>
              <a:t>Вот эти мирные границы,-</a:t>
            </a:r>
            <a:br>
              <a:rPr lang="ru-RU" sz="1600" dirty="0" smtClean="0"/>
            </a:br>
            <a:r>
              <a:rPr lang="ru-RU" sz="1600" dirty="0" smtClean="0"/>
              <a:t>Не раз, как волны, шли враги,</a:t>
            </a:r>
            <a:br>
              <a:rPr lang="ru-RU" sz="1600" dirty="0" smtClean="0"/>
            </a:br>
            <a:r>
              <a:rPr lang="ru-RU" sz="1600" dirty="0" smtClean="0"/>
              <a:t>Чтоб о гранит его разбиться.</a:t>
            </a:r>
            <a:br>
              <a:rPr lang="ru-RU" sz="1600" dirty="0" smtClean="0"/>
            </a:br>
            <a:r>
              <a:rPr lang="ru-RU" sz="1600" dirty="0" smtClean="0"/>
              <a:t/>
            </a:r>
            <a:br>
              <a:rPr lang="ru-RU" sz="1600" dirty="0" smtClean="0"/>
            </a:br>
            <a:r>
              <a:rPr lang="ru-RU" sz="1600" dirty="0" smtClean="0"/>
              <a:t>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t>
            </a:r>
            <a:br>
              <a:rPr lang="ru-RU" sz="1600" dirty="0" smtClean="0"/>
            </a:br>
            <a:r>
              <a:rPr lang="ru-RU" sz="1600" dirty="0" smtClean="0"/>
              <a:t>          </a:t>
            </a:r>
            <a:br>
              <a:rPr lang="ru-RU" sz="1600" dirty="0" smtClean="0"/>
            </a:br>
            <a:r>
              <a:rPr lang="ru-RU" sz="1600" dirty="0" smtClean="0"/>
              <a:t>            Исчезнуть пенным вихрем брызг,</a:t>
            </a:r>
            <a:br>
              <a:rPr lang="ru-RU" sz="1600" dirty="0" smtClean="0"/>
            </a:br>
            <a:r>
              <a:rPr lang="ru-RU" sz="1600" dirty="0" smtClean="0"/>
              <a:t>            Бесследно кануть в бездне чёрной,-</a:t>
            </a:r>
            <a:br>
              <a:rPr lang="ru-RU" sz="1600" dirty="0" smtClean="0"/>
            </a:br>
            <a:r>
              <a:rPr lang="ru-RU" sz="1600" dirty="0" smtClean="0"/>
              <a:t>            А он стоял, большой, как жизнь,</a:t>
            </a:r>
            <a:br>
              <a:rPr lang="ru-RU" sz="1600" dirty="0" smtClean="0"/>
            </a:br>
            <a:r>
              <a:rPr lang="ru-RU" sz="1600" dirty="0" smtClean="0"/>
              <a:t>           Ни с кем не схожей, неповторимый!</a:t>
            </a:r>
            <a:br>
              <a:rPr lang="ru-RU" sz="1600" dirty="0" smtClean="0"/>
            </a:br>
            <a:r>
              <a:rPr lang="ru-RU" sz="1600" dirty="0" smtClean="0"/>
              <a:t>И под фашистских пушек вой</a:t>
            </a:r>
            <a:br>
              <a:rPr lang="ru-RU" sz="1600" dirty="0" smtClean="0"/>
            </a:br>
            <a:r>
              <a:rPr lang="ru-RU" sz="1600" dirty="0" smtClean="0"/>
              <a:t>Таким, каким его мы знаем, </a:t>
            </a:r>
            <a:br>
              <a:rPr lang="ru-RU" sz="1600" dirty="0" smtClean="0"/>
            </a:br>
            <a:r>
              <a:rPr lang="ru-RU" sz="1600" dirty="0" smtClean="0"/>
              <a:t>Он принял бой, как часовой,</a:t>
            </a:r>
            <a:br>
              <a:rPr lang="ru-RU" sz="1600" dirty="0" smtClean="0"/>
            </a:br>
            <a:r>
              <a:rPr lang="ru-RU" sz="1600" dirty="0" smtClean="0"/>
              <a:t>Чей пост вовеки несменяем! </a:t>
            </a:r>
            <a:br>
              <a:rPr lang="ru-RU" sz="1600" dirty="0" smtClean="0"/>
            </a:br>
            <a:r>
              <a:rPr lang="ru-RU" sz="1600" dirty="0" smtClean="0"/>
              <a:t>    1942г. Николай Тихонов.</a:t>
            </a:r>
            <a:r>
              <a:rPr lang="ru-RU" sz="2000" dirty="0" smtClean="0"/>
              <a:t/>
            </a:r>
            <a:br>
              <a:rPr lang="ru-RU" sz="2000" dirty="0" smtClean="0"/>
            </a:br>
            <a:r>
              <a:rPr lang="ru-RU" sz="2000" dirty="0" smtClean="0"/>
              <a:t> </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Lenigradskie_deti_v_blokadu.Leningradskaya_fotohronika_04..jpg"/>
          <p:cNvPicPr>
            <a:picLocks noGrp="1" noChangeAspect="1"/>
          </p:cNvPicPr>
          <p:nvPr>
            <p:ph sz="half" idx="2"/>
          </p:nvPr>
        </p:nvPicPr>
        <p:blipFill>
          <a:blip r:embed="rId2" cstate="screen"/>
          <a:stretch>
            <a:fillRect/>
          </a:stretch>
        </p:blipFill>
        <p:spPr>
          <a:xfrm>
            <a:off x="4499992" y="3573016"/>
            <a:ext cx="4472383" cy="2969662"/>
          </a:xfrm>
          <a:prstGeom prst="roundRect">
            <a:avLst/>
          </a:prstGeom>
          <a:ln w="76200">
            <a:solidFill>
              <a:schemeClr val="accent6">
                <a:lumMod val="75000"/>
              </a:schemeClr>
            </a:solidFill>
          </a:ln>
        </p:spPr>
      </p:pic>
      <p:pic>
        <p:nvPicPr>
          <p:cNvPr id="6" name="Содержимое 3" descr="iCAW4JD6C.jpg"/>
          <p:cNvPicPr>
            <a:picLocks noChangeAspect="1"/>
          </p:cNvPicPr>
          <p:nvPr/>
        </p:nvPicPr>
        <p:blipFill>
          <a:blip r:embed="rId3" cstate="screen"/>
          <a:stretch>
            <a:fillRect/>
          </a:stretch>
        </p:blipFill>
        <p:spPr>
          <a:xfrm>
            <a:off x="0" y="1772816"/>
            <a:ext cx="5169767" cy="3356992"/>
          </a:xfrm>
          <a:prstGeom prst="roundRect">
            <a:avLst/>
          </a:prstGeom>
          <a:ln w="76200">
            <a:solidFill>
              <a:schemeClr val="accent6">
                <a:lumMod val="75000"/>
              </a:schemeClr>
            </a:solidFill>
          </a:ln>
        </p:spPr>
      </p:pic>
      <p:sp>
        <p:nvSpPr>
          <p:cNvPr id="7" name="Прямоугольник 6"/>
          <p:cNvSpPr/>
          <p:nvPr/>
        </p:nvSpPr>
        <p:spPr>
          <a:xfrm>
            <a:off x="1043608" y="620688"/>
            <a:ext cx="6408712" cy="954107"/>
          </a:xfrm>
          <a:prstGeom prst="rect">
            <a:avLst/>
          </a:prstGeom>
        </p:spPr>
        <p:txBody>
          <a:bodyPr wrap="square">
            <a:spAutoFit/>
          </a:bodyPr>
          <a:lstStyle/>
          <a:p>
            <a:r>
              <a:rPr lang="ru-RU" sz="2800" dirty="0" smtClean="0"/>
              <a:t>Город жил и всеми силами поддерживал нормальную жизнь</a:t>
            </a:r>
            <a:endParaRPr lang="ru-RU"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92696"/>
            <a:ext cx="8229600" cy="1066800"/>
          </a:xfrm>
        </p:spPr>
        <p:txBody>
          <a:bodyPr>
            <a:noAutofit/>
          </a:bodyPr>
          <a:lstStyle/>
          <a:p>
            <a:pPr algn="ctr"/>
            <a:r>
              <a:rPr lang="ru-RU" sz="2800" dirty="0" smtClean="0"/>
              <a:t>Люди работали на заводах, выпускали продукцию для фронта, помогали друг другу выжить в трудных условиях</a:t>
            </a:r>
            <a:endParaRPr lang="ru-RU" sz="2800" dirty="0"/>
          </a:p>
        </p:txBody>
      </p:sp>
      <p:pic>
        <p:nvPicPr>
          <p:cNvPr id="7" name="Содержимое 6" descr="images (8).jpg"/>
          <p:cNvPicPr>
            <a:picLocks noGrp="1" noChangeAspect="1"/>
          </p:cNvPicPr>
          <p:nvPr>
            <p:ph sz="half" idx="2"/>
          </p:nvPr>
        </p:nvPicPr>
        <p:blipFill>
          <a:blip r:embed="rId2" cstate="screen"/>
          <a:stretch>
            <a:fillRect/>
          </a:stretch>
        </p:blipFill>
        <p:spPr>
          <a:xfrm>
            <a:off x="5292080" y="2060848"/>
            <a:ext cx="3528392" cy="2736304"/>
          </a:xfrm>
          <a:prstGeom prst="roundRect">
            <a:avLst/>
          </a:prstGeom>
          <a:ln w="76200">
            <a:solidFill>
              <a:schemeClr val="accent6">
                <a:lumMod val="75000"/>
              </a:schemeClr>
            </a:solidFill>
          </a:ln>
        </p:spPr>
      </p:pic>
      <p:pic>
        <p:nvPicPr>
          <p:cNvPr id="4" name="Рисунок 3" descr="images (1).jpg"/>
          <p:cNvPicPr>
            <a:picLocks noChangeAspect="1"/>
          </p:cNvPicPr>
          <p:nvPr/>
        </p:nvPicPr>
        <p:blipFill>
          <a:blip r:embed="rId3" cstate="screen"/>
          <a:stretch>
            <a:fillRect/>
          </a:stretch>
        </p:blipFill>
        <p:spPr>
          <a:xfrm>
            <a:off x="251520" y="2420888"/>
            <a:ext cx="5040560" cy="3744416"/>
          </a:xfrm>
          <a:prstGeom prst="roundRect">
            <a:avLst/>
          </a:prstGeom>
          <a:ln w="76200">
            <a:solidFill>
              <a:schemeClr val="accent6">
                <a:lumMod val="75000"/>
              </a:schemeClr>
            </a:solidFill>
          </a:ln>
        </p:spPr>
      </p:pic>
      <p:pic>
        <p:nvPicPr>
          <p:cNvPr id="8" name="Содержимое 5" descr="люди.jpg"/>
          <p:cNvPicPr>
            <a:picLocks noChangeAspect="1"/>
          </p:cNvPicPr>
          <p:nvPr/>
        </p:nvPicPr>
        <p:blipFill>
          <a:blip r:embed="rId4" cstate="screen"/>
          <a:srcRect/>
          <a:stretch>
            <a:fillRect/>
          </a:stretch>
        </p:blipFill>
        <p:spPr>
          <a:xfrm>
            <a:off x="5580110" y="5013176"/>
            <a:ext cx="2342143" cy="1764000"/>
          </a:xfrm>
          <a:prstGeom prst="roundRect">
            <a:avLst/>
          </a:prstGeom>
          <a:ln w="76200">
            <a:solidFill>
              <a:schemeClr val="accent6">
                <a:lumMod val="75000"/>
              </a:schemeClr>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images (7).jpg"/>
          <p:cNvPicPr>
            <a:picLocks noGrp="1" noChangeAspect="1"/>
          </p:cNvPicPr>
          <p:nvPr>
            <p:ph sz="half" idx="2"/>
          </p:nvPr>
        </p:nvPicPr>
        <p:blipFill>
          <a:blip r:embed="rId2" cstate="screen"/>
          <a:srcRect l="4558" t="2459"/>
          <a:stretch>
            <a:fillRect/>
          </a:stretch>
        </p:blipFill>
        <p:spPr>
          <a:xfrm>
            <a:off x="5076056" y="764704"/>
            <a:ext cx="3779912" cy="2856593"/>
          </a:xfrm>
          <a:prstGeom prst="roundRect">
            <a:avLst/>
          </a:prstGeom>
          <a:ln w="76200">
            <a:solidFill>
              <a:schemeClr val="accent6">
                <a:lumMod val="75000"/>
              </a:schemeClr>
            </a:solidFill>
          </a:ln>
        </p:spPr>
      </p:pic>
      <p:pic>
        <p:nvPicPr>
          <p:cNvPr id="9" name="Рисунок 8" descr="images (11).jpg"/>
          <p:cNvPicPr>
            <a:picLocks noChangeAspect="1"/>
          </p:cNvPicPr>
          <p:nvPr/>
        </p:nvPicPr>
        <p:blipFill>
          <a:blip r:embed="rId3" cstate="screen"/>
          <a:srcRect l="7885" t="3367" r="6786"/>
          <a:stretch>
            <a:fillRect/>
          </a:stretch>
        </p:blipFill>
        <p:spPr>
          <a:xfrm>
            <a:off x="4788024" y="3717032"/>
            <a:ext cx="4067944" cy="2852936"/>
          </a:xfrm>
          <a:prstGeom prst="roundRect">
            <a:avLst/>
          </a:prstGeom>
          <a:ln w="76200">
            <a:solidFill>
              <a:schemeClr val="accent6">
                <a:lumMod val="75000"/>
              </a:schemeClr>
            </a:solidFill>
          </a:ln>
        </p:spPr>
      </p:pic>
      <p:sp>
        <p:nvSpPr>
          <p:cNvPr id="2" name="Заголовок 1"/>
          <p:cNvSpPr>
            <a:spLocks noGrp="1"/>
          </p:cNvSpPr>
          <p:nvPr>
            <p:ph type="title"/>
          </p:nvPr>
        </p:nvSpPr>
        <p:spPr>
          <a:xfrm>
            <a:off x="0" y="548680"/>
            <a:ext cx="5580112" cy="2880320"/>
          </a:xfrm>
        </p:spPr>
        <p:txBody>
          <a:bodyPr>
            <a:normAutofit fontScale="90000"/>
          </a:bodyPr>
          <a:lstStyle/>
          <a:p>
            <a:r>
              <a:rPr lang="ru-RU" sz="2400" dirty="0" smtClean="0"/>
              <a:t>Зверел мороз. Дома, как люди зябли,</a:t>
            </a:r>
            <a:br>
              <a:rPr lang="ru-RU" sz="2400" dirty="0" smtClean="0"/>
            </a:br>
            <a:r>
              <a:rPr lang="ru-RU" sz="2400" dirty="0" smtClean="0"/>
              <a:t>Свет не горел. Пошли лучины в ход.</a:t>
            </a:r>
            <a:br>
              <a:rPr lang="ru-RU" sz="2400" dirty="0" smtClean="0"/>
            </a:br>
            <a:r>
              <a:rPr lang="ru-RU" sz="2400" dirty="0" smtClean="0"/>
              <a:t>И, отзвенев скупой последней каплей</a:t>
            </a:r>
            <a:br>
              <a:rPr lang="ru-RU" sz="2400" dirty="0" smtClean="0"/>
            </a:br>
            <a:r>
              <a:rPr lang="ru-RU" sz="2400" dirty="0" smtClean="0"/>
              <a:t>Отбормотав, застыл водопровод.</a:t>
            </a:r>
            <a:br>
              <a:rPr lang="ru-RU" sz="2400" dirty="0" smtClean="0"/>
            </a:br>
            <a:r>
              <a:rPr lang="ru-RU" sz="2400" dirty="0" smtClean="0"/>
              <a:t>С утра хозяйка за водой студёной</a:t>
            </a:r>
            <a:br>
              <a:rPr lang="ru-RU" sz="2400" dirty="0" smtClean="0"/>
            </a:br>
            <a:r>
              <a:rPr lang="ru-RU" sz="2400" dirty="0" smtClean="0"/>
              <a:t>К Неве, тропинку протоптав, брели,</a:t>
            </a:r>
            <a:br>
              <a:rPr lang="ru-RU" sz="2400" dirty="0" smtClean="0"/>
            </a:br>
            <a:r>
              <a:rPr lang="ru-RU" sz="2400" dirty="0" smtClean="0"/>
              <a:t>Гремели вёдра, чайник, бидоны</a:t>
            </a:r>
            <a:br>
              <a:rPr lang="ru-RU" sz="2400" dirty="0" smtClean="0"/>
            </a:br>
            <a:r>
              <a:rPr lang="ru-RU" sz="2400" dirty="0" smtClean="0"/>
              <a:t>Везли на санках и в руках несли.</a:t>
            </a:r>
            <a:br>
              <a:rPr lang="ru-RU" sz="2400" dirty="0" smtClean="0"/>
            </a:br>
            <a:endParaRPr lang="ru-RU" sz="2400" dirty="0"/>
          </a:p>
        </p:txBody>
      </p:sp>
      <p:pic>
        <p:nvPicPr>
          <p:cNvPr id="7" name="Рисунок 6" descr="images (6).jpg"/>
          <p:cNvPicPr>
            <a:picLocks noChangeAspect="1"/>
          </p:cNvPicPr>
          <p:nvPr/>
        </p:nvPicPr>
        <p:blipFill>
          <a:blip r:embed="rId4" cstate="screen"/>
          <a:stretch>
            <a:fillRect/>
          </a:stretch>
        </p:blipFill>
        <p:spPr>
          <a:xfrm>
            <a:off x="395536" y="3429000"/>
            <a:ext cx="4261751" cy="3151410"/>
          </a:xfrm>
          <a:prstGeom prst="roundRect">
            <a:avLst/>
          </a:prstGeom>
          <a:ln w="76200">
            <a:solidFill>
              <a:schemeClr val="accent6">
                <a:lumMod val="75000"/>
              </a:schemeClr>
            </a:solid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4608512" cy="1728192"/>
          </a:xfrm>
        </p:spPr>
        <p:txBody>
          <a:bodyPr>
            <a:noAutofit/>
          </a:bodyPr>
          <a:lstStyle/>
          <a:p>
            <a:r>
              <a:rPr lang="ru-RU" sz="2000" dirty="0" smtClean="0"/>
              <a:t>Порой снаряды, воя  пролетали,</a:t>
            </a:r>
            <a:br>
              <a:rPr lang="ru-RU" sz="2000" dirty="0" smtClean="0"/>
            </a:br>
            <a:r>
              <a:rPr lang="ru-RU" sz="2000" dirty="0" smtClean="0"/>
              <a:t>И обагрялся кровью снег зимы,</a:t>
            </a:r>
            <a:br>
              <a:rPr lang="ru-RU" sz="2000" dirty="0" smtClean="0"/>
            </a:br>
            <a:r>
              <a:rPr lang="ru-RU" sz="2000" dirty="0" smtClean="0"/>
              <a:t>Но не сдавались, бились, воевали –</a:t>
            </a:r>
            <a:br>
              <a:rPr lang="ru-RU" sz="2000" dirty="0" smtClean="0"/>
            </a:br>
            <a:r>
              <a:rPr lang="ru-RU" sz="2000" dirty="0" smtClean="0"/>
              <a:t>И выдержали, выстояли мы.</a:t>
            </a:r>
            <a:br>
              <a:rPr lang="ru-RU" sz="2000" dirty="0" smtClean="0"/>
            </a:br>
            <a:r>
              <a:rPr lang="ru-RU" sz="1400" dirty="0" smtClean="0"/>
              <a:t>  Н.Браун «Военная весна»</a:t>
            </a:r>
            <a:endParaRPr lang="ru-RU" sz="2400" dirty="0"/>
          </a:p>
        </p:txBody>
      </p:sp>
      <p:pic>
        <p:nvPicPr>
          <p:cNvPr id="5" name="Содержимое 4" descr="images (2).jpg"/>
          <p:cNvPicPr>
            <a:picLocks noGrp="1" noChangeAspect="1"/>
          </p:cNvPicPr>
          <p:nvPr>
            <p:ph sz="half" idx="1"/>
          </p:nvPr>
        </p:nvPicPr>
        <p:blipFill>
          <a:blip r:embed="rId2" cstate="screen"/>
          <a:stretch>
            <a:fillRect/>
          </a:stretch>
        </p:blipFill>
        <p:spPr>
          <a:xfrm>
            <a:off x="0" y="2564904"/>
            <a:ext cx="5271439" cy="3528064"/>
          </a:xfrm>
          <a:prstGeom prst="roundRect">
            <a:avLst/>
          </a:prstGeom>
          <a:ln w="76200">
            <a:solidFill>
              <a:schemeClr val="accent6">
                <a:lumMod val="75000"/>
              </a:schemeClr>
            </a:solidFill>
          </a:ln>
        </p:spPr>
      </p:pic>
      <p:pic>
        <p:nvPicPr>
          <p:cNvPr id="6" name="Содержимое 5" descr="images (12).jpg"/>
          <p:cNvPicPr>
            <a:picLocks noGrp="1" noChangeAspect="1"/>
          </p:cNvPicPr>
          <p:nvPr>
            <p:ph sz="half" idx="2"/>
          </p:nvPr>
        </p:nvPicPr>
        <p:blipFill>
          <a:blip r:embed="rId3" cstate="screen"/>
          <a:srcRect l="16943" t="2500"/>
          <a:stretch>
            <a:fillRect/>
          </a:stretch>
        </p:blipFill>
        <p:spPr>
          <a:xfrm>
            <a:off x="5004048" y="620688"/>
            <a:ext cx="3846651" cy="3060000"/>
          </a:xfrm>
          <a:prstGeom prst="roundRect">
            <a:avLst/>
          </a:prstGeom>
          <a:ln w="76200">
            <a:solidFill>
              <a:schemeClr val="accent6">
                <a:lumMod val="75000"/>
              </a:schemeClr>
            </a:solidFill>
          </a:ln>
        </p:spPr>
      </p:pic>
      <p:pic>
        <p:nvPicPr>
          <p:cNvPr id="7" name="Рисунок 6" descr="Мобилизация_в_Ленинграде_летом_1941-го.jpg"/>
          <p:cNvPicPr>
            <a:picLocks noChangeAspect="1"/>
          </p:cNvPicPr>
          <p:nvPr/>
        </p:nvPicPr>
        <p:blipFill>
          <a:blip r:embed="rId4" cstate="screen"/>
          <a:srcRect/>
          <a:stretch>
            <a:fillRect/>
          </a:stretch>
        </p:blipFill>
        <p:spPr>
          <a:xfrm>
            <a:off x="4788024" y="3789040"/>
            <a:ext cx="3960440" cy="2708920"/>
          </a:xfrm>
          <a:prstGeom prst="roundRect">
            <a:avLst/>
          </a:prstGeom>
          <a:ln w="76200">
            <a:solidFill>
              <a:schemeClr val="accent6">
                <a:lumMod val="75000"/>
              </a:schemeClr>
            </a:solid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539552" y="548680"/>
            <a:ext cx="8229600" cy="1296144"/>
          </a:xfrm>
        </p:spPr>
        <p:txBody>
          <a:bodyPr>
            <a:normAutofit fontScale="90000"/>
          </a:bodyPr>
          <a:lstStyle/>
          <a:p>
            <a:r>
              <a:rPr lang="ru-RU" sz="1800" b="1" dirty="0" smtClean="0"/>
              <a:t>Стоит над морем Ленинград гранитною скалой,</a:t>
            </a:r>
            <a:br>
              <a:rPr lang="ru-RU" sz="1800" b="1" dirty="0" smtClean="0"/>
            </a:br>
            <a:r>
              <a:rPr lang="ru-RU" sz="1800" b="1" dirty="0" smtClean="0"/>
              <a:t>К</a:t>
            </a:r>
            <a:r>
              <a:rPr lang="ru-RU" sz="2000" b="1" dirty="0" smtClean="0"/>
              <a:t>ак много лет тому назад, готов на смертный бой</a:t>
            </a:r>
            <a:br>
              <a:rPr lang="ru-RU" sz="2000" b="1" dirty="0" smtClean="0"/>
            </a:br>
            <a:r>
              <a:rPr lang="ru-RU" sz="2000" b="1" dirty="0" smtClean="0"/>
              <a:t>Не раз подкатывался враг, и здесь он был сражён</a:t>
            </a:r>
            <a:br>
              <a:rPr lang="ru-RU" sz="2000" b="1" dirty="0" smtClean="0"/>
            </a:br>
            <a:r>
              <a:rPr lang="ru-RU" sz="2000" b="1" dirty="0" smtClean="0"/>
              <a:t>Не раз от яростных атак спасался бегством он.     </a:t>
            </a:r>
            <a:br>
              <a:rPr lang="ru-RU" sz="2000" b="1" dirty="0" smtClean="0"/>
            </a:br>
            <a:r>
              <a:rPr lang="ru-RU" sz="1600" b="1" dirty="0" smtClean="0"/>
              <a:t>                                                                    автор Пётр Калиничев</a:t>
            </a:r>
            <a:r>
              <a:rPr lang="ru-RU" sz="2000" b="1" dirty="0" smtClean="0"/>
              <a:t>.</a:t>
            </a:r>
            <a:endParaRPr lang="ru-RU" sz="2000" b="1" dirty="0"/>
          </a:p>
        </p:txBody>
      </p:sp>
      <p:pic>
        <p:nvPicPr>
          <p:cNvPr id="10" name="Содержимое 9" descr="петропавл.война.jpg"/>
          <p:cNvPicPr>
            <a:picLocks noGrp="1" noChangeAspect="1"/>
          </p:cNvPicPr>
          <p:nvPr>
            <p:ph idx="1"/>
          </p:nvPr>
        </p:nvPicPr>
        <p:blipFill>
          <a:blip r:embed="rId2" cstate="screen"/>
          <a:stretch>
            <a:fillRect/>
          </a:stretch>
        </p:blipFill>
        <p:spPr>
          <a:xfrm>
            <a:off x="251520" y="1700808"/>
            <a:ext cx="3728165" cy="2420887"/>
          </a:xfrm>
          <a:prstGeom prst="roundRect">
            <a:avLst/>
          </a:prstGeom>
          <a:ln w="76200">
            <a:solidFill>
              <a:schemeClr val="accent6">
                <a:lumMod val="75000"/>
              </a:schemeClr>
            </a:solidFill>
          </a:ln>
        </p:spPr>
      </p:pic>
      <p:pic>
        <p:nvPicPr>
          <p:cNvPr id="4" name="Содержимое 6" descr="ростр война.jpg"/>
          <p:cNvPicPr>
            <a:picLocks noChangeAspect="1"/>
          </p:cNvPicPr>
          <p:nvPr/>
        </p:nvPicPr>
        <p:blipFill>
          <a:blip r:embed="rId3" cstate="screen"/>
          <a:stretch>
            <a:fillRect/>
          </a:stretch>
        </p:blipFill>
        <p:spPr>
          <a:xfrm>
            <a:off x="1763688" y="4005064"/>
            <a:ext cx="3312368" cy="2484276"/>
          </a:xfrm>
          <a:prstGeom prst="roundRect">
            <a:avLst/>
          </a:prstGeom>
          <a:ln w="76200">
            <a:solidFill>
              <a:schemeClr val="accent6">
                <a:lumMod val="75000"/>
              </a:schemeClr>
            </a:solidFill>
          </a:ln>
        </p:spPr>
      </p:pic>
      <p:pic>
        <p:nvPicPr>
          <p:cNvPr id="5" name="Содержимое 9" descr="images (5).jpg"/>
          <p:cNvPicPr>
            <a:picLocks noChangeAspect="1"/>
          </p:cNvPicPr>
          <p:nvPr/>
        </p:nvPicPr>
        <p:blipFill>
          <a:blip r:embed="rId4" cstate="screen"/>
          <a:stretch>
            <a:fillRect/>
          </a:stretch>
        </p:blipFill>
        <p:spPr>
          <a:xfrm>
            <a:off x="6444208" y="764704"/>
            <a:ext cx="2508910" cy="1879260"/>
          </a:xfrm>
          <a:prstGeom prst="roundRect">
            <a:avLst/>
          </a:prstGeom>
          <a:ln w="76200">
            <a:solidFill>
              <a:schemeClr val="accent6">
                <a:lumMod val="75000"/>
              </a:schemeClr>
            </a:solidFill>
          </a:ln>
        </p:spPr>
      </p:pic>
      <p:pic>
        <p:nvPicPr>
          <p:cNvPr id="7" name="Рисунок 6" descr="75.jpg"/>
          <p:cNvPicPr>
            <a:picLocks noChangeAspect="1"/>
          </p:cNvPicPr>
          <p:nvPr/>
        </p:nvPicPr>
        <p:blipFill>
          <a:blip r:embed="rId5" cstate="screen"/>
          <a:stretch>
            <a:fillRect/>
          </a:stretch>
        </p:blipFill>
        <p:spPr>
          <a:xfrm>
            <a:off x="4716015" y="2924944"/>
            <a:ext cx="4332447" cy="2880320"/>
          </a:xfrm>
          <a:prstGeom prst="roundRect">
            <a:avLst/>
          </a:prstGeom>
          <a:ln w="76200">
            <a:solidFill>
              <a:schemeClr val="accent6">
                <a:lumMod val="75000"/>
              </a:schemeClr>
            </a:solid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92080" y="1124744"/>
            <a:ext cx="370779" cy="4609629"/>
          </a:xfrm>
        </p:spPr>
        <p:txBody>
          <a:bodyPr>
            <a:noAutofit/>
          </a:bodyPr>
          <a:lstStyle/>
          <a:p>
            <a:r>
              <a:rPr lang="ru-RU" sz="3600" dirty="0" smtClean="0"/>
              <a:t>Обстрел</a:t>
            </a:r>
            <a:endParaRPr lang="ru-RU" sz="3600" dirty="0"/>
          </a:p>
        </p:txBody>
      </p:sp>
      <p:pic>
        <p:nvPicPr>
          <p:cNvPr id="5" name="Рисунок 4" descr="разруха.jpg"/>
          <p:cNvPicPr>
            <a:picLocks noGrp="1" noChangeAspect="1"/>
          </p:cNvPicPr>
          <p:nvPr>
            <p:ph type="pic" idx="1"/>
          </p:nvPr>
        </p:nvPicPr>
        <p:blipFill>
          <a:blip r:embed="rId2" cstate="screen"/>
          <a:srcRect/>
          <a:stretch>
            <a:fillRect/>
          </a:stretch>
        </p:blipFill>
        <p:spPr>
          <a:xfrm>
            <a:off x="323528" y="764704"/>
            <a:ext cx="5040560" cy="5040560"/>
          </a:xfrm>
          <a:prstGeom prst="roundRect">
            <a:avLst/>
          </a:prstGeom>
          <a:ln w="76200">
            <a:solidFill>
              <a:schemeClr val="accent6">
                <a:lumMod val="75000"/>
              </a:schemeClr>
            </a:solidFill>
          </a:ln>
        </p:spPr>
      </p:pic>
      <p:sp>
        <p:nvSpPr>
          <p:cNvPr id="4" name="Текст 3"/>
          <p:cNvSpPr>
            <a:spLocks noGrp="1"/>
          </p:cNvSpPr>
          <p:nvPr>
            <p:ph type="body" sz="half" idx="2"/>
          </p:nvPr>
        </p:nvSpPr>
        <p:spPr>
          <a:xfrm>
            <a:off x="5868144" y="1052736"/>
            <a:ext cx="3275857" cy="4968552"/>
          </a:xfrm>
        </p:spPr>
        <p:txBody>
          <a:bodyPr>
            <a:normAutofit fontScale="92500" lnSpcReduction="10000"/>
          </a:bodyPr>
          <a:lstStyle/>
          <a:p>
            <a:r>
              <a:rPr lang="ru-RU" sz="1400" dirty="0" smtClean="0"/>
              <a:t>Снаряд упал на берегу Невы,</a:t>
            </a:r>
          </a:p>
          <a:p>
            <a:r>
              <a:rPr lang="ru-RU" sz="1400" dirty="0" smtClean="0"/>
              <a:t>Швырнул осколки и волну взрывную</a:t>
            </a:r>
          </a:p>
          <a:p>
            <a:r>
              <a:rPr lang="ru-RU" sz="1400" dirty="0" smtClean="0"/>
              <a:t>В чугунную резьбу, </a:t>
            </a:r>
          </a:p>
          <a:p>
            <a:r>
              <a:rPr lang="ru-RU" sz="1400" dirty="0" smtClean="0"/>
              <a:t>На мостовую.</a:t>
            </a:r>
          </a:p>
          <a:p>
            <a:r>
              <a:rPr lang="ru-RU" sz="1400" dirty="0" smtClean="0"/>
              <a:t>С подъезда ошарашенные львы</a:t>
            </a:r>
          </a:p>
          <a:p>
            <a:r>
              <a:rPr lang="ru-RU" sz="1400" dirty="0" smtClean="0"/>
              <a:t>По улица метнулись врассыпную.</a:t>
            </a:r>
          </a:p>
          <a:p>
            <a:endParaRPr lang="ru-RU" sz="1400" dirty="0" smtClean="0"/>
          </a:p>
          <a:p>
            <a:r>
              <a:rPr lang="ru-RU" sz="1400" dirty="0" smtClean="0"/>
              <a:t>Другой снаряд ударил в особняк –</a:t>
            </a:r>
          </a:p>
          <a:p>
            <a:r>
              <a:rPr lang="ru-RU" sz="1400" dirty="0" smtClean="0"/>
              <a:t>Атланты грохнулись у тротуара:</a:t>
            </a:r>
          </a:p>
          <a:p>
            <a:r>
              <a:rPr lang="ru-RU" sz="1400" dirty="0" smtClean="0"/>
              <a:t>Над грудой пламя вздыбилось,как флаг,</a:t>
            </a:r>
          </a:p>
          <a:p>
            <a:r>
              <a:rPr lang="ru-RU" sz="1400" dirty="0" smtClean="0"/>
              <a:t>Труба печная подняла кулак,</a:t>
            </a:r>
          </a:p>
          <a:p>
            <a:r>
              <a:rPr lang="ru-RU" sz="1400" dirty="0" smtClean="0"/>
              <a:t>Грозя врагам неотвратимой карой.</a:t>
            </a:r>
          </a:p>
          <a:p>
            <a:endParaRPr lang="ru-RU" sz="1400" dirty="0" smtClean="0"/>
          </a:p>
          <a:p>
            <a:r>
              <a:rPr lang="ru-RU" sz="1400" dirty="0" smtClean="0"/>
              <a:t>Ещё один – в сугробы, на бульвар,</a:t>
            </a:r>
          </a:p>
          <a:p>
            <a:r>
              <a:rPr lang="ru-RU" sz="1400" dirty="0" smtClean="0"/>
              <a:t>И снег, как магний, вспыхнул за оградой, откуда – то свалился самовар.</a:t>
            </a:r>
          </a:p>
          <a:p>
            <a:r>
              <a:rPr lang="ru-RU" sz="1400" dirty="0" smtClean="0"/>
              <a:t>Над тёмной башней занялся пожар.</a:t>
            </a:r>
          </a:p>
          <a:p>
            <a:r>
              <a:rPr lang="ru-RU" sz="1400" dirty="0" smtClean="0"/>
              <a:t>Опять пожар! И снова вой снаряда.</a:t>
            </a:r>
          </a:p>
          <a:p>
            <a:endParaRPr lang="ru-RU" sz="1400" dirty="0" smtClean="0"/>
          </a:p>
          <a:p>
            <a:r>
              <a:rPr lang="ru-RU" sz="1400" dirty="0" smtClean="0"/>
              <a:t>Куда влетит очередной, крутясь?...</a:t>
            </a:r>
          </a:p>
          <a:p>
            <a:r>
              <a:rPr lang="ru-RU" sz="1400" dirty="0" smtClean="0"/>
              <a:t>Враги из дальнобойных бьют орудий.</a:t>
            </a:r>
          </a:p>
          <a:p>
            <a:r>
              <a:rPr lang="ru-RU" sz="1400" dirty="0" smtClean="0"/>
              <a:t>Смятенья в нашем городе не будет:</a:t>
            </a:r>
          </a:p>
          <a:p>
            <a:r>
              <a:rPr lang="ru-RU" sz="1400" dirty="0" smtClean="0"/>
              <a:t>Шарахаются бронзовые люди,</a:t>
            </a:r>
          </a:p>
          <a:p>
            <a:r>
              <a:rPr lang="ru-RU" sz="1400" dirty="0" smtClean="0"/>
              <a:t>Живой проходит, не  оборотясь.</a:t>
            </a:r>
            <a:endParaRPr lang="ru-RU" dirty="0" smtClean="0"/>
          </a:p>
          <a:p>
            <a:r>
              <a:rPr lang="ru-RU" dirty="0" smtClean="0"/>
              <a:t>      1942 Александр Яшин.</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Содержимое 7" descr="17cabf16c2aa508d415da010992.jpg"/>
          <p:cNvPicPr>
            <a:picLocks noGrp="1" noChangeAspect="1"/>
          </p:cNvPicPr>
          <p:nvPr>
            <p:ph sz="half" idx="2"/>
          </p:nvPr>
        </p:nvPicPr>
        <p:blipFill>
          <a:blip r:embed="rId2" cstate="screen"/>
          <a:stretch>
            <a:fillRect/>
          </a:stretch>
        </p:blipFill>
        <p:spPr>
          <a:xfrm>
            <a:off x="4716017" y="3573388"/>
            <a:ext cx="4176464" cy="2944406"/>
          </a:xfrm>
          <a:prstGeom prst="roundRect">
            <a:avLst/>
          </a:prstGeom>
          <a:ln w="76200">
            <a:solidFill>
              <a:schemeClr val="accent6">
                <a:lumMod val="75000"/>
              </a:schemeClr>
            </a:solidFill>
          </a:ln>
        </p:spPr>
      </p:pic>
      <p:sp>
        <p:nvSpPr>
          <p:cNvPr id="2" name="Заголовок 1"/>
          <p:cNvSpPr>
            <a:spLocks noGrp="1"/>
          </p:cNvSpPr>
          <p:nvPr>
            <p:ph type="title"/>
          </p:nvPr>
        </p:nvSpPr>
        <p:spPr>
          <a:xfrm>
            <a:off x="3419872" y="476672"/>
            <a:ext cx="5724128" cy="2736304"/>
          </a:xfrm>
        </p:spPr>
        <p:txBody>
          <a:bodyPr>
            <a:normAutofit fontScale="90000"/>
          </a:bodyPr>
          <a:lstStyle/>
          <a:p>
            <a:r>
              <a:rPr lang="ru-RU" sz="2800" dirty="0" smtClean="0"/>
              <a:t>Пусть наши супы водяные,</a:t>
            </a:r>
            <a:br>
              <a:rPr lang="ru-RU" sz="2800" dirty="0" smtClean="0"/>
            </a:br>
            <a:r>
              <a:rPr lang="ru-RU" sz="2800" dirty="0" smtClean="0"/>
              <a:t>Пусть хлеб на вес золота стал,</a:t>
            </a:r>
            <a:br>
              <a:rPr lang="ru-RU" sz="2800" dirty="0" smtClean="0"/>
            </a:br>
            <a:r>
              <a:rPr lang="ru-RU" sz="2800" dirty="0" smtClean="0"/>
              <a:t>Мы будем стоять, как стальные…</a:t>
            </a:r>
            <a:br>
              <a:rPr lang="ru-RU" sz="2800" dirty="0" smtClean="0"/>
            </a:br>
            <a:r>
              <a:rPr lang="ru-RU" sz="2800" dirty="0" smtClean="0"/>
              <a:t>   Враг силой не мог нас осилить,</a:t>
            </a:r>
            <a:br>
              <a:rPr lang="ru-RU" sz="2800" dirty="0" smtClean="0"/>
            </a:br>
            <a:r>
              <a:rPr lang="ru-RU" sz="2800" dirty="0" smtClean="0"/>
              <a:t>   Нас голодом хочет он взять,</a:t>
            </a:r>
            <a:br>
              <a:rPr lang="ru-RU" sz="2800" dirty="0" smtClean="0"/>
            </a:br>
            <a:r>
              <a:rPr lang="ru-RU" sz="2800" dirty="0" smtClean="0"/>
              <a:t>   Отнять Ленинград от России…</a:t>
            </a:r>
            <a:br>
              <a:rPr lang="ru-RU" sz="2800" dirty="0" smtClean="0"/>
            </a:br>
            <a:r>
              <a:rPr lang="ru-RU" sz="2800" dirty="0" smtClean="0"/>
              <a:t>                               </a:t>
            </a:r>
            <a:r>
              <a:rPr lang="ru-RU" sz="1800" dirty="0" smtClean="0"/>
              <a:t>Н.Тихонов.</a:t>
            </a:r>
            <a:endParaRPr lang="ru-RU" sz="2800" dirty="0"/>
          </a:p>
        </p:txBody>
      </p:sp>
      <p:pic>
        <p:nvPicPr>
          <p:cNvPr id="5" name="Содержимое 4" descr="images (10).jpg"/>
          <p:cNvPicPr>
            <a:picLocks noGrp="1" noChangeAspect="1"/>
          </p:cNvPicPr>
          <p:nvPr>
            <p:ph sz="half" idx="1"/>
          </p:nvPr>
        </p:nvPicPr>
        <p:blipFill>
          <a:blip r:embed="rId3" cstate="screen"/>
          <a:srcRect t="24405" r="2505" b="5091"/>
          <a:stretch>
            <a:fillRect/>
          </a:stretch>
        </p:blipFill>
        <p:spPr>
          <a:xfrm>
            <a:off x="251520" y="1124744"/>
            <a:ext cx="3024336" cy="1638182"/>
          </a:xfrm>
          <a:prstGeom prst="roundRect">
            <a:avLst/>
          </a:prstGeom>
          <a:ln w="76200">
            <a:solidFill>
              <a:schemeClr val="accent6">
                <a:lumMod val="75000"/>
              </a:schemeClr>
            </a:solidFill>
          </a:ln>
        </p:spPr>
      </p:pic>
      <p:pic>
        <p:nvPicPr>
          <p:cNvPr id="9" name="Рисунок 8" descr="vesty.spb_.ru_.jpg"/>
          <p:cNvPicPr>
            <a:picLocks noChangeAspect="1"/>
          </p:cNvPicPr>
          <p:nvPr/>
        </p:nvPicPr>
        <p:blipFill>
          <a:blip r:embed="rId4" cstate="screen"/>
          <a:stretch>
            <a:fillRect/>
          </a:stretch>
        </p:blipFill>
        <p:spPr>
          <a:xfrm>
            <a:off x="117325" y="3645024"/>
            <a:ext cx="4538687" cy="2880320"/>
          </a:xfrm>
          <a:prstGeom prst="roundRect">
            <a:avLst/>
          </a:prstGeom>
          <a:ln w="76200">
            <a:solidFill>
              <a:schemeClr val="accent6">
                <a:lumMod val="75000"/>
              </a:schemeClr>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836712"/>
            <a:ext cx="8229600" cy="1066800"/>
          </a:xfrm>
        </p:spPr>
        <p:txBody>
          <a:bodyPr/>
          <a:lstStyle/>
          <a:p>
            <a:r>
              <a:rPr lang="ru-RU" dirty="0" smtClean="0"/>
              <a:t>Город свой мы отстояли</a:t>
            </a:r>
            <a:endParaRPr lang="ru-RU" dirty="0"/>
          </a:p>
        </p:txBody>
      </p:sp>
      <p:pic>
        <p:nvPicPr>
          <p:cNvPr id="5" name="Содержимое 4" descr="images (16).jpg"/>
          <p:cNvPicPr>
            <a:picLocks noGrp="1" noChangeAspect="1"/>
          </p:cNvPicPr>
          <p:nvPr>
            <p:ph sz="half" idx="1"/>
          </p:nvPr>
        </p:nvPicPr>
        <p:blipFill>
          <a:blip r:embed="rId2" cstate="screen"/>
          <a:stretch>
            <a:fillRect/>
          </a:stretch>
        </p:blipFill>
        <p:spPr>
          <a:xfrm>
            <a:off x="5292080" y="2060848"/>
            <a:ext cx="3519030" cy="2649463"/>
          </a:xfrm>
          <a:prstGeom prst="roundRect">
            <a:avLst/>
          </a:prstGeom>
          <a:ln w="76200">
            <a:solidFill>
              <a:schemeClr val="accent6">
                <a:lumMod val="75000"/>
              </a:schemeClr>
            </a:solidFill>
          </a:ln>
        </p:spPr>
      </p:pic>
      <p:pic>
        <p:nvPicPr>
          <p:cNvPr id="6" name="Содержимое 5" descr="images (17).jpg"/>
          <p:cNvPicPr>
            <a:picLocks noGrp="1" noChangeAspect="1"/>
          </p:cNvPicPr>
          <p:nvPr>
            <p:ph sz="half" idx="2"/>
          </p:nvPr>
        </p:nvPicPr>
        <p:blipFill>
          <a:blip r:embed="rId3" cstate="screen"/>
          <a:stretch>
            <a:fillRect/>
          </a:stretch>
        </p:blipFill>
        <p:spPr>
          <a:xfrm>
            <a:off x="0" y="1988840"/>
            <a:ext cx="5128222" cy="3456384"/>
          </a:xfrm>
          <a:prstGeom prst="roundRect">
            <a:avLst/>
          </a:prstGeom>
          <a:ln w="76200">
            <a:solidFill>
              <a:schemeClr val="accent6">
                <a:lumMod val="75000"/>
              </a:schemeClr>
            </a:solidFill>
          </a:ln>
        </p:spPr>
      </p:pic>
      <p:sp>
        <p:nvSpPr>
          <p:cNvPr id="7" name="TextBox 6"/>
          <p:cNvSpPr txBox="1"/>
          <p:nvPr/>
        </p:nvSpPr>
        <p:spPr>
          <a:xfrm>
            <a:off x="5432728" y="4797152"/>
            <a:ext cx="3711272" cy="1815882"/>
          </a:xfrm>
          <a:prstGeom prst="rect">
            <a:avLst/>
          </a:prstGeom>
          <a:noFill/>
        </p:spPr>
        <p:txBody>
          <a:bodyPr wrap="none" rtlCol="0">
            <a:spAutoFit/>
          </a:bodyPr>
          <a:lstStyle/>
          <a:p>
            <a:r>
              <a:rPr lang="ru-RU" sz="1600" dirty="0" smtClean="0"/>
              <a:t>Мы, верно не забудем никогда,</a:t>
            </a:r>
          </a:p>
          <a:p>
            <a:r>
              <a:rPr lang="ru-RU" sz="1600" dirty="0" smtClean="0"/>
              <a:t>Как стыла в трубах невская вода,</a:t>
            </a:r>
          </a:p>
          <a:p>
            <a:r>
              <a:rPr lang="ru-RU" sz="1600" dirty="0" smtClean="0"/>
              <a:t>Как падали на улице снаряды,</a:t>
            </a:r>
          </a:p>
          <a:p>
            <a:r>
              <a:rPr lang="ru-RU" sz="1600" dirty="0" smtClean="0"/>
              <a:t>Как по путям трамвайным шла зима</a:t>
            </a:r>
          </a:p>
          <a:p>
            <a:r>
              <a:rPr lang="ru-RU" sz="1600" dirty="0" smtClean="0"/>
              <a:t>И замирали тёмные дома в глухом</a:t>
            </a:r>
          </a:p>
          <a:p>
            <a:r>
              <a:rPr lang="ru-RU" sz="1600" dirty="0" smtClean="0"/>
              <a:t>Кольце тревоги и блокады.</a:t>
            </a:r>
          </a:p>
          <a:p>
            <a:r>
              <a:rPr lang="ru-RU" sz="1600" dirty="0" smtClean="0"/>
              <a:t> 1942г.Илья Авраменко</a:t>
            </a:r>
            <a:endParaRPr lang="ru-RU" sz="1600" dirty="0"/>
          </a:p>
        </p:txBody>
      </p:sp>
      <p:sp>
        <p:nvSpPr>
          <p:cNvPr id="8" name="TextBox 7"/>
          <p:cNvSpPr txBox="1"/>
          <p:nvPr/>
        </p:nvSpPr>
        <p:spPr>
          <a:xfrm>
            <a:off x="0" y="5661248"/>
            <a:ext cx="4278735" cy="923330"/>
          </a:xfrm>
          <a:prstGeom prst="rect">
            <a:avLst/>
          </a:prstGeom>
          <a:noFill/>
        </p:spPr>
        <p:txBody>
          <a:bodyPr wrap="none" rtlCol="0">
            <a:spAutoFit/>
          </a:bodyPr>
          <a:lstStyle/>
          <a:p>
            <a:r>
              <a:rPr lang="ru-RU" dirty="0" smtClean="0"/>
              <a:t>Мы сквозь огонь губительный свинца</a:t>
            </a:r>
          </a:p>
          <a:p>
            <a:r>
              <a:rPr lang="ru-RU" dirty="0" smtClean="0"/>
              <a:t>Победно пронесли сердца </a:t>
            </a:r>
          </a:p>
          <a:p>
            <a:r>
              <a:rPr lang="ru-RU" dirty="0" smtClean="0"/>
              <a:t>и выдержали горечь испытаний….</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381</TotalTime>
  <Words>275</Words>
  <Application>Microsoft Office PowerPoint</Application>
  <PresentationFormat>Экран (4:3)</PresentationFormat>
  <Paragraphs>48</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Городская</vt:lpstr>
      <vt:lpstr>Слава тебе город любимый, Выстоял Сражался Победил</vt:lpstr>
      <vt:lpstr>Слайд 2</vt:lpstr>
      <vt:lpstr>Люди работали на заводах, выпускали продукцию для фронта, помогали друг другу выжить в трудных условиях</vt:lpstr>
      <vt:lpstr>Зверел мороз. Дома, как люди зябли, Свет не горел. Пошли лучины в ход. И, отзвенев скупой последней каплей Отбормотав, застыл водопровод. С утра хозяйка за водой студёной К Неве, тропинку протоптав, брели, Гремели вёдра, чайник, бидоны Везли на санках и в руках несли. </vt:lpstr>
      <vt:lpstr>Порой снаряды, воя  пролетали, И обагрялся кровью снег зимы, Но не сдавались, бились, воевали – И выдержали, выстояли мы.   Н.Браун «Военная весна»</vt:lpstr>
      <vt:lpstr>Стоит над морем Ленинград гранитною скалой, Как много лет тому назад, готов на смертный бой Не раз подкатывался враг, и здесь он был сражён Не раз от яростных атак спасался бегством он.                                                                          автор Пётр Калиничев.</vt:lpstr>
      <vt:lpstr>Обстрел</vt:lpstr>
      <vt:lpstr>Пусть наши супы водяные, Пусть хлеб на вес золота стал, Мы будем стоять, как стальные…    Враг силой не мог нас осилить,    Нас голодом хочет он взять,    Отнять Ленинград от России…                                Н.Тихонов.</vt:lpstr>
      <vt:lpstr>Город свой мы отстояли</vt:lpstr>
      <vt:lpstr>Кто в город не пустил врага, Кто в смертной схватке Одолел блокаду, - Тому. Как высший орден, дорога Медаль «За оборону Ленинграда».              1943г. Пётр Гультяев.</vt:lpstr>
      <vt:lpstr>                   Ленинград.         Санкт – Петербург Петровой волей сотворён И светом ленинским означен- В труды по горло погружён,                                                Он жил – и жить не мог иначе   Он сердцем помнил: береги Вот эти мирные границы,- Не раз, как волны, шли враги, Чтоб о гранит его разбиться.                                                   Исчезнуть пенным вихрем брызг,             Бесследно кануть в бездне чёрной,-             А он стоял, большой, как жизнь,            Ни с кем не схожей, неповторимый! И под фашистских пушек вой Таким, каким его мы знаем,  Он принял бой, как часовой, Чей пост вовеки несменяем!      1942г. Николай Тихонов.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dc:title>
  <dc:creator>User; Гаврилова А.А; ГДОУ №102; г.СПб.</dc:creator>
  <cp:lastModifiedBy>User </cp:lastModifiedBy>
  <cp:revision>43</cp:revision>
  <dcterms:created xsi:type="dcterms:W3CDTF">2014-01-21T19:10:54Z</dcterms:created>
  <dcterms:modified xsi:type="dcterms:W3CDTF">2014-01-27T16:46:00Z</dcterms:modified>
</cp:coreProperties>
</file>