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56" r:id="rId5"/>
    <p:sldId id="258" r:id="rId6"/>
    <p:sldId id="259" r:id="rId7"/>
    <p:sldId id="260" r:id="rId8"/>
    <p:sldId id="261" r:id="rId9"/>
    <p:sldId id="262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56" d="100"/>
          <a:sy n="56" d="100"/>
        </p:scale>
        <p:origin x="-4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проекта.</a:t>
            </a:r>
          </a:p>
          <a:p>
            <a:r>
              <a:rPr lang="ru-RU" dirty="0" smtClean="0"/>
              <a:t>Разработала: воспитатель ГБДОУ д/с комбинированного вида №57 Красногвардейского р-на СПб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Небесные созвездия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38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 descr="http://astrolog.zp.ua/images/texts/388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76672"/>
            <a:ext cx="4320480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70559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МЕДВЕДИЦУ БОЛЬШУЮ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Узнаю по КОВШУ я!  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Семь звёзд сверкают тут,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вот как их зовут:      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ДУБХЕ освещает мрак,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Рядом с ним горит МЕРАК,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Сбоку ФЕКДА с МЕГРЕЦОМ,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Разудалым молодцом.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 МЕГРЕЦА наотлёт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Расположен АЛИОТ,  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 за ним - МИЦАР с АЛЬКОРОМ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(Эти двое светят хором).                                   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Замыкает ковшик наш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Бесподобный БЕНЕТНАШ.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Он указывает глазу                    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Путь в созвездье ВОЛОПАСА,    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Где АРКТУР прекрасный светит,                     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Всяк теперь его заметит!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2080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Цель: Знакомство детей с понятием созвездие, созвездиями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1011238"/>
            <a:ext cx="3694113" cy="21621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100" dirty="0" smtClean="0">
                <a:latin typeface="Monotype Corsiva" panose="03010101010201010101" pitchFamily="66" charset="0"/>
              </a:rPr>
              <a:t>Задачи</a:t>
            </a:r>
            <a:r>
              <a:rPr lang="ru-RU" sz="2100" dirty="0">
                <a:latin typeface="Monotype Corsiva" panose="03010101010201010101" pitchFamily="66" charset="0"/>
              </a:rPr>
              <a:t>: 1. Обобщить и систематизировать знания о небесных телах (звёзды)</a:t>
            </a:r>
          </a:p>
          <a:p>
            <a:pPr marL="0" indent="0">
              <a:buNone/>
            </a:pPr>
            <a:r>
              <a:rPr lang="ru-RU" sz="2100" dirty="0">
                <a:latin typeface="Monotype Corsiva" panose="03010101010201010101" pitchFamily="66" charset="0"/>
              </a:rPr>
              <a:t>2. Закрепить понятия: звезда, созвездие, звёздное небо</a:t>
            </a:r>
          </a:p>
          <a:p>
            <a:pPr marL="0" indent="0">
              <a:buNone/>
            </a:pPr>
            <a:r>
              <a:rPr lang="ru-RU" sz="2100" dirty="0">
                <a:latin typeface="Monotype Corsiva" panose="03010101010201010101" pitchFamily="66" charset="0"/>
              </a:rPr>
              <a:t>3. Развивать интерес к космосу и небесным телам</a:t>
            </a:r>
          </a:p>
          <a:p>
            <a:pPr marL="0" indent="0">
              <a:buNone/>
            </a:pPr>
            <a:r>
              <a:rPr lang="ru-RU" sz="2100" dirty="0">
                <a:latin typeface="Monotype Corsiva" panose="03010101010201010101" pitchFamily="66" charset="0"/>
              </a:rPr>
              <a:t>4. Учить слушать художественное произведения (стихи о созвездиях)</a:t>
            </a:r>
          </a:p>
          <a:p>
            <a:pPr marL="0" indent="0">
              <a:buNone/>
            </a:pPr>
            <a:r>
              <a:rPr lang="ru-RU" sz="2100" dirty="0">
                <a:latin typeface="Monotype Corsiva" panose="03010101010201010101" pitchFamily="66" charset="0"/>
              </a:rPr>
              <a:t>5. Развивать творческие мышление и воображение, ручную умелость, мелкую моторику и пространственную ориентировку (самостоятельное рисование созвездия)</a:t>
            </a:r>
          </a:p>
          <a:p>
            <a:endParaRPr lang="ru-RU" dirty="0" smtClean="0"/>
          </a:p>
        </p:txBody>
      </p:sp>
      <p:pic>
        <p:nvPicPr>
          <p:cNvPr id="1026" name="Picture 2" descr="C:\Program Files (x86)\Microsoft Office\MEDIA\CAGCAT10\j030107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70978"/>
            <a:ext cx="3744416" cy="33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484784"/>
            <a:ext cx="6512511" cy="2878256"/>
          </a:xfrm>
        </p:spPr>
        <p:txBody>
          <a:bodyPr/>
          <a:lstStyle/>
          <a:p>
            <a:pPr algn="ctr"/>
            <a:r>
              <a:rPr lang="ru-RU" sz="8800" dirty="0" smtClean="0">
                <a:latin typeface="Monotype Corsiva" panose="03010101010201010101" pitchFamily="66" charset="0"/>
              </a:rPr>
              <a:t>Выполнение проекта</a:t>
            </a:r>
            <a:endParaRPr lang="ru-RU" sz="8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9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869160"/>
            <a:ext cx="5678016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Астрономия для детей</a:t>
            </a:r>
            <a:endParaRPr lang="ru-RU" sz="3200" dirty="0"/>
          </a:p>
        </p:txBody>
      </p:sp>
      <p:pic>
        <p:nvPicPr>
          <p:cNvPr id="7" name="Объект 6" descr="http://astrolog.zp.ua/images/texts/387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5616624" cy="41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4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064" y="724333"/>
            <a:ext cx="3650893" cy="489473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Наша милая планета                                          </a:t>
            </a:r>
            <a:br>
              <a:rPr lang="ru-RU" dirty="0"/>
            </a:br>
            <a:r>
              <a:rPr lang="ru-RU" dirty="0"/>
              <a:t>(Ты, конечно, знаешь это!)                                </a:t>
            </a:r>
            <a:br>
              <a:rPr lang="ru-RU" dirty="0"/>
            </a:br>
            <a:r>
              <a:rPr lang="ru-RU" dirty="0"/>
              <a:t>Каждый день и каждый год                               </a:t>
            </a:r>
            <a:br>
              <a:rPr lang="ru-RU" dirty="0"/>
            </a:br>
            <a:r>
              <a:rPr lang="ru-RU" dirty="0"/>
              <a:t>Совершает оборот.                                               </a:t>
            </a:r>
            <a:br>
              <a:rPr lang="ru-RU" dirty="0"/>
            </a:br>
            <a:r>
              <a:rPr lang="ru-RU" dirty="0"/>
              <a:t>А с Земли при </a:t>
            </a:r>
            <a:r>
              <a:rPr lang="ru-RU" dirty="0" smtClean="0"/>
              <a:t>наблюденье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Создается впечатленье,</a:t>
            </a:r>
            <a:br>
              <a:rPr lang="ru-RU" dirty="0"/>
            </a:br>
            <a:r>
              <a:rPr lang="ru-RU" dirty="0"/>
              <a:t>Что кружится не она,</a:t>
            </a:r>
            <a:br>
              <a:rPr lang="ru-RU" dirty="0"/>
            </a:br>
            <a:r>
              <a:rPr lang="ru-RU" dirty="0"/>
              <a:t>А все звезды и Луна.</a:t>
            </a:r>
            <a:br>
              <a:rPr lang="ru-RU" dirty="0"/>
            </a:br>
            <a:r>
              <a:rPr lang="ru-RU" dirty="0"/>
              <a:t>Лишь ПОЛЯРНАЯ ЗВЕЗДА                               </a:t>
            </a:r>
            <a:br>
              <a:rPr lang="ru-RU" dirty="0"/>
            </a:br>
            <a:r>
              <a:rPr lang="ru-RU" dirty="0"/>
              <a:t>Не стремится никуда!                                          </a:t>
            </a:r>
            <a:br>
              <a:rPr lang="ru-RU" dirty="0"/>
            </a:br>
            <a:r>
              <a:rPr lang="ru-RU" dirty="0"/>
              <a:t>И в любое время года                                          </a:t>
            </a:r>
            <a:br>
              <a:rPr lang="ru-RU" dirty="0"/>
            </a:br>
            <a:r>
              <a:rPr lang="ru-RU" dirty="0"/>
              <a:t>В самом центре хоровода                                   </a:t>
            </a:r>
            <a:br>
              <a:rPr lang="ru-RU" dirty="0"/>
            </a:br>
            <a:r>
              <a:rPr lang="ru-RU" dirty="0"/>
              <a:t>Сможешь ты её найти,                                        </a:t>
            </a:r>
            <a:br>
              <a:rPr lang="ru-RU" dirty="0"/>
            </a:br>
            <a:r>
              <a:rPr lang="ru-RU" dirty="0"/>
              <a:t>Если сбился вдруг с пути.                                  </a:t>
            </a:r>
            <a:br>
              <a:rPr lang="ru-RU" dirty="0"/>
            </a:br>
            <a:r>
              <a:rPr lang="ru-RU" dirty="0"/>
              <a:t>Ось земная на неё</a:t>
            </a:r>
            <a:br>
              <a:rPr lang="ru-RU" dirty="0"/>
            </a:br>
            <a:r>
              <a:rPr lang="ru-RU" dirty="0"/>
              <a:t>Направляет остриё.</a:t>
            </a:r>
            <a:br>
              <a:rPr lang="ru-RU" dirty="0"/>
            </a:br>
            <a:r>
              <a:rPr lang="ru-RU" dirty="0"/>
              <a:t>Можешь быть уверен:</a:t>
            </a:r>
            <a:br>
              <a:rPr lang="ru-RU" dirty="0"/>
            </a:br>
            <a:r>
              <a:rPr lang="ru-RU" dirty="0"/>
              <a:t>Где она - там СЕВЕР!</a:t>
            </a:r>
            <a:br>
              <a:rPr lang="ru-RU" dirty="0"/>
            </a:br>
            <a:r>
              <a:rPr lang="ru-RU" dirty="0"/>
              <a:t>Та звезда - не просто точка,</a:t>
            </a:r>
            <a:br>
              <a:rPr lang="ru-RU" dirty="0"/>
            </a:br>
            <a:r>
              <a:rPr lang="ru-RU" dirty="0"/>
              <a:t>А нога МИШУТКИ-дочки!</a:t>
            </a:r>
            <a:br>
              <a:rPr lang="ru-RU" dirty="0"/>
            </a:br>
            <a:r>
              <a:rPr lang="ru-RU" dirty="0"/>
              <a:t>Черный нос МЕДВЕДЯ-мамы</a:t>
            </a:r>
            <a:br>
              <a:rPr lang="ru-RU" dirty="0"/>
            </a:br>
            <a:r>
              <a:rPr lang="ru-RU" dirty="0"/>
              <a:t>На неё укажет прямо!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astrolog.zp.ua/images/texts/38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4320480" cy="48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37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0" y="1011238"/>
            <a:ext cx="3694113" cy="216217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«W» [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дабл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ю] к ЦЕФЕЮ близко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Значит «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woman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 по-английски.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То жена царя ЦЕФЕЯ                                              Гордая КАССИОПЕЯ.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Рисунок 4" descr="http://astrolog.zp.ua/images/texts/39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92896"/>
            <a:ext cx="5112568" cy="40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0298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3168650" cy="4104456"/>
          </a:xfrm>
        </p:spPr>
        <p:txBody>
          <a:bodyPr/>
          <a:lstStyle/>
          <a:p>
            <a:pPr algn="l"/>
            <a:r>
              <a:rPr lang="ru-RU" sz="1200" b="0" dirty="0" smtClean="0"/>
              <a:t/>
            </a:r>
            <a:br>
              <a:rPr lang="ru-RU" sz="1200" b="0" dirty="0" smtClean="0"/>
            </a:br>
            <a:r>
              <a:rPr lang="ru-RU" sz="1200" b="0" dirty="0"/>
              <a:t/>
            </a:r>
            <a:br>
              <a:rPr lang="ru-RU" sz="1200" b="0" dirty="0"/>
            </a:br>
            <a:r>
              <a:rPr lang="ru-RU" sz="1600" b="0" dirty="0" smtClean="0"/>
              <a:t>Царь </a:t>
            </a:r>
            <a:r>
              <a:rPr lang="ru-RU" sz="1600" b="0" dirty="0"/>
              <a:t>зверей золотогривый                                        </a:t>
            </a:r>
            <a:br>
              <a:rPr lang="ru-RU" sz="1600" b="0" dirty="0"/>
            </a:br>
            <a:r>
              <a:rPr lang="ru-RU" sz="1600" b="0" dirty="0"/>
              <a:t>Величаво и лениво                                                     </a:t>
            </a:r>
            <a:br>
              <a:rPr lang="ru-RU" sz="1600" b="0" dirty="0"/>
            </a:br>
            <a:r>
              <a:rPr lang="ru-RU" sz="1600" b="0" dirty="0"/>
              <a:t>На эклиптике лежит                                                   </a:t>
            </a:r>
            <a:br>
              <a:rPr lang="ru-RU" sz="1600" b="0" dirty="0"/>
            </a:br>
            <a:r>
              <a:rPr lang="ru-RU" sz="1600" b="0" dirty="0"/>
              <a:t>И на Львёнка не  глядит                             </a:t>
            </a:r>
            <a:r>
              <a:rPr lang="ru-RU" sz="1600" b="0" dirty="0" smtClean="0"/>
              <a:t>           </a:t>
            </a:r>
            <a:r>
              <a:rPr lang="ru-RU" sz="1600" b="0" dirty="0"/>
              <a:t> </a:t>
            </a:r>
            <a:br>
              <a:rPr lang="ru-RU" sz="1600" b="0" dirty="0"/>
            </a:br>
            <a:r>
              <a:rPr lang="ru-RU" sz="1600" b="0" dirty="0"/>
              <a:t>РЕГУЛ - символ царской власти</a:t>
            </a:r>
            <a:br>
              <a:rPr lang="ru-RU" sz="1600" b="0" dirty="0"/>
            </a:br>
            <a:r>
              <a:rPr lang="ru-RU" sz="1600" b="0" dirty="0"/>
              <a:t>Под охраной грозной пасти,</a:t>
            </a:r>
            <a:br>
              <a:rPr lang="ru-RU" sz="1600" b="0" dirty="0"/>
            </a:br>
            <a:r>
              <a:rPr lang="ru-RU" sz="1600" b="0" dirty="0"/>
              <a:t>А на кисточке хвоста -</a:t>
            </a:r>
            <a:br>
              <a:rPr lang="ru-RU" sz="1600" b="0" dirty="0"/>
            </a:br>
            <a:r>
              <a:rPr lang="ru-RU" sz="1600" b="0" dirty="0"/>
              <a:t>Ах! Какая красота! -</a:t>
            </a:r>
            <a:br>
              <a:rPr lang="ru-RU" sz="1600" b="0" dirty="0"/>
            </a:br>
            <a:r>
              <a:rPr lang="ru-RU" sz="1600" b="0" dirty="0"/>
              <a:t>ДЕВА в шутку приколола</a:t>
            </a:r>
            <a:br>
              <a:rPr lang="ru-RU" sz="1600" b="0" dirty="0"/>
            </a:br>
            <a:r>
              <a:rPr lang="ru-RU" sz="1600" b="0" dirty="0"/>
              <a:t>Яркий бантик - ДЕНЕБОЛУ! </a:t>
            </a:r>
            <a:br>
              <a:rPr lang="ru-RU" sz="1600" b="0" dirty="0"/>
            </a:br>
            <a:endParaRPr lang="ru-RU" sz="1600" b="0" dirty="0"/>
          </a:p>
        </p:txBody>
      </p:sp>
      <p:pic>
        <p:nvPicPr>
          <p:cNvPr id="5" name="Объект 4" descr="http://astrolog.zp.ua/images/texts/412.jpg"/>
          <p:cNvPicPr>
            <a:picLocks noGr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836712"/>
            <a:ext cx="4752975" cy="4824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464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293096"/>
            <a:ext cx="2725688" cy="215317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Два отважных БЛИЗНЕЦА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 ЛЬВУ отправили гонца: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«Шлём поклон Царю Зверей!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Ждём Вас в гости в январе!»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Поспешил гонец в поход,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Правда, задом наперёд.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Чтоб письмо доставить в срок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Полз всё время на восток,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Но успеть не мог никак,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Ведь посланник этот - РАК!</a:t>
            </a:r>
            <a:r>
              <a:rPr lang="ru-RU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200" dirty="0">
                <a:effectLst/>
                <a:latin typeface="Calibri"/>
                <a:ea typeface="Calibri"/>
                <a:cs typeface="Times New Roman"/>
              </a:rPr>
            </a:br>
            <a:endParaRPr lang="ru-RU" sz="1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2121416"/>
          </a:xfrm>
        </p:spPr>
        <p:txBody>
          <a:bodyPr>
            <a:normAutofit lnSpcReduction="10000"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БЛИЗНЕЦЫ - два верных друга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Ходят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рядышком по кругу.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Как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похожи их фигуры!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- Братья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  <a:ea typeface="Times New Roman"/>
              </a:rPr>
              <a:t>Диоскуры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КАСТОР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- раз и ПОЛЛУКС -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два!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Славит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дружбу их молва!</a:t>
            </a:r>
            <a:b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1600" dirty="0"/>
          </a:p>
        </p:txBody>
      </p:sp>
      <p:pic>
        <p:nvPicPr>
          <p:cNvPr id="5" name="Объект 4" descr="http://astrolog.zp.ua/images/texts/408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237930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astrolog.zp.ua/images/texts/41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4355971" cy="3384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102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024336" cy="1440160"/>
          </a:xfrm>
        </p:spPr>
        <p:txBody>
          <a:bodyPr/>
          <a:lstStyle/>
          <a:p>
            <a:pPr algn="l"/>
            <a:r>
              <a:rPr lang="ru-RU" sz="1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Длиношеий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житель юга</a:t>
            </a:r>
            <a:b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 полярным мёрзнет кругом!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Эй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ЖИРАФ,поберегись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!</a:t>
            </a:r>
            <a:b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Притаилась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сзади РЫСЬ!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высоты такого роста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Разглядеть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её непросто!</a:t>
            </a:r>
            <a:br>
              <a:rPr lang="ru-RU" sz="1200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ru-RU" sz="1200" dirty="0"/>
          </a:p>
        </p:txBody>
      </p:sp>
      <p:pic>
        <p:nvPicPr>
          <p:cNvPr id="4" name="Объект 3" descr="http://astrolog.zp.ua/images/texts/392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6264696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69674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120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Небесные созвездия</vt:lpstr>
      <vt:lpstr>Цель: Знакомство детей с понятием созвездие, созвездиями </vt:lpstr>
      <vt:lpstr>Выполнение проекта</vt:lpstr>
      <vt:lpstr> Астрономия для детей</vt:lpstr>
      <vt:lpstr>Презентация PowerPoint</vt:lpstr>
      <vt:lpstr>Презентация PowerPoint</vt:lpstr>
      <vt:lpstr>  Царь зверей золотогривый                                         Величаво и лениво                                                      На эклиптике лежит                                                    И на Львёнка не  глядит                                          РЕГУЛ - символ царской власти Под охраной грозной пасти, А на кисточке хвоста - Ах! Какая красота! - ДЕВА в шутку приколола Яркий бантик - ДЕНЕБОЛУ!  </vt:lpstr>
      <vt:lpstr>Два отважных БЛИЗНЕЦА К ЛЬВУ отправили гонца: «Шлём поклон Царю Зверей! Ждём Вас в гости в январе!» Поспешил гонец в поход, Правда, задом наперёд. Чтоб письмо доставить в срок Полз всё время на восток, Но успеть не мог никак, Ведь посланник этот - РАК! </vt:lpstr>
      <vt:lpstr>Длиношеий житель юга за полярным мёрзнет кругом! Эй, ЖИРАФ,поберегись! Притаилась сзади РЫСЬ! С высоты такого роста Разглядеть её непросто!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Астрономия для детей</dc:title>
  <cp:lastModifiedBy>Андрей</cp:lastModifiedBy>
  <cp:revision>12</cp:revision>
  <dcterms:modified xsi:type="dcterms:W3CDTF">2014-01-27T17:51:01Z</dcterms:modified>
</cp:coreProperties>
</file>