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7F7F7F"/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2A8AA-D546-4632-9886-7A30AC86F599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7880F-7D51-4B36-82A4-646AFE6FB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8F16-5BD4-46F3-8089-B6E3B337935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79C92-9A7E-4E3C-BF4C-006B57431D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8F16-5BD4-46F3-8089-B6E3B337935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79C92-9A7E-4E3C-BF4C-006B57431D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8F16-5BD4-46F3-8089-B6E3B337935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79C92-9A7E-4E3C-BF4C-006B57431D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8F16-5BD4-46F3-8089-B6E3B337935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79C92-9A7E-4E3C-BF4C-006B57431D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8F16-5BD4-46F3-8089-B6E3B337935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79C92-9A7E-4E3C-BF4C-006B57431D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8F16-5BD4-46F3-8089-B6E3B337935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79C92-9A7E-4E3C-BF4C-006B57431D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8F16-5BD4-46F3-8089-B6E3B337935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79C92-9A7E-4E3C-BF4C-006B57431D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8F16-5BD4-46F3-8089-B6E3B337935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79C92-9A7E-4E3C-BF4C-006B57431D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8F16-5BD4-46F3-8089-B6E3B337935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79C92-9A7E-4E3C-BF4C-006B57431D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8F16-5BD4-46F3-8089-B6E3B337935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79C92-9A7E-4E3C-BF4C-006B57431D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8F16-5BD4-46F3-8089-B6E3B337935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79C92-9A7E-4E3C-BF4C-006B57431D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68F16-5BD4-46F3-8089-B6E3B337935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79C92-9A7E-4E3C-BF4C-006B57431D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9887911817058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3999" cy="7029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63688" y="2204864"/>
            <a:ext cx="5688632" cy="37856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  <a:softEdge rad="317500"/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cs typeface="MV Boli" pitchFamily="2" charset="0"/>
              </a:rPr>
              <a:t>ПРЕЗЕНТАЦИЯ </a:t>
            </a:r>
          </a:p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cs typeface="MV Boli" pitchFamily="2" charset="0"/>
              </a:rPr>
              <a:t>О </a:t>
            </a:r>
          </a:p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cs typeface="MV Boli" pitchFamily="2" charset="0"/>
              </a:rPr>
              <a:t>СНЕГИРЯХ,</a:t>
            </a:r>
          </a:p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cs typeface="MV Boli" pitchFamily="2" charset="0"/>
              </a:rPr>
              <a:t> К ПОДВИЖНОЙ </a:t>
            </a:r>
          </a:p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cs typeface="MV Boli" pitchFamily="2" charset="0"/>
              </a:rPr>
              <a:t>ИГРЕ </a:t>
            </a:r>
          </a:p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cs typeface="MV Boli" pitchFamily="2" charset="0"/>
              </a:rPr>
              <a:t>«СНЕГРИ»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Print" pitchFamily="2" charset="0"/>
              <a:cs typeface="MV Boli" pitchFamily="2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9887911817058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3999" cy="7029400"/>
          </a:xfrm>
          <a:prstGeom prst="rect">
            <a:avLst/>
          </a:prstGeom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691680" y="584684"/>
            <a:ext cx="691276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spc="50" normalizeH="0" baseline="0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MV Boli" pitchFamily="2" charset="0"/>
              </a:rPr>
              <a:t>Кто сидит в тенистом парке</a:t>
            </a:r>
            <a:br>
              <a:rPr kumimoji="0" lang="ru-RU" sz="2400" b="1" i="0" u="none" strike="noStrike" spc="50" normalizeH="0" baseline="0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MV Boli" pitchFamily="2" charset="0"/>
              </a:rPr>
            </a:br>
            <a:r>
              <a:rPr kumimoji="0" lang="ru-RU" sz="2400" b="1" i="0" u="none" strike="noStrike" spc="50" normalizeH="0" baseline="0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MV Boli" pitchFamily="2" charset="0"/>
              </a:rPr>
              <a:t>На рябиновых ветвях?</a:t>
            </a:r>
            <a:br>
              <a:rPr kumimoji="0" lang="ru-RU" sz="2400" b="1" i="0" u="none" strike="noStrike" spc="50" normalizeH="0" baseline="0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MV Boli" pitchFamily="2" charset="0"/>
              </a:rPr>
            </a:br>
            <a:r>
              <a:rPr kumimoji="0" lang="ru-RU" sz="2400" b="1" i="0" u="none" strike="noStrike" spc="50" normalizeH="0" baseline="0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MV Boli" pitchFamily="2" charset="0"/>
              </a:rPr>
              <a:t>Красногрудый, в черной шапке,</a:t>
            </a:r>
            <a:br>
              <a:rPr kumimoji="0" lang="ru-RU" sz="2400" b="1" i="0" u="none" strike="noStrike" spc="50" normalizeH="0" baseline="0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MV Boli" pitchFamily="2" charset="0"/>
              </a:rPr>
            </a:br>
            <a:r>
              <a:rPr kumimoji="0" lang="ru-RU" sz="2400" b="1" i="0" u="none" strike="noStrike" spc="50" normalizeH="0" baseline="0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MV Boli" pitchFamily="2" charset="0"/>
              </a:rPr>
              <a:t>Сзади крылышки блестят.</a:t>
            </a:r>
            <a:br>
              <a:rPr kumimoji="0" lang="ru-RU" sz="2400" b="1" i="0" u="none" strike="noStrike" spc="50" normalizeH="0" baseline="0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MV Boli" pitchFamily="2" charset="0"/>
              </a:rPr>
            </a:br>
            <a:r>
              <a:rPr kumimoji="0" lang="ru-RU" sz="2400" b="1" i="0" u="none" strike="noStrike" spc="50" normalizeH="0" baseline="0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MV Boli" pitchFamily="2" charset="0"/>
              </a:rPr>
              <a:t>Весь напыщенный и важный,</a:t>
            </a:r>
            <a:br>
              <a:rPr kumimoji="0" lang="ru-RU" sz="2400" b="1" i="0" u="none" strike="noStrike" spc="50" normalizeH="0" baseline="0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MV Boli" pitchFamily="2" charset="0"/>
              </a:rPr>
            </a:br>
            <a:r>
              <a:rPr kumimoji="0" lang="ru-RU" sz="2400" b="1" i="0" u="none" strike="noStrike" spc="50" normalizeH="0" baseline="0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MV Boli" pitchFamily="2" charset="0"/>
              </a:rPr>
              <a:t>Как из дальних стран визирь.</a:t>
            </a:r>
            <a:br>
              <a:rPr kumimoji="0" lang="ru-RU" sz="2400" b="1" i="0" u="none" strike="noStrike" spc="50" normalizeH="0" baseline="0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MV Boli" pitchFamily="2" charset="0"/>
              </a:rPr>
            </a:br>
            <a:r>
              <a:rPr kumimoji="0" lang="ru-RU" sz="2400" b="1" i="0" u="none" strike="noStrike" spc="50" normalizeH="0" baseline="0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MV Boli" pitchFamily="2" charset="0"/>
              </a:rPr>
              <a:t>Знают все, и знает каждый,</a:t>
            </a:r>
            <a:br>
              <a:rPr kumimoji="0" lang="ru-RU" sz="2400" b="1" i="0" u="none" strike="noStrike" spc="50" normalizeH="0" baseline="0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MV Boli" pitchFamily="2" charset="0"/>
              </a:rPr>
            </a:br>
            <a:r>
              <a:rPr kumimoji="0" lang="ru-RU" sz="2400" b="1" i="0" u="none" strike="noStrike" spc="50" normalizeH="0" baseline="0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MV Boli" pitchFamily="2" charset="0"/>
              </a:rPr>
              <a:t>Что зовут его …</a:t>
            </a:r>
            <a:endParaRPr kumimoji="0" lang="ru-RU" sz="2400" b="1" i="0" u="none" strike="noStrike" spc="50" normalizeH="0" baseline="0" dirty="0" smtClean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Print" pitchFamily="2" charset="0"/>
              <a:cs typeface="MV Boli" pitchFamily="2" charset="0"/>
            </a:endParaRPr>
          </a:p>
        </p:txBody>
      </p:sp>
      <p:pic>
        <p:nvPicPr>
          <p:cNvPr id="7" name="Рисунок 6" descr="67660848_1291922421_1260702615_snegiri00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267744" y="260648"/>
            <a:ext cx="6552728" cy="659735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9887911817058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3999" cy="70294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339752" y="476672"/>
            <a:ext cx="6408712" cy="6124754"/>
          </a:xfrm>
          <a:prstGeom prst="rect">
            <a:avLst/>
          </a:prstGeom>
          <a:scene3d>
            <a:camera prst="perspectiveRight"/>
            <a:lightRig rig="soft" dir="tl">
              <a:rot lat="0" lon="0" rev="0"/>
            </a:lightRig>
          </a:scene3d>
          <a:sp3d extrusionH="6350">
            <a:bevelT h="12700"/>
            <a:bevelB w="12700"/>
          </a:sp3d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Script" pitchFamily="34" charset="0"/>
              </a:rPr>
              <a:t>Как приятно бывает впервые увидеть чистый, белый снег после дождливой, грязной осени! «Все ярко; все бело кругом»,— так сказал о начале зимы </a:t>
            </a:r>
          </a:p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Script" pitchFamily="34" charset="0"/>
              </a:rPr>
              <a:t>А. С. Пушкин. </a:t>
            </a:r>
          </a:p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Script" pitchFamily="34" charset="0"/>
              </a:rPr>
              <a:t>Эта красота зимней природы делается еще более замечательной, когда на покрытых снегом деревьях и кустарниках появляются наши общие любимцы — красавцы СНЕГИРИ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Script" pitchFamily="34" charset="0"/>
            </a:endParaRPr>
          </a:p>
        </p:txBody>
      </p:sp>
      <p:pic>
        <p:nvPicPr>
          <p:cNvPr id="6" name="Рисунок 5" descr="prileteli-snegiri_veselkin--_pavel_133329305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9" y="260648"/>
            <a:ext cx="7920879" cy="659735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6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9887911817058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3999" cy="7029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</p:pic>
      <p:sp>
        <p:nvSpPr>
          <p:cNvPr id="6" name="Прямоугольник 5"/>
          <p:cNvSpPr/>
          <p:nvPr/>
        </p:nvSpPr>
        <p:spPr>
          <a:xfrm>
            <a:off x="2286000" y="764704"/>
            <a:ext cx="6246440" cy="4832092"/>
          </a:xfrm>
          <a:prstGeom prst="rect">
            <a:avLst/>
          </a:prstGeom>
          <a:solidFill>
            <a:srgbClr val="4F81BD">
              <a:alpha val="2300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Lef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</a:rPr>
              <a:t>С наступлением зимы и первым снегом, обычно в конце ноября появляются снегири. Холодным ли пасмурным утром или морозным солнечным днем эти наши зимние гости выглядят всегда какими-то особенно опрятными и нарядными обитателями опустевших парков и скверов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Print" pitchFamily="2" charset="0"/>
            </a:endParaRPr>
          </a:p>
        </p:txBody>
      </p:sp>
      <p:pic>
        <p:nvPicPr>
          <p:cNvPr id="7" name="Рисунок 6" descr="1231693941snegiril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827584" y="332656"/>
            <a:ext cx="7776864" cy="62738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9887911817058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3999" cy="70294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286000" y="548680"/>
            <a:ext cx="4572000" cy="3970318"/>
          </a:xfrm>
          <a:prstGeom prst="rect">
            <a:avLst/>
          </a:prstGeom>
          <a:solidFill>
            <a:srgbClr val="66CCFF">
              <a:alpha val="14902"/>
            </a:srgb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Right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</a:rPr>
              <a:t>Питаются снегири преимущественно растительной пищей</a:t>
            </a:r>
            <a:endParaRPr lang="en-US" sz="28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Print" pitchFamily="2" charset="0"/>
            </a:endParaRPr>
          </a:p>
          <a:p>
            <a:pPr algn="ctr"/>
            <a:r>
              <a:rPr lang="ru-RU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</a:rPr>
              <a:t> — семенами различных хвойных и лиственных деревьев, </a:t>
            </a:r>
            <a:endParaRPr lang="en-US" sz="28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Print" pitchFamily="2" charset="0"/>
            </a:endParaRPr>
          </a:p>
          <a:p>
            <a:pPr algn="ctr"/>
            <a:r>
              <a:rPr lang="ru-RU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</a:rPr>
              <a:t>их почками, побегами, молодыми листьями и цветами.</a:t>
            </a:r>
            <a:endParaRPr lang="en-US" sz="28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Print" pitchFamily="2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139952" y="4622358"/>
            <a:ext cx="4499992" cy="1569660"/>
          </a:xfrm>
          <a:prstGeom prst="rect">
            <a:avLst/>
          </a:prstGeom>
          <a:solidFill>
            <a:srgbClr val="4F81BD">
              <a:alpha val="18824"/>
            </a:srgbClr>
          </a:solidFill>
          <a:ln w="9525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Times New Roman" pitchFamily="18" charset="0"/>
              </a:rPr>
              <a:t>Снегири рябину ели</a:t>
            </a:r>
            <a:br>
              <a:rPr kumimoji="0" lang="ru-RU" sz="24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Times New Roman" pitchFamily="18" charset="0"/>
              </a:rPr>
              <a:t>— Нет вкуснее ужина!</a:t>
            </a:r>
            <a:br>
              <a:rPr kumimoji="0" lang="ru-RU" sz="24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Times New Roman" pitchFamily="18" charset="0"/>
              </a:rPr>
              <a:t>Даже брюшки покраснели</a:t>
            </a:r>
            <a:br>
              <a:rPr kumimoji="0" lang="ru-RU" sz="24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Times New Roman" pitchFamily="18" charset="0"/>
              </a:rPr>
              <a:t>От такого кушанья</a:t>
            </a:r>
            <a:endParaRPr kumimoji="0" lang="ru-RU" sz="2400" b="1" i="0" u="none" strike="noStrike" normalizeH="0" baseline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egoe Print" pitchFamily="2" charset="0"/>
              <a:cs typeface="Arial" pitchFamily="34" charset="0"/>
            </a:endParaRPr>
          </a:p>
        </p:txBody>
      </p:sp>
      <p:pic>
        <p:nvPicPr>
          <p:cNvPr id="6" name="Рисунок 5" descr="i (1)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835696" y="548680"/>
            <a:ext cx="6768752" cy="59766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4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9887911817058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3999" cy="702940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286000" y="548681"/>
            <a:ext cx="6246440" cy="4401205"/>
          </a:xfrm>
          <a:prstGeom prst="rect">
            <a:avLst/>
          </a:prstGeom>
          <a:solidFill>
            <a:srgbClr val="66CCFF">
              <a:alpha val="16863"/>
            </a:srgbClr>
          </a:solidFill>
          <a:scene3d>
            <a:camera prst="perspectiveLeft"/>
            <a:lightRig rig="soft" dir="tl">
              <a:rot lat="0" lon="0" rev="0"/>
            </a:lightRig>
          </a:scene3d>
          <a:sp3d>
            <a:bevelT/>
          </a:sp3d>
        </p:spPr>
        <p:txBody>
          <a:bodyPr wrap="square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</a:rPr>
              <a:t>Почему вы их не замечаете в тёплое время года? А они с весны начинают строить гнёзда, откладывать яйца, выводить и выкармливать птенцов. А снегирь птица скромная, даже скрытная. Они строят гнёзда в ельниках, можжевельниках, в самой гуще</a:t>
            </a:r>
            <a:r>
              <a:rPr lang="ru-RU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. </a:t>
            </a:r>
            <a:endParaRPr lang="ru-RU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552" y="4797152"/>
            <a:ext cx="3693640" cy="1323439"/>
          </a:xfrm>
          <a:prstGeom prst="rect">
            <a:avLst/>
          </a:prstGeom>
          <a:solidFill>
            <a:srgbClr val="4F81BD">
              <a:alpha val="10196"/>
            </a:srgbClr>
          </a:solidFill>
          <a:scene3d>
            <a:camera prst="perspectiveRigh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egoe Print" pitchFamily="2" charset="0"/>
              </a:rPr>
              <a:t>Воробья снегирь крупнее, </a:t>
            </a:r>
          </a:p>
          <a:p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egoe Print" pitchFamily="2" charset="0"/>
              </a:rPr>
              <a:t>У самцов – красив наряд,</a:t>
            </a:r>
          </a:p>
          <a:p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egoe Print" pitchFamily="2" charset="0"/>
              </a:rPr>
              <a:t>Самки этих птиц смелее</a:t>
            </a:r>
          </a:p>
          <a:p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egoe Print" pitchFamily="2" charset="0"/>
              </a:rPr>
              <a:t>Если злятся, то шипят.</a:t>
            </a:r>
            <a:endParaRPr lang="ru-RU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egoe Print" pitchFamily="2" charset="0"/>
            </a:endParaRPr>
          </a:p>
        </p:txBody>
      </p:sp>
      <p:pic>
        <p:nvPicPr>
          <p:cNvPr id="12" name="Рисунок 11" descr="1049298_aaaaaaaaaaaa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260648"/>
            <a:ext cx="7920880" cy="61206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9887911817058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3999" cy="7029400"/>
          </a:xfrm>
          <a:prstGeom prst="rect">
            <a:avLst/>
          </a:prstGeom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79512" y="1031706"/>
            <a:ext cx="4968552" cy="95410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spc="50" normalizeH="0" baseline="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Times New Roman" pitchFamily="18" charset="0"/>
              </a:rPr>
              <a:t>Когда гнездятся снегири - зимой или летом?</a:t>
            </a:r>
            <a:endParaRPr kumimoji="0" lang="ru-RU" sz="2800" b="1" i="0" u="none" strike="noStrike" spc="50" normalizeH="0" baseline="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Print" pitchFamily="2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923928" y="2592040"/>
            <a:ext cx="5040560" cy="12003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Times New Roman" pitchFamily="18" charset="0"/>
              </a:rPr>
              <a:t>Какой корм нужно запасти для подкормки снегиря зимой?</a:t>
            </a:r>
            <a:endParaRPr kumimoji="0" lang="ru-RU" sz="2400" b="1" i="0" u="none" strike="noStrike" normalizeH="0" baseline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egoe Print" pitchFamily="2" charset="0"/>
              <a:cs typeface="Arial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23528" y="5128484"/>
            <a:ext cx="4392488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1430">
                  <a:solidFill>
                    <a:schemeClr val="bg1">
                      <a:lumMod val="85000"/>
                    </a:schemeClr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Times New Roman" pitchFamily="18" charset="0"/>
              </a:rPr>
              <a:t>Почему снегирю дано его «снежное" имя?</a:t>
            </a:r>
            <a:endParaRPr kumimoji="0" lang="ru-RU" sz="2400" b="1" i="0" u="none" strike="noStrike" normalizeH="0" baseline="0" dirty="0" smtClean="0">
              <a:ln w="11430">
                <a:solidFill>
                  <a:schemeClr val="bg1">
                    <a:lumMod val="85000"/>
                  </a:schemeClr>
                </a:solidFill>
              </a:ln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Segoe Print" pitchFamily="2" charset="0"/>
              <a:cs typeface="Arial" pitchFamily="34" charset="0"/>
            </a:endParaRPr>
          </a:p>
        </p:txBody>
      </p:sp>
      <p:pic>
        <p:nvPicPr>
          <p:cNvPr id="10" name="Рисунок 9" descr="07471206c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2204864"/>
            <a:ext cx="3555479" cy="26642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Рисунок 10" descr="0b3284a4b90734ac7ce1a150b8dd71f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4005064"/>
            <a:ext cx="3888432" cy="26660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Рисунок 11" descr="2-z4-e54008d6-d255-4e68-a14d-413c0cd85d3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92080" y="188640"/>
            <a:ext cx="3456384" cy="23673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 animBg="1"/>
      <p:bldP spid="18434" grpId="0" animBg="1"/>
      <p:bldP spid="184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9887911817058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" y="0"/>
            <a:ext cx="9143999" cy="7029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87824" y="188640"/>
            <a:ext cx="5184576" cy="954107"/>
          </a:xfrm>
          <a:prstGeom prst="rect">
            <a:avLst/>
          </a:prstGeom>
          <a:solidFill>
            <a:srgbClr val="66CCFF">
              <a:alpha val="25098"/>
            </a:srgbClr>
          </a:solidFill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 wrap="square" rtlCol="0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</a:rPr>
              <a:t>ПОДВИЖНАЯ ИГРА: «СНЕГИРИ»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Print" pitchFamily="2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835696" y="1323199"/>
            <a:ext cx="6984776" cy="2862322"/>
          </a:xfrm>
          <a:prstGeom prst="rect">
            <a:avLst/>
          </a:prstGeom>
          <a:solidFill>
            <a:srgbClr val="7F7F7F">
              <a:alpha val="30196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Times New Roman" pitchFamily="18" charset="0"/>
              </a:rPr>
              <a:t>Цель: </a:t>
            </a:r>
            <a:endParaRPr kumimoji="0" lang="ru-RU" sz="2000" b="1" i="0" u="none" strike="noStrike" normalizeH="0" baseline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Times New Roman" pitchFamily="18" charset="0"/>
              </a:rPr>
              <a:t>учить действовать по музыкальному сигналу;</a:t>
            </a:r>
            <a:endParaRPr kumimoji="0" lang="ru-RU" sz="2000" b="1" i="0" u="none" strike="noStrike" normalizeH="0" baseline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Times New Roman" pitchFamily="18" charset="0"/>
              </a:rPr>
              <a:t>учить различать музыку разную по характеру ;</a:t>
            </a:r>
            <a:endParaRPr kumimoji="0" lang="ru-RU" sz="2000" b="1" i="0" u="none" strike="noStrike" normalizeH="0" baseline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Times New Roman" pitchFamily="18" charset="0"/>
              </a:rPr>
              <a:t>выполнять действия в соответствии с музыкой;</a:t>
            </a:r>
            <a:endParaRPr kumimoji="0" lang="ru-RU" sz="2000" b="1" i="0" u="none" strike="noStrike" normalizeH="0" baseline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Times New Roman" pitchFamily="18" charset="0"/>
              </a:rPr>
              <a:t>развивать координацию движений; </a:t>
            </a:r>
            <a:endParaRPr kumimoji="0" lang="ru-RU" sz="2000" b="1" i="0" u="none" strike="noStrike" normalizeH="0" baseline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Times New Roman" pitchFamily="18" charset="0"/>
              </a:rPr>
              <a:t>развивать ориентацию в пространстве;</a:t>
            </a:r>
            <a:endParaRPr kumimoji="0" lang="ru-RU" sz="2000" b="1" i="0" u="none" strike="noStrike" normalizeH="0" baseline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Times New Roman" pitchFamily="18" charset="0"/>
              </a:rPr>
              <a:t>выполнять действия в соответствии с правилами;</a:t>
            </a:r>
            <a:endParaRPr kumimoji="0" lang="ru-RU" sz="2000" b="1" i="0" u="none" strike="noStrike" normalizeH="0" baseline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egoe Print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egoe Print" pitchFamily="2" charset="0"/>
                <a:ea typeface="Calibri" pitchFamily="34" charset="0"/>
                <a:cs typeface="Times New Roman" pitchFamily="18" charset="0"/>
              </a:rPr>
              <a:t>воспитывать выдержку и дисциплинированность.</a:t>
            </a:r>
            <a:endParaRPr kumimoji="0" lang="ru-RU" sz="2000" b="1" i="0" u="none" strike="noStrike" normalizeH="0" baseline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egoe Print" pitchFamily="2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4435308"/>
            <a:ext cx="8568952" cy="2554545"/>
          </a:xfrm>
          <a:prstGeom prst="rect">
            <a:avLst/>
          </a:prstGeom>
          <a:solidFill>
            <a:srgbClr val="66CCFF">
              <a:alpha val="25882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spc="50" normalizeH="0" baseline="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ea typeface="Times New Roman" pitchFamily="18" charset="0"/>
                <a:cs typeface="Arial" pitchFamily="34" charset="0"/>
              </a:rPr>
              <a:t>Ход игры: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spc="50" normalizeH="0" baseline="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  <a:ea typeface="Times New Roman" pitchFamily="18" charset="0"/>
                <a:cs typeface="Arial" pitchFamily="34" charset="0"/>
              </a:rPr>
              <a:t>С помощью воспитателя дети делятся на 2 стайки снегирей, каждая из которых сидит на своей веточке /ленточке/. С началом музыки они разбегаются по залу в разные стороны и выполняют на музыку разную по характеру движения: летают, клюют зернышки. По окончании музыки дети – снегири должны прилететь на свои веточки. </a:t>
            </a:r>
            <a:endParaRPr kumimoji="0" lang="ru-RU" sz="2000" b="1" i="0" u="none" strike="noStrike" spc="50" normalizeH="0" baseline="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Print" pitchFamily="2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283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34</cp:revision>
  <dcterms:created xsi:type="dcterms:W3CDTF">2014-01-29T08:53:58Z</dcterms:created>
  <dcterms:modified xsi:type="dcterms:W3CDTF">2014-01-30T04:34:19Z</dcterms:modified>
</cp:coreProperties>
</file>