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3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Причины неуспеваемости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и пути их преодоления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sochinenie_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5763" y="2000240"/>
            <a:ext cx="6765327" cy="4590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неуспеваемости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1285860"/>
            <a:ext cx="4500594" cy="49015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/>
              <a:t>                                                      Ученик</a:t>
            </a:r>
          </a:p>
          <a:p>
            <a:r>
              <a:rPr lang="ru-RU" sz="1600" dirty="0" smtClean="0"/>
              <a:t>не </a:t>
            </a:r>
            <a:r>
              <a:rPr lang="ru-RU" sz="1600" dirty="0" smtClean="0"/>
              <a:t>может </a:t>
            </a:r>
            <a:r>
              <a:rPr lang="ru-RU" sz="1600" dirty="0" smtClean="0"/>
              <a:t>сказать, в чем  трудность задачи, наметить план ее решения, решить задачу самостоятельно. Ученик не может ответить на вопросы по тексту, сказать, что нового он из него узнал. </a:t>
            </a:r>
            <a:endParaRPr lang="ru-RU" sz="1600" dirty="0" smtClean="0"/>
          </a:p>
          <a:p>
            <a:r>
              <a:rPr lang="ru-RU" sz="1600" dirty="0" smtClean="0"/>
              <a:t>не задает вопросов по существу </a:t>
            </a:r>
            <a:r>
              <a:rPr lang="ru-RU" sz="1600" dirty="0" smtClean="0"/>
              <a:t>изучаемого</a:t>
            </a:r>
          </a:p>
          <a:p>
            <a:r>
              <a:rPr lang="ru-RU" sz="1600" dirty="0" smtClean="0"/>
              <a:t>не активен и отвлекается в те моменты урока, когда идет поиск, требуется напряжение мысли,  преодоление </a:t>
            </a:r>
            <a:r>
              <a:rPr lang="ru-RU" sz="1600" dirty="0" smtClean="0"/>
              <a:t>трудностей</a:t>
            </a:r>
          </a:p>
          <a:p>
            <a:r>
              <a:rPr lang="ru-RU" sz="1600" dirty="0" smtClean="0"/>
              <a:t>безразличен к успехам и </a:t>
            </a:r>
            <a:r>
              <a:rPr lang="ru-RU" sz="1600" dirty="0" smtClean="0"/>
              <a:t>неудачам</a:t>
            </a:r>
          </a:p>
          <a:p>
            <a:r>
              <a:rPr lang="ru-RU" sz="1600" dirty="0" smtClean="0"/>
              <a:t>не знает на какое правило дано упражнение, не выполняет предписанных заданий, пропускает действия, не может проверить полученный </a:t>
            </a:r>
            <a:r>
              <a:rPr lang="ru-RU" sz="1600" dirty="0" smtClean="0"/>
              <a:t>результат</a:t>
            </a:r>
          </a:p>
          <a:p>
            <a:r>
              <a:rPr lang="ru-RU" sz="1600" dirty="0" smtClean="0"/>
              <a:t>не может воспроизвести формулировку понятий, формул, доказательств; не понимает текста.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5008" y="1524000"/>
            <a:ext cx="3218680" cy="4663440"/>
          </a:xfrm>
        </p:spPr>
        <p:txBody>
          <a:bodyPr>
            <a:normAutofit fontScale="55000" lnSpcReduction="20000"/>
          </a:bodyPr>
          <a:lstStyle/>
          <a:p>
            <a:endParaRPr lang="ru-RU"/>
          </a:p>
        </p:txBody>
      </p:sp>
      <p:pic>
        <p:nvPicPr>
          <p:cNvPr id="2050" name="Picture 2" descr="C:\Users\User\Desktop\bed043499d3a14b2a806599f0a54bfd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857365"/>
            <a:ext cx="3162334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357166"/>
            <a:ext cx="749808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Причины </a:t>
            </a:r>
            <a:r>
              <a:rPr lang="ru-RU" b="1" dirty="0" smtClean="0"/>
              <a:t>неуспеваемости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71602" y="1214422"/>
          <a:ext cx="7427916" cy="528641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37986"/>
                <a:gridCol w="1237986"/>
                <a:gridCol w="1237986"/>
                <a:gridCol w="1237986"/>
                <a:gridCol w="1237986"/>
                <a:gridCol w="1237986"/>
              </a:tblGrid>
              <a:tr h="80475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Внутренние по отношению к школьнику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</a:endParaRP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</a:endParaRPr>
                    </a:p>
                  </a:txBody>
                  <a:tcPr marL="38100" marR="38100" marT="38100" marB="3810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Внешние по отношению к школьнику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</a:endParaRP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</a:endParaRPr>
                    </a:p>
                  </a:txBody>
                  <a:tcPr marL="38100" marR="38100" marT="38100" marB="38100"/>
                </a:tc>
              </a:tr>
              <a:tr h="1044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Недостатки биологического развития личности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Недостатки психического развития личности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Недостатки воспитанности личности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Недостатки образования личности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Недостатки опыта влияний школы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Недостатки влияний внешкольной среды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3437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дефекты органов чувств;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соматическая ослабленность;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 особенности высшей нервной деятельности отрицательно влияющей на учение;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г) психопатологические отклонения.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слабое развитие эмоциональной сферы личности;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слабое развитие воли;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 отсутствие положительных познавательных интересов, мотивов, потребностей.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недостатки в развитии моральных качеств личности;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недостатки в отношениях личности к учителям, коллективу, семье и пр.;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 недостатки в трудовой воспитанности.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пробелы в знаниях, специальных умениях;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пробелы в навыках учебного труда.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недостатки процесса обучения, учебных пособий и пр.;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недостатки воспитательных влияний школы (учителей, коллектива учащихся и др.).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а) недостатки влияний семьи;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б) недостатки влияний сверстников;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в) недостатки влияний культурно-производственного окружения.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42918"/>
            <a:ext cx="7498080" cy="7744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Меры предупреждения неуспеваемости ученика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4" y="1524000"/>
            <a:ext cx="4147374" cy="466344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Всестороннее повышение эффективности каждого урока.</a:t>
            </a:r>
            <a:br>
              <a:rPr lang="ru-RU" dirty="0" smtClean="0"/>
            </a:br>
            <a:r>
              <a:rPr lang="ru-RU" dirty="0" smtClean="0"/>
              <a:t>2. Формирование познавательного интереса к учению и положительных мотивов.</a:t>
            </a:r>
            <a:br>
              <a:rPr lang="ru-RU" dirty="0" smtClean="0"/>
            </a:br>
            <a:r>
              <a:rPr lang="ru-RU" dirty="0" smtClean="0"/>
              <a:t>3. Индивидуальный подход к учащемуся.</a:t>
            </a:r>
            <a:br>
              <a:rPr lang="ru-RU" dirty="0" smtClean="0"/>
            </a:br>
            <a:r>
              <a:rPr lang="ru-RU" dirty="0" smtClean="0"/>
              <a:t>4. Специальная система домашних заданий.</a:t>
            </a:r>
            <a:br>
              <a:rPr lang="ru-RU" dirty="0" smtClean="0"/>
            </a:br>
            <a:r>
              <a:rPr lang="ru-RU" dirty="0" smtClean="0"/>
              <a:t>5. Усиление работы с родителями.</a:t>
            </a:r>
            <a:br>
              <a:rPr lang="ru-RU" dirty="0" smtClean="0"/>
            </a:br>
            <a:r>
              <a:rPr lang="ru-RU" dirty="0" smtClean="0"/>
              <a:t>6. Привлечение ученического актива к борьбе по повышению ответственности ученика за учение.</a:t>
            </a:r>
          </a:p>
          <a:p>
            <a:endParaRPr lang="ru-RU" dirty="0"/>
          </a:p>
        </p:txBody>
      </p:sp>
      <p:pic>
        <p:nvPicPr>
          <p:cNvPr id="3075" name="Picture 3" descr="C:\Users\User\Desktop\1090394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35100" y="1714488"/>
            <a:ext cx="3351214" cy="4000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fb81b3061d1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7166"/>
            <a:ext cx="7786742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Users\User\Desktop\0016-016-Spasibo-za-vnimanie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0"/>
            <a:ext cx="807246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</TotalTime>
  <Words>200</Words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Причины неуспеваемости и пути их преодоления</vt:lpstr>
      <vt:lpstr>Признаки неуспеваемости</vt:lpstr>
      <vt:lpstr> Причины неуспеваемости </vt:lpstr>
      <vt:lpstr>Меры предупреждения неуспеваемости ученика 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неуспеваемости и пути их преодоления</dc:title>
  <dc:creator>Пользователь</dc:creator>
  <cp:lastModifiedBy>Пользователь</cp:lastModifiedBy>
  <cp:revision>8</cp:revision>
  <dcterms:created xsi:type="dcterms:W3CDTF">2014-11-05T14:17:56Z</dcterms:created>
  <dcterms:modified xsi:type="dcterms:W3CDTF">2014-11-05T15:37:37Z</dcterms:modified>
</cp:coreProperties>
</file>