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571481"/>
            <a:ext cx="8458200" cy="928693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Муниципальное казённое общеобразовательное учреждение </a:t>
            </a:r>
            <a:br>
              <a:rPr lang="ru-RU" sz="1400" dirty="0" smtClean="0"/>
            </a:br>
            <a:r>
              <a:rPr lang="ru-RU" sz="1400" dirty="0" smtClean="0"/>
              <a:t>«Средняя общеобразовательная школа № 18»</a:t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1428736"/>
            <a:ext cx="6929454" cy="4857784"/>
          </a:xfrm>
        </p:spPr>
        <p:txBody>
          <a:bodyPr>
            <a:noAutofit/>
          </a:bodyPr>
          <a:lstStyle/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УМК </a:t>
            </a:r>
            <a:r>
              <a:rPr lang="ru-RU" sz="2000" dirty="0" smtClean="0"/>
              <a:t>« Школа 2100» </a:t>
            </a:r>
            <a:br>
              <a:rPr lang="ru-RU" sz="2000" dirty="0" smtClean="0"/>
            </a:br>
            <a:r>
              <a:rPr lang="ru-RU" sz="2000" dirty="0" smtClean="0"/>
              <a:t>Образовательная область: Филология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Урок </a:t>
            </a:r>
            <a:r>
              <a:rPr lang="ru-RU" sz="2000" dirty="0" smtClean="0"/>
              <a:t>5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i="1" dirty="0" smtClean="0"/>
              <a:t>Тема</a:t>
            </a:r>
            <a:r>
              <a:rPr lang="ru-RU" sz="2000" i="1" dirty="0" smtClean="0"/>
              <a:t>: </a:t>
            </a:r>
            <a:r>
              <a:rPr lang="ru-RU" sz="2000" i="1" dirty="0" smtClean="0"/>
              <a:t>По каким признакам можно обнаружить орфограммы в словах и между словами.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1800" dirty="0" smtClean="0"/>
              <a:t>Учебное пособие: </a:t>
            </a:r>
            <a:r>
              <a:rPr lang="ru-RU" sz="1800" dirty="0" err="1" smtClean="0"/>
              <a:t>Бунеев</a:t>
            </a:r>
            <a:r>
              <a:rPr lang="ru-RU" sz="1800" dirty="0" smtClean="0"/>
              <a:t> Р.Н., </a:t>
            </a:r>
            <a:r>
              <a:rPr lang="ru-RU" sz="1800" dirty="0" err="1" smtClean="0"/>
              <a:t>Бунеева</a:t>
            </a:r>
            <a:r>
              <a:rPr lang="ru-RU" sz="1800" dirty="0" smtClean="0"/>
              <a:t> Е.В., </a:t>
            </a:r>
            <a:endParaRPr lang="ru-RU" sz="1800" dirty="0" smtClean="0"/>
          </a:p>
          <a:p>
            <a:pPr algn="ctr"/>
            <a:r>
              <a:rPr lang="ru-RU" sz="1800" dirty="0" smtClean="0"/>
              <a:t>Пронина </a:t>
            </a:r>
            <a:r>
              <a:rPr lang="ru-RU" sz="1800" dirty="0" smtClean="0"/>
              <a:t>О.В. </a:t>
            </a:r>
            <a:br>
              <a:rPr lang="ru-RU" sz="1800" dirty="0" smtClean="0"/>
            </a:br>
            <a:r>
              <a:rPr lang="ru-RU" sz="1800" dirty="0" smtClean="0"/>
              <a:t>«Русский язык. </a:t>
            </a:r>
            <a:r>
              <a:rPr lang="ru-RU" sz="1800" dirty="0" smtClean="0"/>
              <a:t>3 </a:t>
            </a:r>
            <a:r>
              <a:rPr lang="ru-RU" sz="1800" dirty="0" smtClean="0"/>
              <a:t>класс. 1 часть»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           </a:t>
            </a:r>
            <a:r>
              <a:rPr lang="ru-RU" sz="2000" dirty="0" smtClean="0"/>
              <a:t>©</a:t>
            </a:r>
            <a:r>
              <a:rPr lang="ru-RU" sz="2000" dirty="0" smtClean="0"/>
              <a:t>Шагина О.С.</a:t>
            </a:r>
            <a:br>
              <a:rPr lang="ru-RU" sz="2000" dirty="0" smtClean="0"/>
            </a:b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2000" dirty="0" smtClean="0"/>
              <a:t>             п. Октябрьский, 2013г.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Рисунок 3" descr="фил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4786322"/>
            <a:ext cx="1504950" cy="142875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251968"/>
          </a:xfrm>
        </p:spPr>
        <p:txBody>
          <a:bodyPr>
            <a:normAutofit/>
          </a:bodyPr>
          <a:lstStyle/>
          <a:p>
            <a:r>
              <a:rPr lang="ru-RU" dirty="0" smtClean="0"/>
              <a:t>Цели: </a:t>
            </a:r>
            <a:r>
              <a:rPr lang="ru-RU" sz="2800" dirty="0" smtClean="0"/>
              <a:t>обобщить знания об изученных ранее орфограммах; совершенствовать умение находить орфограммы в словах.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3" name="Рисунок 2" descr="фил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5000636"/>
            <a:ext cx="1504950" cy="142875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r>
              <a:rPr lang="en-US" dirty="0" smtClean="0"/>
              <a:t>I. </a:t>
            </a:r>
            <a:r>
              <a:rPr lang="ru-RU" dirty="0" smtClean="0"/>
              <a:t>Чистописание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 fontScale="92500" lnSpcReduction="10000"/>
          </a:bodyPr>
          <a:lstStyle/>
          <a:p>
            <a:r>
              <a:rPr lang="ru-RU" sz="2400" i="1" dirty="0" err="1" smtClean="0"/>
              <a:t>Уу</a:t>
            </a:r>
            <a:r>
              <a:rPr lang="ru-RU" sz="2400" i="1" dirty="0" smtClean="0"/>
              <a:t>  </a:t>
            </a:r>
            <a:r>
              <a:rPr lang="ru-RU" sz="2400" i="1" dirty="0" err="1" smtClean="0"/>
              <a:t>ууу</a:t>
            </a:r>
            <a:r>
              <a:rPr lang="ru-RU" sz="2400" i="1" dirty="0" smtClean="0"/>
              <a:t>  </a:t>
            </a:r>
            <a:r>
              <a:rPr lang="ru-RU" sz="2400" i="1" dirty="0" err="1" smtClean="0"/>
              <a:t>Ул</a:t>
            </a:r>
            <a:r>
              <a:rPr lang="ru-RU" sz="2400" i="1" dirty="0" smtClean="0"/>
              <a:t> ум  </a:t>
            </a:r>
            <a:r>
              <a:rPr lang="ru-RU" sz="2400" i="1" dirty="0" err="1" smtClean="0"/>
              <a:t>му</a:t>
            </a:r>
            <a:r>
              <a:rPr lang="ru-RU" sz="2400" i="1" dirty="0" smtClean="0"/>
              <a:t>  </a:t>
            </a:r>
            <a:r>
              <a:rPr lang="ru-RU" sz="2400" i="1" dirty="0" err="1" smtClean="0"/>
              <a:t>шу</a:t>
            </a:r>
            <a:r>
              <a:rPr lang="ru-RU" sz="2400" i="1" dirty="0" smtClean="0"/>
              <a:t>  </a:t>
            </a:r>
            <a:r>
              <a:rPr lang="ru-RU" sz="2400" i="1" dirty="0" err="1" smtClean="0"/>
              <a:t>ду</a:t>
            </a:r>
            <a:endParaRPr lang="ru-RU" sz="2400" i="1" dirty="0" smtClean="0"/>
          </a:p>
          <a:p>
            <a:endParaRPr lang="ru-RU" sz="2400" i="1" dirty="0" smtClean="0"/>
          </a:p>
          <a:p>
            <a:r>
              <a:rPr lang="ru-RU" sz="2400" i="1" dirty="0" smtClean="0"/>
              <a:t>Улетели птицы разные,</a:t>
            </a:r>
          </a:p>
          <a:p>
            <a:pPr>
              <a:buNone/>
            </a:pPr>
            <a:r>
              <a:rPr lang="ru-RU" sz="2400" i="1" dirty="0" smtClean="0"/>
              <a:t> </a:t>
            </a:r>
            <a:r>
              <a:rPr lang="ru-RU" sz="2400" i="1" dirty="0" smtClean="0"/>
              <a:t>  Смолк их звонкий перепев.</a:t>
            </a:r>
          </a:p>
          <a:p>
            <a:pPr>
              <a:buNone/>
            </a:pPr>
            <a:r>
              <a:rPr lang="ru-RU" sz="2400" i="1" dirty="0" smtClean="0"/>
              <a:t> </a:t>
            </a:r>
            <a:r>
              <a:rPr lang="ru-RU" sz="2400" i="1" dirty="0" smtClean="0"/>
              <a:t>  А рябина осень празднует,</a:t>
            </a:r>
          </a:p>
          <a:p>
            <a:pPr>
              <a:buNone/>
            </a:pPr>
            <a:r>
              <a:rPr lang="ru-RU" sz="2400" i="1" dirty="0" smtClean="0"/>
              <a:t> </a:t>
            </a:r>
            <a:r>
              <a:rPr lang="ru-RU" sz="2400" i="1" dirty="0" smtClean="0"/>
              <a:t>  Бусы красные надев.</a:t>
            </a:r>
            <a:endParaRPr lang="ru-RU" sz="2400" i="1" dirty="0" smtClean="0"/>
          </a:p>
          <a:p>
            <a:pPr algn="r">
              <a:buNone/>
            </a:pPr>
            <a:r>
              <a:rPr lang="ru-RU" sz="2400" i="1" dirty="0" smtClean="0"/>
              <a:t>О. </a:t>
            </a:r>
            <a:r>
              <a:rPr lang="ru-RU" sz="2400" i="1" dirty="0" err="1" smtClean="0"/>
              <a:t>Высотская</a:t>
            </a:r>
            <a:endParaRPr lang="ru-RU" sz="2400" i="1" dirty="0" smtClean="0"/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II.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Сообщение темы урока.</a:t>
            </a:r>
          </a:p>
          <a:p>
            <a:pPr>
              <a:buNone/>
            </a:pPr>
            <a:r>
              <a:rPr lang="ru-RU" dirty="0" smtClean="0"/>
              <a:t>- Какие орфограммы подчёркнуты в стихотворении?</a:t>
            </a:r>
          </a:p>
          <a:p>
            <a:pPr>
              <a:buNone/>
            </a:pPr>
            <a:r>
              <a:rPr lang="ru-RU" dirty="0" smtClean="0"/>
              <a:t>- Какие орфограммы вы ещё знаете?</a:t>
            </a:r>
          </a:p>
          <a:p>
            <a:pPr>
              <a:buNone/>
            </a:pPr>
            <a:r>
              <a:rPr lang="ru-RU" dirty="0" smtClean="0"/>
              <a:t>- Как можно обнаружить орфограммы в словах и между словами?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42976" y="2143116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928794" y="2571744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643174" y="2928934"/>
            <a:ext cx="1428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28662" y="2928934"/>
            <a:ext cx="1428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428992" y="2928934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357554" y="2500306"/>
            <a:ext cx="1428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643306" y="2500306"/>
            <a:ext cx="1428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142976" y="2928934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Рисунок 19" descr="фил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714356"/>
            <a:ext cx="1285884" cy="1000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r>
              <a:rPr lang="en-US" dirty="0" smtClean="0"/>
              <a:t>III. </a:t>
            </a:r>
            <a:r>
              <a:rPr lang="ru-RU" dirty="0" smtClean="0"/>
              <a:t>Словарная работа.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Шуточный вопрос.</a:t>
            </a:r>
          </a:p>
          <a:p>
            <a:pPr>
              <a:buFontTx/>
              <a:buChar char="-"/>
            </a:pPr>
            <a:r>
              <a:rPr lang="ru-RU" dirty="0" smtClean="0"/>
              <a:t>На бал кони ходят? Почему на этот вопрос трудно ответить?</a:t>
            </a:r>
          </a:p>
          <a:p>
            <a:pPr>
              <a:buFontTx/>
              <a:buChar char="-"/>
            </a:pPr>
            <a:r>
              <a:rPr lang="ru-RU" dirty="0" smtClean="0"/>
              <a:t>Как вы запомните написание слова «балкон»?</a:t>
            </a:r>
          </a:p>
          <a:p>
            <a:pPr>
              <a:buNone/>
            </a:pPr>
            <a:r>
              <a:rPr lang="ru-RU" dirty="0" smtClean="0"/>
              <a:t>2. Запишите слово «балкон», подберите к нему однокоренные слова.</a:t>
            </a:r>
          </a:p>
          <a:p>
            <a:pPr>
              <a:buNone/>
            </a:pPr>
            <a:r>
              <a:rPr lang="ru-RU" dirty="0" smtClean="0"/>
              <a:t>Балкон, </a:t>
            </a:r>
            <a:r>
              <a:rPr lang="ru-RU" dirty="0" smtClean="0"/>
              <a:t>б</a:t>
            </a:r>
            <a:r>
              <a:rPr lang="ru-RU" dirty="0" smtClean="0"/>
              <a:t>алконный, балкончик.</a:t>
            </a:r>
          </a:p>
          <a:p>
            <a:pPr>
              <a:buNone/>
            </a:pPr>
            <a:r>
              <a:rPr lang="ru-RU" dirty="0" smtClean="0"/>
              <a:t>3. Составьте и запишите предложение с одним из этих слов.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42976" y="3786190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714348" y="5072074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000232" y="5072074"/>
            <a:ext cx="1428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714612" y="5072074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857620" y="5072074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1785918" y="3357562"/>
            <a:ext cx="7143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1357290" y="4714884"/>
            <a:ext cx="7143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2536017" y="4679165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 flipH="1" flipV="1">
            <a:off x="4500562" y="471488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 flipH="1" flipV="1">
            <a:off x="4464843" y="4679165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Рисунок 36" descr="фил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214290"/>
            <a:ext cx="1290636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IV.</a:t>
            </a:r>
            <a:r>
              <a:rPr lang="ru-RU" dirty="0" smtClean="0"/>
              <a:t> Обобщение изученного об орфограммах.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1. </a:t>
            </a:r>
            <a:r>
              <a:rPr lang="ru-RU" dirty="0" smtClean="0"/>
              <a:t>У</a:t>
            </a:r>
            <a:r>
              <a:rPr lang="ru-RU" dirty="0" smtClean="0"/>
              <a:t>пр. 10, стр. 18</a:t>
            </a:r>
          </a:p>
          <a:p>
            <a:pPr marL="514350" indent="-514350">
              <a:buNone/>
            </a:pPr>
            <a:r>
              <a:rPr lang="ru-RU" dirty="0" smtClean="0"/>
              <a:t>-    В каких словах есть орфограммы – гласные буквы? Согласные буквы? Орфограммы – пробелы? Орфограмма </a:t>
            </a:r>
            <a:r>
              <a:rPr lang="ru-RU" dirty="0" err="1" smtClean="0"/>
              <a:t>ь</a:t>
            </a:r>
            <a:r>
              <a:rPr lang="ru-RU" dirty="0" smtClean="0"/>
              <a:t>?</a:t>
            </a:r>
          </a:p>
          <a:p>
            <a:pPr marL="514350" indent="-514350">
              <a:buNone/>
            </a:pPr>
            <a:r>
              <a:rPr lang="ru-RU" dirty="0" smtClean="0"/>
              <a:t>2. Упр. 11, стр. 20</a:t>
            </a:r>
          </a:p>
          <a:p>
            <a:pPr marL="514350" indent="-514350">
              <a:buNone/>
            </a:pPr>
            <a:r>
              <a:rPr lang="ru-RU" dirty="0" smtClean="0"/>
              <a:t>- Какие орфограммы встречались в данном упражнении?</a:t>
            </a:r>
            <a:endParaRPr lang="ru-RU" dirty="0"/>
          </a:p>
        </p:txBody>
      </p:sp>
      <p:pic>
        <p:nvPicPr>
          <p:cNvPr id="4" name="Рисунок 3" descr="фил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000636"/>
            <a:ext cx="15049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V. </a:t>
            </a:r>
            <a:r>
              <a:rPr lang="ru-RU" dirty="0" smtClean="0"/>
              <a:t>Систематизация знаний об орфограммах.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1800" b="1" dirty="0" smtClean="0"/>
              <a:t>Работа над правилом стр. 19.</a:t>
            </a:r>
          </a:p>
          <a:p>
            <a:pPr marL="342900" indent="-342900">
              <a:buAutoNum type="arabicParenR"/>
            </a:pPr>
            <a:r>
              <a:rPr lang="ru-RU" sz="1800" i="1" dirty="0" smtClean="0"/>
              <a:t>Орфограмма – буквы гласных.</a:t>
            </a:r>
          </a:p>
          <a:p>
            <a:pPr marL="342900" indent="-342900">
              <a:buAutoNum type="arabicParenR"/>
            </a:pPr>
            <a:r>
              <a:rPr lang="ru-RU" sz="1800" i="1" dirty="0" smtClean="0"/>
              <a:t>Орфограммы-буквы, обозначающие парные звонкие и глухие согласные звуки.</a:t>
            </a:r>
          </a:p>
          <a:p>
            <a:pPr marL="342900" indent="-342900">
              <a:buAutoNum type="arabicParenR"/>
            </a:pPr>
            <a:r>
              <a:rPr lang="ru-RU" sz="1800" i="1" dirty="0" smtClean="0"/>
              <a:t>Орфограммы-буквы </a:t>
            </a:r>
            <a:r>
              <a:rPr lang="ru-RU" sz="1800" i="1" dirty="0" err="1" smtClean="0"/>
              <a:t>ъ</a:t>
            </a:r>
            <a:r>
              <a:rPr lang="ru-RU" sz="1800" i="1" dirty="0" smtClean="0"/>
              <a:t> </a:t>
            </a:r>
            <a:r>
              <a:rPr lang="ru-RU" sz="1800" dirty="0" smtClean="0"/>
              <a:t>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ь</a:t>
            </a:r>
            <a:r>
              <a:rPr lang="ru-RU" sz="1800" i="1" dirty="0" smtClean="0"/>
              <a:t>.</a:t>
            </a:r>
          </a:p>
          <a:p>
            <a:pPr marL="342900" indent="-342900">
              <a:buAutoNum type="arabicParenR"/>
            </a:pPr>
            <a:r>
              <a:rPr lang="ru-RU" sz="1800" i="1" dirty="0" smtClean="0"/>
              <a:t>Орфограмма большая буква.</a:t>
            </a:r>
          </a:p>
          <a:p>
            <a:pPr marL="342900" indent="-342900">
              <a:buAutoNum type="arabicParenR"/>
            </a:pPr>
            <a:r>
              <a:rPr lang="ru-RU" sz="1800" i="1" dirty="0" smtClean="0"/>
              <a:t>Орфограмма – пробел.</a:t>
            </a:r>
            <a:endParaRPr lang="ru-RU" sz="1800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1800" dirty="0" smtClean="0"/>
              <a:t>Где встречаются орфограммы?</a:t>
            </a:r>
          </a:p>
          <a:p>
            <a:r>
              <a:rPr lang="ru-RU" sz="1800" dirty="0" smtClean="0"/>
              <a:t>Какая орфограмма находится между словами?</a:t>
            </a:r>
          </a:p>
          <a:p>
            <a:r>
              <a:rPr lang="ru-RU" sz="1800" dirty="0" smtClean="0"/>
              <a:t> </a:t>
            </a:r>
            <a:r>
              <a:rPr lang="ru-RU" sz="1800" dirty="0" smtClean="0"/>
              <a:t>Какие вы знаете орфограммы-гласные буквы? Как найти эти орфограммы?</a:t>
            </a:r>
          </a:p>
          <a:p>
            <a:r>
              <a:rPr lang="ru-RU" sz="1800" dirty="0" smtClean="0"/>
              <a:t>Какие есть орфограммы – согласные буквы? Как их найти в словах?</a:t>
            </a:r>
          </a:p>
          <a:p>
            <a:r>
              <a:rPr lang="ru-RU" sz="1800" dirty="0" smtClean="0"/>
              <a:t>Выполните задание после памятки на стр. 20.</a:t>
            </a:r>
          </a:p>
          <a:p>
            <a:pPr>
              <a:buNone/>
            </a:pP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VI. </a:t>
            </a:r>
            <a:r>
              <a:rPr lang="ru-RU" dirty="0" smtClean="0"/>
              <a:t>Закрепление изученного материала.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Упр. 12, стр. 20</a:t>
            </a:r>
          </a:p>
          <a:p>
            <a:r>
              <a:rPr lang="ru-RU" dirty="0" smtClean="0"/>
              <a:t>Письмо по памяти.</a:t>
            </a:r>
          </a:p>
          <a:p>
            <a:pPr>
              <a:buFontTx/>
              <a:buChar char="-"/>
            </a:pPr>
            <a:r>
              <a:rPr lang="ru-RU" dirty="0" smtClean="0"/>
              <a:t>Подчеркните орфограммы.</a:t>
            </a:r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VII.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Итог урока.</a:t>
            </a:r>
          </a:p>
          <a:p>
            <a:pPr>
              <a:buFontTx/>
              <a:buChar char="-"/>
            </a:pPr>
            <a:r>
              <a:rPr lang="ru-RU" i="1" dirty="0" smtClean="0"/>
              <a:t>По каким признакам можно обнаружить орфограммы в словах и между словами?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Домашнее задание:</a:t>
            </a:r>
          </a:p>
          <a:p>
            <a:pPr>
              <a:buNone/>
            </a:pPr>
            <a:r>
              <a:rPr lang="ru-RU" i="1" dirty="0" smtClean="0"/>
              <a:t>Упражнение 4, стр. 37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фил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4929198"/>
            <a:ext cx="15049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Содержимое 3" descr="фили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4546" y="2714620"/>
            <a:ext cx="4214842" cy="2643206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60</TotalTime>
  <Words>340</Words>
  <Application>Microsoft Office PowerPoint</Application>
  <PresentationFormat>Экран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Муниципальное казённое общеобразовательное учреждение  «Средняя общеобразовательная школа № 18» </vt:lpstr>
      <vt:lpstr>Цели: обобщить знания об изученных ранее орфограммах; совершенствовать умение находить орфограммы в словах.     </vt:lpstr>
      <vt:lpstr>I. Чистописание</vt:lpstr>
      <vt:lpstr>III. Словарная работа.</vt:lpstr>
      <vt:lpstr>IV. Обобщение изученного об орфограммах.</vt:lpstr>
      <vt:lpstr>V. Систематизация знаний об орфограммах.</vt:lpstr>
      <vt:lpstr>VI. Закрепление изученного материала.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казённое общеобразовательное учреждение  «Средняя общеобразовательная школа № 18» </dc:title>
  <cp:lastModifiedBy>Admin</cp:lastModifiedBy>
  <cp:revision>17</cp:revision>
  <dcterms:modified xsi:type="dcterms:W3CDTF">2013-01-20T15:43:51Z</dcterms:modified>
</cp:coreProperties>
</file>