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МБОУ Алешковская СОШ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C8691-F016-44AE-A168-53F16D1110AD}" type="datetimeFigureOut">
              <a:rPr lang="ru-RU" smtClean="0"/>
              <a:t>08.08.2015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FB0CB-7B9C-4524-B106-07BDD89B06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МБОУ Алешковская СОШ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986C2-998A-4EC5-8781-67965DFAB0F6}" type="datetimeFigureOut">
              <a:rPr lang="ru-RU" smtClean="0"/>
              <a:t>08.08.2015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DCC40-ABE8-4B75-8A52-FA517AF60FE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>
                <a:solidFill>
                  <a:srgbClr val="407D2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9CEA67-18BC-4A7C-897D-18FDEA4F520F}" type="datetime1">
              <a:rPr lang="ru-RU" smtClean="0"/>
              <a:t>08.08.2015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Попкова Т.В. МБОУ Алешковская СОШ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ADE37-3DEB-4430-8F83-E22699B32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3C8CFE-765F-4859-8BF1-99BD52F10D5E}" type="datetime1">
              <a:rPr lang="ru-RU" smtClean="0"/>
              <a:t>08.08.2015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Попкова Т.В. МБОУ Алешковская СОШ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ADE37-3DEB-4430-8F83-E22699B32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2A368A-2C02-41F3-A595-D288FA35D14C}" type="datetime1">
              <a:rPr lang="ru-RU" smtClean="0"/>
              <a:t>08.08.2015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Попкова Т.В. МБОУ Алешковская СОШ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ADE37-3DEB-4430-8F83-E22699B32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4F8F30-0531-457A-A845-E06727011A30}" type="datetime1">
              <a:rPr lang="ru-RU" smtClean="0">
                <a:solidFill>
                  <a:srgbClr val="000000"/>
                </a:solidFill>
              </a:rPr>
              <a:t>08.08.2015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Попкова Т.В. МБОУ Алешковская СОШ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FA815-BD28-4E6C-A8E1-55BC02A0B3D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AB4244-6D7F-4271-9AFB-7B316BE62A74}" type="datetime1">
              <a:rPr lang="ru-RU" smtClean="0">
                <a:solidFill>
                  <a:srgbClr val="000000"/>
                </a:solidFill>
              </a:rPr>
              <a:t>08.08.2015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Попкова Т.В. МБОУ Алешковская СОШ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AA2F2-A925-4B29-B4E7-593873EC868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6181AA-4B7F-4703-821C-B37EB2A9C43F}" type="datetime1">
              <a:rPr lang="ru-RU" smtClean="0">
                <a:solidFill>
                  <a:srgbClr val="000000"/>
                </a:solidFill>
              </a:rPr>
              <a:t>08.08.2015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Попкова Т.В. МБОУ Алешковская СОШ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2F099-32A6-49D3-9AEB-7FBB1B7A0E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93570C-EBD6-441F-A1C1-5E5DE5889625}" type="datetime1">
              <a:rPr lang="ru-RU" smtClean="0">
                <a:solidFill>
                  <a:srgbClr val="000000"/>
                </a:solidFill>
              </a:rPr>
              <a:t>08.08.2015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Попкова Т.В. МБОУ Алешковская СОШ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813BF-D32A-4216-88F2-1F2FFE2F5B2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ECBB5E-D550-42C9-9129-164949059AAF}" type="datetime1">
              <a:rPr lang="ru-RU" smtClean="0">
                <a:solidFill>
                  <a:srgbClr val="000000"/>
                </a:solidFill>
              </a:rPr>
              <a:t>08.08.2015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Попкова Т.В. МБОУ Алешковская СОШ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B3C84-E7D7-474E-9847-62E30E25347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63047B-8E6C-45B8-BA51-C492D0C513AE}" type="datetime1">
              <a:rPr lang="ru-RU" smtClean="0">
                <a:solidFill>
                  <a:srgbClr val="000000"/>
                </a:solidFill>
              </a:rPr>
              <a:t>08.08.2015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Попкова Т.В. МБОУ Алешковская СОШ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C7294-7A6B-4DA9-BA59-15E21A89198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4E5A4E-74D3-4F46-A5C3-A396A691DFAC}" type="datetime1">
              <a:rPr lang="ru-RU" smtClean="0">
                <a:solidFill>
                  <a:srgbClr val="000000"/>
                </a:solidFill>
              </a:rPr>
              <a:t>08.08.2015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Попкова Т.В. МБОУ Алешковская СОШ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35FCE-58AF-49E8-9CE2-35F0DA98D13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C1549A-B0C1-453B-A6D5-9B6ADF2B017D}" type="datetime1">
              <a:rPr lang="ru-RU" smtClean="0">
                <a:solidFill>
                  <a:srgbClr val="000000"/>
                </a:solidFill>
              </a:rPr>
              <a:t>08.08.2015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Попкова Т.В. МБОУ Алешковская СОШ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20F33-FEC7-4E4F-AA42-778DF963985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A7168F-01C1-417B-AF64-938ED80B44DE}" type="datetime1">
              <a:rPr lang="ru-RU" smtClean="0"/>
              <a:t>08.08.2015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Попкова Т.В. МБОУ Алешковская СОШ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ADE37-3DEB-4430-8F83-E22699B32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797DBF-AC1E-4C71-9026-758DC0817D6F}" type="datetime1">
              <a:rPr lang="ru-RU" smtClean="0">
                <a:solidFill>
                  <a:srgbClr val="000000"/>
                </a:solidFill>
              </a:rPr>
              <a:t>08.08.2015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Попкова Т.В. МБОУ Алешковская СОШ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0C793-2E70-457B-B7BA-51BF7E5F3EB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91F9A6-D6A7-4778-ADA9-193580A90815}" type="datetime1">
              <a:rPr lang="ru-RU" smtClean="0">
                <a:solidFill>
                  <a:srgbClr val="000000"/>
                </a:solidFill>
              </a:rPr>
              <a:t>08.08.2015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Попкова Т.В. МБОУ Алешковская СОШ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FC730-5F1A-448E-BA03-52A636975F8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3FF5EF-99AE-4356-A2DF-715307C04C6C}" type="datetime1">
              <a:rPr lang="ru-RU" smtClean="0">
                <a:solidFill>
                  <a:srgbClr val="000000"/>
                </a:solidFill>
              </a:rPr>
              <a:t>08.08.2015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Попкова Т.В. МБОУ Алешковская СОШ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09D7D-AD94-4525-8A67-8C3EA3D4895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E8E516-4480-463F-9C18-B6C50BBAC044}" type="datetime1">
              <a:rPr lang="ru-RU" smtClean="0"/>
              <a:t>08.08.2015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Попкова Т.В. МБОУ Алешковская СОШ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ADE37-3DEB-4430-8F83-E22699B32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DF5E1D-34D4-49EE-B9AA-780EDC73629A}" type="datetime1">
              <a:rPr lang="ru-RU" smtClean="0"/>
              <a:t>08.08.2015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Попкова Т.В. МБОУ Алешковская СОШ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ADE37-3DEB-4430-8F83-E22699B32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BE9B16-3EF9-4135-8BAF-204F9EF96E97}" type="datetime1">
              <a:rPr lang="ru-RU" smtClean="0"/>
              <a:t>08.08.2015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Попкова Т.В. МБОУ Алешковская СОШ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ADE37-3DEB-4430-8F83-E22699B32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9DDE77-516D-4AD6-8180-383E22309508}" type="datetime1">
              <a:rPr lang="ru-RU" smtClean="0"/>
              <a:t>08.08.2015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Попкова Т.В. МБОУ Алешковская СОШ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ADE37-3DEB-4430-8F83-E22699B32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63BF45-7E0E-4A2C-8CD3-EFC0306C9489}" type="datetime1">
              <a:rPr lang="ru-RU" smtClean="0"/>
              <a:t>08.08.2015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Попкова Т.В. МБОУ Алешковская СОШ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ADE37-3DEB-4430-8F83-E22699B32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CEFFBC-02FA-45FC-8992-5780FC896D50}" type="datetime1">
              <a:rPr lang="ru-RU" smtClean="0"/>
              <a:t>08.08.2015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Попкова Т.В. МБОУ Алешковская СОШ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ADE37-3DEB-4430-8F83-E22699B32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B29646-4140-4B7F-AB05-FFB86FEF2EE0}" type="datetime1">
              <a:rPr lang="ru-RU" smtClean="0"/>
              <a:t>08.08.2015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Попкова Т.В. МБОУ Алешковская СОШ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ADE37-3DEB-4430-8F83-E22699B32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745C7-96ED-4E81-905E-A9F677B10B29}" type="datetime1">
              <a:rPr lang="ru-RU" smtClean="0"/>
              <a:t>08.08.2015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Попкова Т.В. МБОУ Алешковская СОШ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ADE37-3DEB-4430-8F83-E22699B32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4A9337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nstant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A9337"/>
          </a:solidFill>
          <a:latin typeface="Constant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A9337"/>
          </a:solidFill>
          <a:latin typeface="Constant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A9337"/>
          </a:solidFill>
          <a:latin typeface="Constant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A9337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A9337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A9337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A9337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A9337"/>
          </a:solidFill>
          <a:latin typeface="Constant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387026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 kern="1200">
          <a:solidFill>
            <a:srgbClr val="387026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rgbClr val="387026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rgbClr val="387026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rgbClr val="387026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92FDF1-F929-4A92-A378-3362C86229DB}" type="datetime1">
              <a:rPr lang="ru-RU" smtClean="0">
                <a:solidFill>
                  <a:srgbClr val="000000"/>
                </a:solidFill>
              </a:rPr>
              <a:t>08.08.2015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Попкова Т.В. МБОУ Алешковская СОШ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5AA90B-6173-4635-B30B-9AC32FD99AE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/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Слова-названия предметов, у которых нет окончаний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1752600"/>
          </a:xfrm>
        </p:spPr>
        <p:txBody>
          <a:bodyPr/>
          <a:lstStyle/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Русский язык 2 класс</a:t>
            </a:r>
          </a:p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ПНШ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DE37-3DEB-4430-8F83-E22699B32DB3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 МБОУ Алешковская СОШ</a:t>
            </a: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img0.liveinternet.ru/images/attach/c/5/86/615/86615988_large_511722032_38e617fd2e610x3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0" y="2686049"/>
            <a:ext cx="6743700" cy="41719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692696"/>
            <a:ext cx="4618856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ФЛАМИНГО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3794" name="Picture 2" descr="http://www.tapeciaki.pl/wallpapers/Zwierzeta_27_1280x720_1265.jpg"/>
          <p:cNvPicPr>
            <a:picLocks noChangeAspect="1" noChangeArrowheads="1"/>
          </p:cNvPicPr>
          <p:nvPr/>
        </p:nvPicPr>
        <p:blipFill>
          <a:blip r:embed="rId3" cstate="print"/>
          <a:srcRect l="36305"/>
          <a:stretch>
            <a:fillRect/>
          </a:stretch>
        </p:blipFill>
        <p:spPr bwMode="auto">
          <a:xfrm flipH="1">
            <a:off x="0" y="2663634"/>
            <a:ext cx="4860032" cy="4194366"/>
          </a:xfrm>
          <a:prstGeom prst="rect">
            <a:avLst/>
          </a:prstGeom>
          <a:noFill/>
        </p:spPr>
      </p:pic>
      <p:pic>
        <p:nvPicPr>
          <p:cNvPr id="33798" name="Picture 6" descr="http://www.kulturologia.ru/files/u1866/national-geo_28-11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563888" cy="2672916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DE37-3DEB-4430-8F83-E22699B32DB3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 МБОУ Алешковская СОШ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16632"/>
            <a:ext cx="6696744" cy="11430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002060"/>
                </a:solidFill>
              </a:rPr>
              <a:t>Составьте предложение  про фламинго, используя картинки, чтобы было понятно в каком числе стоит  данное  слово.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3798" name="Picture 6" descr="http://www.kulturologia.ru/files/u1866/national-geo_28-11_5.jpg"/>
          <p:cNvPicPr>
            <a:picLocks noChangeAspect="1" noChangeArrowheads="1"/>
          </p:cNvPicPr>
          <p:nvPr/>
        </p:nvPicPr>
        <p:blipFill>
          <a:blip r:embed="rId2" cstate="print"/>
          <a:srcRect l="4969" t="4969" r="1855" b="28772"/>
          <a:stretch>
            <a:fillRect/>
          </a:stretch>
        </p:blipFill>
        <p:spPr bwMode="auto">
          <a:xfrm>
            <a:off x="2123728" y="1628800"/>
            <a:ext cx="5400600" cy="28803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71800" y="4941168"/>
            <a:ext cx="4968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Фламинго  летит.</a:t>
            </a:r>
            <a:endParaRPr lang="ru-RU" sz="4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DE37-3DEB-4430-8F83-E22699B32DB3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 МБОУ Алешковская СОШ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16632"/>
            <a:ext cx="6696744" cy="11430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002060"/>
                </a:solidFill>
              </a:rPr>
              <a:t>Составьте предложение  про фламинго, используя картинки, чтобы было понятно в каком числе стоит  данное  слово.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5589240"/>
            <a:ext cx="4968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Фламинго  спят.</a:t>
            </a:r>
            <a:endParaRPr lang="ru-RU" sz="4400" dirty="0"/>
          </a:p>
        </p:txBody>
      </p:sp>
      <p:pic>
        <p:nvPicPr>
          <p:cNvPr id="35842" name="Picture 2" descr="http://i1.i.ua/prikol/pic/7/9/406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556792"/>
            <a:ext cx="5243543" cy="3762317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DE37-3DEB-4430-8F83-E22699B32DB3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 МБОУ Алешковская СОШ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Физкультминутка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Есть или нет окончание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DE37-3DEB-4430-8F83-E22699B32DB3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 МБОУ Алешковская СОШ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causaabierta.blogia.com/upload/20100628152829-100628120437-canguro-466.jpg"/>
          <p:cNvPicPr>
            <a:picLocks noChangeAspect="1" noChangeArrowheads="1"/>
          </p:cNvPicPr>
          <p:nvPr/>
        </p:nvPicPr>
        <p:blipFill>
          <a:blip r:embed="rId2" cstate="print"/>
          <a:srcRect l="15309"/>
          <a:stretch>
            <a:fillRect/>
          </a:stretch>
        </p:blipFill>
        <p:spPr bwMode="auto">
          <a:xfrm>
            <a:off x="0" y="0"/>
            <a:ext cx="2984953" cy="2132856"/>
          </a:xfrm>
          <a:prstGeom prst="rect">
            <a:avLst/>
          </a:prstGeom>
          <a:noFill/>
        </p:spPr>
      </p:pic>
      <p:pic>
        <p:nvPicPr>
          <p:cNvPr id="36868" name="Picture 4" descr="http://givotnie.com/wp-content/uploads/2011/04/lis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0"/>
            <a:ext cx="2843808" cy="2132856"/>
          </a:xfrm>
          <a:prstGeom prst="rect">
            <a:avLst/>
          </a:prstGeom>
          <a:noFill/>
        </p:spPr>
      </p:pic>
      <p:pic>
        <p:nvPicPr>
          <p:cNvPr id="36870" name="Picture 6" descr="http://www.turkbesi.com/wp-content/uploads/2011/01/z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0"/>
            <a:ext cx="2807633" cy="2204864"/>
          </a:xfrm>
          <a:prstGeom prst="rect">
            <a:avLst/>
          </a:prstGeom>
          <a:noFill/>
        </p:spPr>
      </p:pic>
      <p:pic>
        <p:nvPicPr>
          <p:cNvPr id="36872" name="Picture 8" descr="http://avon147.at.ua/images/Logo-flaer/stule/pe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48881"/>
            <a:ext cx="2915816" cy="20162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6874" name="Picture 10" descr="http://pitatelno.com/uploads/taginator/Nov-2011/recept-kaka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2420888"/>
            <a:ext cx="1872208" cy="18722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6876" name="Picture 12" descr="http://www.mv.org.ua/img/art/07/z56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2348880"/>
            <a:ext cx="1728826" cy="191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6878" name="Picture 14" descr="http://muza.ios.st/IOS/Users/muza.ios.st/PagesImg/imag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2420888"/>
            <a:ext cx="2019737" cy="1800200"/>
          </a:xfrm>
          <a:prstGeom prst="rect">
            <a:avLst/>
          </a:prstGeom>
          <a:noFill/>
        </p:spPr>
      </p:pic>
      <p:pic>
        <p:nvPicPr>
          <p:cNvPr id="36880" name="Picture 16" descr="http://images.pictureshunt.com/pics/p/pony-867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437112"/>
            <a:ext cx="3429841" cy="2276872"/>
          </a:xfrm>
          <a:prstGeom prst="rect">
            <a:avLst/>
          </a:prstGeom>
          <a:noFill/>
        </p:spPr>
      </p:pic>
      <p:pic>
        <p:nvPicPr>
          <p:cNvPr id="36882" name="Picture 18" descr="http://www.biodat.ru/vart/animal/175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888" y="4581128"/>
            <a:ext cx="2088232" cy="2046468"/>
          </a:xfrm>
          <a:prstGeom prst="rect">
            <a:avLst/>
          </a:prstGeom>
          <a:noFill/>
        </p:spPr>
      </p:pic>
      <p:pic>
        <p:nvPicPr>
          <p:cNvPr id="36884" name="Picture 20" descr="http://kinder-bum.ucoz.ru/_ph/15/2/97318564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2160" y="4725144"/>
            <a:ext cx="2134353" cy="17545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6886" name="Picture 22" descr="http://ibytemedia.com/wp-content/uploads/2012/02/multiplyclipart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512" y="0"/>
            <a:ext cx="2857500" cy="25146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716016" y="1052736"/>
            <a:ext cx="1152128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2" descr="http://ibytemedia.com/wp-content/uploads/2012/02/multiplyclipart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12160" y="0"/>
            <a:ext cx="2857500" cy="25146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691680" y="3212976"/>
            <a:ext cx="1152128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2" descr="http://ibytemedia.com/wp-content/uploads/2012/02/multiplyclipart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43808" y="2564904"/>
            <a:ext cx="2160240" cy="1901011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5724128" y="3140968"/>
            <a:ext cx="1152128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740352" y="3140968"/>
            <a:ext cx="1152128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2" descr="http://ibytemedia.com/wp-content/uploads/2012/02/multiplyclipart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5576" y="4956989"/>
            <a:ext cx="2160240" cy="1901011"/>
          </a:xfrm>
          <a:prstGeom prst="rect">
            <a:avLst/>
          </a:prstGeom>
          <a:noFill/>
        </p:spPr>
      </p:pic>
      <p:pic>
        <p:nvPicPr>
          <p:cNvPr id="21" name="Picture 22" descr="http://ibytemedia.com/wp-content/uploads/2012/02/multiplyclipart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35896" y="4956989"/>
            <a:ext cx="2160240" cy="1901011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6804248" y="5301208"/>
            <a:ext cx="1152128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DE37-3DEB-4430-8F83-E22699B32DB3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 МБОУ Алешковская СОШ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19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Самостоятельная работа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412776"/>
            <a:ext cx="734481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mbria" pitchFamily="18" charset="0"/>
              </a:rPr>
              <a:t>Запиши слова: </a:t>
            </a:r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поле, лето, какаду,  зебу </a:t>
            </a:r>
            <a:endParaRPr lang="ru-RU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со словами есть, нет, любуюсь.</a:t>
            </a:r>
          </a:p>
          <a:p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lnSpc>
                <a:spcPct val="200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Cambria" pitchFamily="18" charset="0"/>
              </a:rPr>
              <a:t>Есть ______________________________</a:t>
            </a:r>
          </a:p>
          <a:p>
            <a:pPr>
              <a:lnSpc>
                <a:spcPct val="200000"/>
              </a:lnSpc>
            </a:pPr>
            <a:r>
              <a:rPr lang="ru-RU" sz="3600" b="1" dirty="0" err="1" smtClean="0">
                <a:solidFill>
                  <a:srgbClr val="002060"/>
                </a:solidFill>
                <a:latin typeface="Cambria" pitchFamily="18" charset="0"/>
              </a:rPr>
              <a:t>Нет________________________________</a:t>
            </a:r>
            <a:endParaRPr lang="ru-RU" sz="36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lnSpc>
                <a:spcPct val="200000"/>
              </a:lnSpc>
            </a:pPr>
            <a:r>
              <a:rPr lang="ru-RU" sz="3600" b="1" dirty="0" err="1" smtClean="0">
                <a:solidFill>
                  <a:srgbClr val="002060"/>
                </a:solidFill>
                <a:latin typeface="Cambria" pitchFamily="18" charset="0"/>
              </a:rPr>
              <a:t>Любуюсь____________________________</a:t>
            </a:r>
            <a:endParaRPr lang="ru-RU" sz="24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6021288"/>
            <a:ext cx="565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mbria" pitchFamily="18" charset="0"/>
              </a:rPr>
              <a:t>Какие слова не изменились? Выдели основу и окончания, где можно.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DE37-3DEB-4430-8F83-E22699B32DB3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 МБОУ Алешковская СОШ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ПРОВЕРЬ СЕБЯ!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1124744"/>
            <a:ext cx="73448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lnSpc>
                <a:spcPct val="2000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Есть</a:t>
            </a: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 поле, лето, какаду, зебу</a:t>
            </a:r>
          </a:p>
          <a:p>
            <a:pPr>
              <a:lnSpc>
                <a:spcPct val="2000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Нет</a:t>
            </a: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 поля, лета, какаду, зебу</a:t>
            </a:r>
          </a:p>
          <a:p>
            <a:pPr>
              <a:lnSpc>
                <a:spcPct val="2000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Любуюсь </a:t>
            </a: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полем, летом, какаду, зебу</a:t>
            </a:r>
            <a:endParaRPr lang="ru-RU" sz="20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2132856"/>
            <a:ext cx="288032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2132856"/>
            <a:ext cx="288032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3140968"/>
            <a:ext cx="288032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3140968"/>
            <a:ext cx="288032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4077072"/>
            <a:ext cx="504056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92080" y="400506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/>
          <p:nvPr/>
        </p:nvPicPr>
        <p:blipFill>
          <a:blip r:embed="rId2" cstate="print">
            <a:lum bright="-30000"/>
          </a:blip>
          <a:srcRect t="41667"/>
          <a:stretch>
            <a:fillRect/>
          </a:stretch>
        </p:blipFill>
        <p:spPr bwMode="auto">
          <a:xfrm>
            <a:off x="2339752" y="2420888"/>
            <a:ext cx="576064" cy="144016"/>
          </a:xfrm>
          <a:prstGeom prst="rect">
            <a:avLst/>
          </a:prstGeom>
          <a:noFill/>
        </p:spPr>
      </p:pic>
      <p:pic>
        <p:nvPicPr>
          <p:cNvPr id="12" name="Рисунок 11"/>
          <p:cNvPicPr/>
          <p:nvPr/>
        </p:nvPicPr>
        <p:blipFill>
          <a:blip r:embed="rId2" cstate="print">
            <a:lum bright="-30000"/>
          </a:blip>
          <a:srcRect t="41667"/>
          <a:stretch>
            <a:fillRect/>
          </a:stretch>
        </p:blipFill>
        <p:spPr bwMode="auto">
          <a:xfrm>
            <a:off x="3419872" y="2420888"/>
            <a:ext cx="576064" cy="144016"/>
          </a:xfrm>
          <a:prstGeom prst="rect">
            <a:avLst/>
          </a:prstGeom>
          <a:noFill/>
        </p:spPr>
      </p:pic>
      <p:pic>
        <p:nvPicPr>
          <p:cNvPr id="13" name="Рисунок 12"/>
          <p:cNvPicPr/>
          <p:nvPr/>
        </p:nvPicPr>
        <p:blipFill>
          <a:blip r:embed="rId2" cstate="print">
            <a:lum bright="-30000"/>
          </a:blip>
          <a:srcRect t="41667"/>
          <a:stretch>
            <a:fillRect/>
          </a:stretch>
        </p:blipFill>
        <p:spPr bwMode="auto">
          <a:xfrm>
            <a:off x="4499992" y="2492896"/>
            <a:ext cx="1296144" cy="144016"/>
          </a:xfrm>
          <a:prstGeom prst="rect">
            <a:avLst/>
          </a:prstGeom>
          <a:noFill/>
        </p:spPr>
      </p:pic>
      <p:pic>
        <p:nvPicPr>
          <p:cNvPr id="14" name="Рисунок 13"/>
          <p:cNvPicPr/>
          <p:nvPr/>
        </p:nvPicPr>
        <p:blipFill>
          <a:blip r:embed="rId2" cstate="print">
            <a:lum bright="-30000"/>
          </a:blip>
          <a:srcRect t="41667"/>
          <a:stretch>
            <a:fillRect/>
          </a:stretch>
        </p:blipFill>
        <p:spPr bwMode="auto">
          <a:xfrm>
            <a:off x="6012160" y="2492896"/>
            <a:ext cx="720080" cy="144016"/>
          </a:xfrm>
          <a:prstGeom prst="rect">
            <a:avLst/>
          </a:prstGeom>
          <a:noFill/>
        </p:spPr>
      </p:pic>
      <p:pic>
        <p:nvPicPr>
          <p:cNvPr id="15" name="Рисунок 14"/>
          <p:cNvPicPr/>
          <p:nvPr/>
        </p:nvPicPr>
        <p:blipFill>
          <a:blip r:embed="rId2" cstate="print">
            <a:lum bright="-30000"/>
          </a:blip>
          <a:srcRect t="41667"/>
          <a:stretch>
            <a:fillRect/>
          </a:stretch>
        </p:blipFill>
        <p:spPr bwMode="auto">
          <a:xfrm>
            <a:off x="2195736" y="3429000"/>
            <a:ext cx="576064" cy="144016"/>
          </a:xfrm>
          <a:prstGeom prst="rect">
            <a:avLst/>
          </a:prstGeom>
          <a:noFill/>
        </p:spPr>
      </p:pic>
      <p:pic>
        <p:nvPicPr>
          <p:cNvPr id="16" name="Рисунок 15"/>
          <p:cNvPicPr/>
          <p:nvPr/>
        </p:nvPicPr>
        <p:blipFill>
          <a:blip r:embed="rId2" cstate="print">
            <a:lum bright="-30000"/>
          </a:blip>
          <a:srcRect t="41667"/>
          <a:stretch>
            <a:fillRect/>
          </a:stretch>
        </p:blipFill>
        <p:spPr bwMode="auto">
          <a:xfrm>
            <a:off x="3275856" y="3429000"/>
            <a:ext cx="576064" cy="144016"/>
          </a:xfrm>
          <a:prstGeom prst="rect">
            <a:avLst/>
          </a:prstGeom>
          <a:noFill/>
        </p:spPr>
      </p:pic>
      <p:pic>
        <p:nvPicPr>
          <p:cNvPr id="17" name="Рисунок 16"/>
          <p:cNvPicPr/>
          <p:nvPr/>
        </p:nvPicPr>
        <p:blipFill>
          <a:blip r:embed="rId2" cstate="print">
            <a:lum bright="-30000"/>
          </a:blip>
          <a:srcRect t="41667"/>
          <a:stretch>
            <a:fillRect/>
          </a:stretch>
        </p:blipFill>
        <p:spPr bwMode="auto">
          <a:xfrm>
            <a:off x="4355976" y="3429000"/>
            <a:ext cx="1296144" cy="216024"/>
          </a:xfrm>
          <a:prstGeom prst="rect">
            <a:avLst/>
          </a:prstGeom>
          <a:noFill/>
        </p:spPr>
      </p:pic>
      <p:pic>
        <p:nvPicPr>
          <p:cNvPr id="18" name="Рисунок 17"/>
          <p:cNvPicPr/>
          <p:nvPr/>
        </p:nvPicPr>
        <p:blipFill>
          <a:blip r:embed="rId2" cstate="print">
            <a:lum bright="-30000"/>
          </a:blip>
          <a:srcRect t="41667"/>
          <a:stretch>
            <a:fillRect/>
          </a:stretch>
        </p:blipFill>
        <p:spPr bwMode="auto">
          <a:xfrm>
            <a:off x="5940152" y="3429000"/>
            <a:ext cx="720080" cy="144016"/>
          </a:xfrm>
          <a:prstGeom prst="rect">
            <a:avLst/>
          </a:prstGeom>
          <a:noFill/>
        </p:spPr>
      </p:pic>
      <p:pic>
        <p:nvPicPr>
          <p:cNvPr id="19" name="Рисунок 18"/>
          <p:cNvPicPr/>
          <p:nvPr/>
        </p:nvPicPr>
        <p:blipFill>
          <a:blip r:embed="rId2" cstate="print">
            <a:lum bright="-30000"/>
          </a:blip>
          <a:srcRect t="41667"/>
          <a:stretch>
            <a:fillRect/>
          </a:stretch>
        </p:blipFill>
        <p:spPr bwMode="auto">
          <a:xfrm>
            <a:off x="3347864" y="4365104"/>
            <a:ext cx="576064" cy="144016"/>
          </a:xfrm>
          <a:prstGeom prst="rect">
            <a:avLst/>
          </a:prstGeom>
          <a:noFill/>
        </p:spPr>
      </p:pic>
      <p:pic>
        <p:nvPicPr>
          <p:cNvPr id="20" name="Рисунок 19"/>
          <p:cNvPicPr/>
          <p:nvPr/>
        </p:nvPicPr>
        <p:blipFill>
          <a:blip r:embed="rId2" cstate="print">
            <a:lum bright="-30000"/>
          </a:blip>
          <a:srcRect t="41667"/>
          <a:stretch>
            <a:fillRect/>
          </a:stretch>
        </p:blipFill>
        <p:spPr bwMode="auto">
          <a:xfrm>
            <a:off x="4644008" y="4365104"/>
            <a:ext cx="576064" cy="144016"/>
          </a:xfrm>
          <a:prstGeom prst="rect">
            <a:avLst/>
          </a:prstGeom>
          <a:noFill/>
        </p:spPr>
      </p:pic>
      <p:pic>
        <p:nvPicPr>
          <p:cNvPr id="21" name="Рисунок 20"/>
          <p:cNvPicPr/>
          <p:nvPr/>
        </p:nvPicPr>
        <p:blipFill>
          <a:blip r:embed="rId2" cstate="print">
            <a:lum bright="-30000"/>
          </a:blip>
          <a:srcRect t="41667"/>
          <a:stretch>
            <a:fillRect/>
          </a:stretch>
        </p:blipFill>
        <p:spPr bwMode="auto">
          <a:xfrm>
            <a:off x="6012160" y="4437112"/>
            <a:ext cx="1296144" cy="216024"/>
          </a:xfrm>
          <a:prstGeom prst="rect">
            <a:avLst/>
          </a:prstGeom>
          <a:noFill/>
        </p:spPr>
      </p:pic>
      <p:pic>
        <p:nvPicPr>
          <p:cNvPr id="22" name="Рисунок 21"/>
          <p:cNvPicPr/>
          <p:nvPr/>
        </p:nvPicPr>
        <p:blipFill>
          <a:blip r:embed="rId2" cstate="print">
            <a:lum bright="-30000"/>
          </a:blip>
          <a:srcRect t="41667"/>
          <a:stretch>
            <a:fillRect/>
          </a:stretch>
        </p:blipFill>
        <p:spPr bwMode="auto">
          <a:xfrm>
            <a:off x="7524328" y="4365104"/>
            <a:ext cx="720080" cy="216024"/>
          </a:xfrm>
          <a:prstGeom prst="rect">
            <a:avLst/>
          </a:prstGeom>
          <a:noFill/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DE37-3DEB-4430-8F83-E22699B32DB3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 МБОУ Алешковская СОШ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САМЫЙ ЗОРКИЙ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1628800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ambria" pitchFamily="18" charset="0"/>
              </a:rPr>
              <a:t>В тексте за 3 минуты отыскать все слова, у которых нет окончаний.</a:t>
            </a:r>
            <a:endParaRPr lang="ru-RU" sz="2800" b="1" dirty="0">
              <a:latin typeface="Cambria" pitchFamily="18" charset="0"/>
            </a:endParaRPr>
          </a:p>
        </p:txBody>
      </p:sp>
      <p:pic>
        <p:nvPicPr>
          <p:cNvPr id="39938" name="Picture 2" descr="http://images.clipartof.com/small/77653-3d-Orange-Factor-Man-Kneeling-And-Searching-With-A-Magnifying-Glass.jpg"/>
          <p:cNvPicPr>
            <a:picLocks noChangeAspect="1" noChangeArrowheads="1"/>
          </p:cNvPicPr>
          <p:nvPr/>
        </p:nvPicPr>
        <p:blipFill>
          <a:blip r:embed="rId2" cstate="print"/>
          <a:srcRect b="5195"/>
          <a:stretch>
            <a:fillRect/>
          </a:stretch>
        </p:blipFill>
        <p:spPr bwMode="auto">
          <a:xfrm>
            <a:off x="3563888" y="3212976"/>
            <a:ext cx="2232248" cy="2211309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DE37-3DEB-4430-8F83-E22699B32DB3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 МБОУ Алешковская СОШ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Как ты думаешь?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1556792"/>
            <a:ext cx="720080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2" cstate="print">
            <a:lum bright="-30000"/>
          </a:blip>
          <a:srcRect t="41667"/>
          <a:stretch>
            <a:fillRect/>
          </a:stretch>
        </p:blipFill>
        <p:spPr bwMode="auto">
          <a:xfrm>
            <a:off x="2627784" y="2708920"/>
            <a:ext cx="1728193" cy="56147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71800" y="3645024"/>
            <a:ext cx="1224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Ж.Р., М.Р., СР.Р.</a:t>
            </a:r>
            <a:endParaRPr lang="ru-RU" sz="2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5229200"/>
            <a:ext cx="720080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2771800" y="4941168"/>
            <a:ext cx="792088" cy="13681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1746" name="Picture 2" descr="http://cs10751.vkontakte.ru/u152246/-14/x_9e45ff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12776"/>
            <a:ext cx="1080120" cy="950506"/>
          </a:xfrm>
          <a:prstGeom prst="rect">
            <a:avLst/>
          </a:prstGeom>
          <a:noFill/>
        </p:spPr>
      </p:pic>
      <p:pic>
        <p:nvPicPr>
          <p:cNvPr id="12" name="Picture 2" descr="http://cs10751.vkontakte.ru/u152246/-14/x_9e45ff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420888"/>
            <a:ext cx="1080120" cy="950506"/>
          </a:xfrm>
          <a:prstGeom prst="rect">
            <a:avLst/>
          </a:prstGeom>
          <a:noFill/>
        </p:spPr>
      </p:pic>
      <p:pic>
        <p:nvPicPr>
          <p:cNvPr id="13" name="Picture 2" descr="http://cs10751.vkontakte.ru/u152246/-14/x_9e45ff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717032"/>
            <a:ext cx="1080120" cy="950506"/>
          </a:xfrm>
          <a:prstGeom prst="rect">
            <a:avLst/>
          </a:prstGeom>
          <a:noFill/>
        </p:spPr>
      </p:pic>
      <p:pic>
        <p:nvPicPr>
          <p:cNvPr id="14" name="Picture 2" descr="http://cs10751.vkontakte.ru/u152246/-14/x_9e45ff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5085184"/>
            <a:ext cx="1080120" cy="950506"/>
          </a:xfrm>
          <a:prstGeom prst="rect">
            <a:avLst/>
          </a:prstGeom>
          <a:noFill/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DE37-3DEB-4430-8F83-E22699B32DB3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 МБОУ Алешковская СОШ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На карточке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DE37-3DEB-4430-8F83-E22699B32DB3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 МБОУ Алешковская СОШ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Минутка чистописания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1412776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Эта </a:t>
            </a:r>
            <a:r>
              <a:rPr lang="ru-RU" sz="2400" dirty="0" err="1" smtClean="0"/>
              <a:t>буковка-цеплялка</a:t>
            </a:r>
            <a:endParaRPr lang="ru-RU" sz="2400" dirty="0" smtClean="0"/>
          </a:p>
          <a:p>
            <a:r>
              <a:rPr lang="ru-RU" sz="2400" dirty="0" smtClean="0"/>
              <a:t>С хитрой цепкой лапою.</a:t>
            </a:r>
          </a:p>
          <a:p>
            <a:r>
              <a:rPr lang="ru-RU" sz="2400" dirty="0" smtClean="0"/>
              <a:t>Подходи, кому не жалко.</a:t>
            </a:r>
          </a:p>
          <a:p>
            <a:r>
              <a:rPr lang="ru-RU" sz="2400" dirty="0" smtClean="0"/>
              <a:t>Мигом оцарапаю.</a:t>
            </a:r>
          </a:p>
          <a:p>
            <a:r>
              <a:rPr lang="ru-RU" sz="2400" dirty="0" smtClean="0"/>
              <a:t>С </a:t>
            </a:r>
            <a:r>
              <a:rPr lang="ru-RU" sz="2400" dirty="0" err="1" smtClean="0"/>
              <a:t>коготочком</a:t>
            </a:r>
            <a:r>
              <a:rPr lang="ru-RU" sz="2400" dirty="0" smtClean="0"/>
              <a:t> на конце</a:t>
            </a:r>
          </a:p>
          <a:p>
            <a:r>
              <a:rPr lang="ru-RU" sz="2400" dirty="0" smtClean="0"/>
              <a:t>Вот какая буква…</a:t>
            </a:r>
            <a:endParaRPr lang="ru-RU" sz="2400" dirty="0"/>
          </a:p>
        </p:txBody>
      </p:sp>
      <p:pic>
        <p:nvPicPr>
          <p:cNvPr id="1026" name="Picture 2" descr="http://img-fotki.yandex.ru/get/5405/tatyana2q8-medvedeva.30/0_3fee9_25618be2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501008"/>
            <a:ext cx="4495428" cy="2996952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DE37-3DEB-4430-8F83-E22699B32DB3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 МБОУ Алешковская СОШ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9F3A6F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60350"/>
            <a:ext cx="720090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63713" y="5229225"/>
            <a:ext cx="504825" cy="504825"/>
          </a:xfrm>
          <a:prstGeom prst="actionButtonBlank">
            <a:avLst/>
          </a:prstGeom>
          <a:solidFill>
            <a:srgbClr val="4A4AD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011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76825" y="5229225"/>
            <a:ext cx="504825" cy="504825"/>
          </a:xfrm>
          <a:prstGeom prst="actionButtonBlank">
            <a:avLst/>
          </a:prstGeom>
          <a:solidFill>
            <a:srgbClr val="4A4AD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5FCE-58AF-49E8-9CE2-35F0DA98D138}" type="slidenum">
              <a:rPr lang="ru-RU" smtClean="0">
                <a:solidFill>
                  <a:srgbClr val="000000"/>
                </a:solidFill>
              </a:rPr>
              <a:pPr/>
              <a:t>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Попкова Т.В. МБОУ Алешковская СОШ</a:t>
            </a: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5" name="Picture 5" descr="9F3A6F78"/>
          <p:cNvPicPr>
            <a:picLocks noChangeAspect="1" noChangeArrowheads="1"/>
          </p:cNvPicPr>
          <p:nvPr/>
        </p:nvPicPr>
        <p:blipFill>
          <a:blip r:embed="rId2" cstate="print"/>
          <a:srcRect t="3772" r="57010"/>
          <a:stretch>
            <a:fillRect/>
          </a:stretch>
        </p:blipFill>
        <p:spPr bwMode="auto">
          <a:xfrm>
            <a:off x="2484438" y="476250"/>
            <a:ext cx="291306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4" name="Line 4"/>
          <p:cNvSpPr>
            <a:spLocks noChangeShapeType="1"/>
          </p:cNvSpPr>
          <p:nvPr/>
        </p:nvSpPr>
        <p:spPr bwMode="auto">
          <a:xfrm>
            <a:off x="468313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166" name="Line 6"/>
          <p:cNvSpPr>
            <a:spLocks noChangeShapeType="1"/>
          </p:cNvSpPr>
          <p:nvPr/>
        </p:nvSpPr>
        <p:spPr bwMode="auto">
          <a:xfrm>
            <a:off x="468313" y="198913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167" name="Line 7"/>
          <p:cNvSpPr>
            <a:spLocks noChangeShapeType="1"/>
          </p:cNvSpPr>
          <p:nvPr/>
        </p:nvSpPr>
        <p:spPr bwMode="auto">
          <a:xfrm>
            <a:off x="468313" y="61658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168" name="Line 8"/>
          <p:cNvSpPr>
            <a:spLocks noChangeShapeType="1"/>
          </p:cNvSpPr>
          <p:nvPr/>
        </p:nvSpPr>
        <p:spPr bwMode="auto">
          <a:xfrm>
            <a:off x="539750" y="4868863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169" name="Line 9"/>
          <p:cNvSpPr>
            <a:spLocks noChangeShapeType="1"/>
          </p:cNvSpPr>
          <p:nvPr/>
        </p:nvSpPr>
        <p:spPr bwMode="auto">
          <a:xfrm>
            <a:off x="468313" y="3429000"/>
            <a:ext cx="828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163" name="AutoShape 3"/>
          <p:cNvSpPr>
            <a:spLocks noChangeArrowheads="1"/>
          </p:cNvSpPr>
          <p:nvPr/>
        </p:nvSpPr>
        <p:spPr bwMode="auto">
          <a:xfrm>
            <a:off x="2700338" y="1484313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92162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11033" flipV="1">
            <a:off x="6372225" y="4581525"/>
            <a:ext cx="1944688" cy="511175"/>
          </a:xfrm>
          <a:prstGeom prst="rect">
            <a:avLst/>
          </a:prstGeom>
          <a:noFill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5FCE-58AF-49E8-9CE2-35F0DA98D138}" type="slidenum">
              <a:rPr lang="ru-RU" smtClean="0">
                <a:solidFill>
                  <a:srgbClr val="000000"/>
                </a:solidFill>
              </a:rPr>
              <a:pPr/>
              <a:t>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Попкова Т.В. МБОУ Алешковская СОШ</a:t>
            </a: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38976 -0.488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976 -0.48844 C -0.38195 -0.49723 -0.37396 -0.50602 -0.36632 -0.51388 C -0.35868 -0.52174 -0.35174 -0.52937 -0.34445 -0.53585 C -0.33716 -0.54233 -0.33073 -0.54903 -0.32257 -0.55227 C -0.31441 -0.55551 -0.30191 -0.55828 -0.29514 -0.55597 C -0.28837 -0.55366 -0.2842 -0.54464 -0.28143 -0.5377 C -0.27865 -0.53076 -0.27622 -0.52776 -0.27865 -0.51388 C -0.28108 -0.5 -0.28768 -0.4822 -0.29653 -0.45375 C -0.30538 -0.4253 -0.31823 -0.38668 -0.33212 -0.34251 C -0.34601 -0.29834 -0.36684 -0.23035 -0.38004 -0.18918 C -0.39323 -0.14801 -0.4066 -0.11911 -0.41163 -0.09598 C -0.41667 -0.07285 -0.41389 -0.05967 -0.41025 -0.05065 C -0.4066 -0.0414 -0.39792 -0.04094 -0.38976 -0.0414 C -0.3816 -0.04209 -0.37483 -0.04279 -0.36094 -0.05412 C -0.34705 -0.06545 -0.32344 -0.08442 -0.30608 -0.10893 C -0.28872 -0.13344 -0.27327 -0.16975 -0.25677 -0.2019 C -0.24028 -0.23405 -0.22396 -0.26157 -0.20747 -0.30227 C -0.19097 -0.34297 -0.17292 -0.4031 -0.15816 -0.44635 C -0.14341 -0.4896 -0.12292 -0.54926 -0.11841 -0.56152 C -0.11389 -0.57378 -0.11841 -0.55713 -0.13073 -0.51943 C -0.14306 -0.48173 -0.17361 -0.39177 -0.19236 -0.33534 C -0.21111 -0.27845 -0.23004 -0.21994 -0.24306 -0.17993 C -0.25608 -0.13992 -0.26545 -0.11309 -0.27049 -0.09459 C -0.27552 -0.07586 -0.27275 -0.07424 -0.27327 -0.06684 C -0.27379 -0.05967 -0.27448 -0.05481 -0.27327 -0.05065 C -0.27205 -0.04626 -0.26997 -0.04348 -0.26632 -0.0414 C -0.26268 -0.03955 -0.25799 -0.03724 -0.25139 -0.03955 C -0.24479 -0.04186 -0.23542 -0.04903 -0.22674 -0.05597 C -0.21806 -0.06291 -0.19722 -0.09575 -0.19931 -0.08141 C -0.20139 -0.06707 -0.23056 0.0074 -0.23906 0.02983 C -0.24757 0.0518 -0.24566 0.04602 -0.2507 0.05157 C -0.25573 0.05758 -0.26563 0.06521 -0.2691 0.06452 C -0.27257 0.06336 -0.27205 0.05342 -0.27188 0.04625 C -0.2717 0.03908 -0.27222 0.03029 -0.26771 0.02081 C -0.2632 0.01133 -0.25347 -0.00185 -0.24445 -0.01064 C -0.23542 -0.0192 -0.22535 -0.0229 -0.21302 -0.03215 C -0.2007 -0.04163 -0.18559 -0.05435 -0.17049 -0.06684 " pathEditMode="relative" rAng="0" ptsTypes="aaaaaaaaaaaaaaaaaaaaaaaaaaaaaaaaaaaaa">
                                      <p:cBhvr>
                                        <p:cTn id="10" dur="8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6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1" name="Picture 5" descr="9F3A6F78"/>
          <p:cNvPicPr>
            <a:picLocks noChangeAspect="1" noChangeArrowheads="1"/>
          </p:cNvPicPr>
          <p:nvPr/>
        </p:nvPicPr>
        <p:blipFill>
          <a:blip r:embed="rId2" cstate="print"/>
          <a:srcRect l="52998" t="59123" r="22002"/>
          <a:stretch>
            <a:fillRect/>
          </a:stretch>
        </p:blipFill>
        <p:spPr bwMode="auto">
          <a:xfrm>
            <a:off x="2700338" y="476250"/>
            <a:ext cx="2659062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0" name="Line 4"/>
          <p:cNvSpPr>
            <a:spLocks noChangeShapeType="1"/>
          </p:cNvSpPr>
          <p:nvPr/>
        </p:nvSpPr>
        <p:spPr bwMode="auto">
          <a:xfrm>
            <a:off x="468313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1142" name="Line 6"/>
          <p:cNvSpPr>
            <a:spLocks noChangeShapeType="1"/>
          </p:cNvSpPr>
          <p:nvPr/>
        </p:nvSpPr>
        <p:spPr bwMode="auto">
          <a:xfrm>
            <a:off x="539750" y="60928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1143" name="Line 7"/>
          <p:cNvSpPr>
            <a:spLocks noChangeShapeType="1"/>
          </p:cNvSpPr>
          <p:nvPr/>
        </p:nvSpPr>
        <p:spPr bwMode="auto">
          <a:xfrm>
            <a:off x="468313" y="43656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1144" name="Line 8"/>
          <p:cNvSpPr>
            <a:spLocks noChangeShapeType="1"/>
          </p:cNvSpPr>
          <p:nvPr/>
        </p:nvSpPr>
        <p:spPr bwMode="auto">
          <a:xfrm>
            <a:off x="468313" y="270827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1139" name="AutoShape 3"/>
          <p:cNvSpPr>
            <a:spLocks noChangeArrowheads="1"/>
          </p:cNvSpPr>
          <p:nvPr/>
        </p:nvSpPr>
        <p:spPr bwMode="auto">
          <a:xfrm>
            <a:off x="3492500" y="404813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91138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591371" flipV="1">
            <a:off x="6372225" y="4437063"/>
            <a:ext cx="1944688" cy="511175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5FCE-58AF-49E8-9CE2-35F0DA98D138}" type="slidenum">
              <a:rPr lang="ru-RU" smtClean="0">
                <a:solidFill>
                  <a:srgbClr val="000000"/>
                </a:solidFill>
              </a:rPr>
              <a:pPr/>
              <a:t>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Попкова Т.В. МБОУ Алешковская СОШ</a:t>
            </a: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1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30313 -0.64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-3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13 -0.6457 C -0.31267 -0.61078 -0.32205 -0.57562 -0.33194 -0.54533 C -0.34184 -0.51526 -0.35347 -0.48936 -0.36215 -0.46323 C -0.37083 -0.43733 -0.3809 -0.40726 -0.38403 -0.39061 C -0.38715 -0.37419 -0.38351 -0.37118 -0.38125 -0.36332 C -0.37899 -0.35453 -0.37639 -0.34528 -0.37031 -0.34089 C -0.36424 -0.33673 -0.35347 -0.33511 -0.34427 -0.33742 C -0.33507 -0.34019 -0.32726 -0.34459 -0.31545 -0.35615 C -0.30365 -0.36772 -0.28611 -0.38784 -0.27309 -0.4068 C -0.26007 -0.42599 -0.24948 -0.44334 -0.23733 -0.47063 C -0.22517 -0.49792 -0.21059 -0.54209 -0.20035 -0.571 C -0.1901 -0.59991 -0.17813 -0.63714 -0.17569 -0.64385 C -0.17326 -0.65056 -0.17934 -0.63159 -0.18542 -0.61101 C -0.19149 -0.59043 -0.20122 -0.55389 -0.21267 -0.51989 C -0.22413 -0.48612 -0.24583 -0.43363 -0.25382 -0.4068 C -0.26181 -0.37997 -0.26007 -0.37003 -0.26076 -0.35916 C -0.26146 -0.34829 -0.2625 -0.34459 -0.25799 -0.34089 C -0.25347 -0.33811 -0.24219 -0.33673 -0.23333 -0.3395 C -0.22448 -0.34228 -0.21302 -0.35037 -0.20451 -0.35754 C -0.19601 -0.36471 -0.18507 -0.38136 -0.18264 -0.38298 C -0.18021 -0.38483 -0.18351 -0.38205 -0.18941 -0.36679 C -0.19531 -0.35106 -0.20955 -0.31429 -0.21823 -0.29024 C -0.22691 -0.26642 -0.23472 -0.23774 -0.24149 -0.2241 C -0.24826 -0.21045 -0.25417 -0.21138 -0.25938 -0.20768 C -0.26458 -0.20398 -0.26979 -0.19843 -0.27309 -0.20236 C -0.27639 -0.20629 -0.28629 -0.21762 -0.27986 -0.2315 C -0.27344 -0.24561 -0.24809 -0.27243 -0.23472 -0.28654 C -0.22135 -0.30042 -0.21354 -0.30273 -0.19913 -0.31568 C -0.18472 -0.32817 -0.16667 -0.34598 -0.14844 -0.36332 " pathEditMode="relative" rAng="0" ptsTypes="aaaaaaaaaaaaaaaaaaaaaaaaaaaaA">
                                      <p:cBhvr>
                                        <p:cTn id="10" dur="5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3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Загадка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1340768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 одной ноге стоит,</a:t>
            </a:r>
          </a:p>
          <a:p>
            <a:r>
              <a:rPr lang="ru-RU" sz="2800" dirty="0" smtClean="0"/>
              <a:t>В воду пристально глядит.</a:t>
            </a:r>
            <a:endParaRPr lang="ru-RU" sz="2800" dirty="0"/>
          </a:p>
        </p:txBody>
      </p:sp>
      <p:pic>
        <p:nvPicPr>
          <p:cNvPr id="15362" name="Picture 2" descr="http://www.stihi.ru/pics/2011/10/30/3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76872"/>
            <a:ext cx="6696744" cy="4388826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DE37-3DEB-4430-8F83-E22699B32DB3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 МБОУ Алешковская СОШ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Выдели основу, окончание. Определи род.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2276872"/>
            <a:ext cx="5544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MS Reference Sans Serif" pitchFamily="34" charset="0"/>
              </a:rPr>
              <a:t>цапля</a:t>
            </a:r>
            <a:endParaRPr lang="ru-RU" sz="6600" dirty="0">
              <a:latin typeface="MS Reference Sans Serif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2564904"/>
            <a:ext cx="720080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2" cstate="print">
            <a:lum bright="-30000"/>
          </a:blip>
          <a:srcRect t="41667"/>
          <a:stretch>
            <a:fillRect/>
          </a:stretch>
        </p:blipFill>
        <p:spPr bwMode="auto">
          <a:xfrm>
            <a:off x="3707903" y="3148263"/>
            <a:ext cx="1728193" cy="56147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067944" y="2060848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Ж.Р.</a:t>
            </a:r>
            <a:endParaRPr lang="ru-RU" sz="2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DE37-3DEB-4430-8F83-E22699B32DB3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 МБОУ Алешковская СОШ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Как ты думаешь?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1556792"/>
            <a:ext cx="720080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2" cstate="print">
            <a:lum bright="-30000"/>
          </a:blip>
          <a:srcRect t="41667"/>
          <a:stretch>
            <a:fillRect/>
          </a:stretch>
        </p:blipFill>
        <p:spPr bwMode="auto">
          <a:xfrm>
            <a:off x="2627784" y="2708920"/>
            <a:ext cx="1728193" cy="56147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71800" y="3645024"/>
            <a:ext cx="1224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Ж.Р., М.Р., СР.Р.</a:t>
            </a:r>
            <a:endParaRPr lang="ru-RU" sz="2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5229200"/>
            <a:ext cx="720080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2771800" y="4941168"/>
            <a:ext cx="792088" cy="13681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1746" name="Picture 2" descr="http://cs10751.vkontakte.ru/u152246/-14/x_9e45ff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12776"/>
            <a:ext cx="1080120" cy="950506"/>
          </a:xfrm>
          <a:prstGeom prst="rect">
            <a:avLst/>
          </a:prstGeom>
          <a:noFill/>
        </p:spPr>
      </p:pic>
      <p:pic>
        <p:nvPicPr>
          <p:cNvPr id="12" name="Picture 2" descr="http://cs10751.vkontakte.ru/u152246/-14/x_9e45ff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420888"/>
            <a:ext cx="1080120" cy="950506"/>
          </a:xfrm>
          <a:prstGeom prst="rect">
            <a:avLst/>
          </a:prstGeom>
          <a:noFill/>
        </p:spPr>
      </p:pic>
      <p:pic>
        <p:nvPicPr>
          <p:cNvPr id="13" name="Picture 2" descr="http://cs10751.vkontakte.ru/u152246/-14/x_9e45ff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717032"/>
            <a:ext cx="1080120" cy="950506"/>
          </a:xfrm>
          <a:prstGeom prst="rect">
            <a:avLst/>
          </a:prstGeom>
          <a:noFill/>
        </p:spPr>
      </p:pic>
      <p:pic>
        <p:nvPicPr>
          <p:cNvPr id="14" name="Picture 2" descr="http://cs10751.vkontakte.ru/u152246/-14/x_9e45ff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5085184"/>
            <a:ext cx="1080120" cy="950506"/>
          </a:xfrm>
          <a:prstGeom prst="rect">
            <a:avLst/>
          </a:prstGeom>
          <a:noFill/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DE37-3DEB-4430-8F83-E22699B32DB3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 МБОУ Алешковская СОШ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Найди ошибки у Незнайки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http://im3-tub-ru.yandex.net/i?id=34592415-12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96752"/>
            <a:ext cx="1599803" cy="208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707904" y="548680"/>
            <a:ext cx="3600400" cy="6046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4000" b="1" dirty="0" smtClean="0">
                <a:latin typeface="MS Reference Sans Serif" pitchFamily="34" charset="0"/>
              </a:rPr>
              <a:t>СВЕТ</a:t>
            </a:r>
          </a:p>
          <a:p>
            <a:pPr>
              <a:lnSpc>
                <a:spcPct val="200000"/>
              </a:lnSpc>
            </a:pPr>
            <a:r>
              <a:rPr lang="ru-RU" sz="4000" b="1" dirty="0" smtClean="0">
                <a:latin typeface="MS Reference Sans Serif" pitchFamily="34" charset="0"/>
              </a:rPr>
              <a:t>БЕРЕГА</a:t>
            </a:r>
          </a:p>
          <a:p>
            <a:pPr>
              <a:lnSpc>
                <a:spcPct val="200000"/>
              </a:lnSpc>
            </a:pPr>
            <a:r>
              <a:rPr lang="ru-RU" sz="4000" b="1" dirty="0" smtClean="0">
                <a:latin typeface="MS Reference Sans Serif" pitchFamily="34" charset="0"/>
              </a:rPr>
              <a:t>НЕБО</a:t>
            </a:r>
          </a:p>
          <a:p>
            <a:pPr>
              <a:lnSpc>
                <a:spcPct val="200000"/>
              </a:lnSpc>
            </a:pPr>
            <a:r>
              <a:rPr lang="ru-RU" sz="4000" b="1" dirty="0" smtClean="0">
                <a:latin typeface="MS Reference Sans Serif" pitchFamily="34" charset="0"/>
              </a:rPr>
              <a:t>ФЛАМИНГО</a:t>
            </a:r>
            <a:br>
              <a:rPr lang="ru-RU" sz="4000" b="1" dirty="0" smtClean="0">
                <a:latin typeface="MS Reference Sans Serif" pitchFamily="34" charset="0"/>
              </a:rPr>
            </a:br>
            <a:r>
              <a:rPr lang="ru-RU" sz="4000" b="1" dirty="0" smtClean="0">
                <a:latin typeface="MS Reference Sans Serif" pitchFamily="34" charset="0"/>
              </a:rPr>
              <a:t>СЛИВА</a:t>
            </a:r>
            <a:endParaRPr lang="ru-RU" sz="4000" b="1" dirty="0">
              <a:latin typeface="MS Reference Sans Serif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lum bright="-30000"/>
          </a:blip>
          <a:srcRect t="41667"/>
          <a:stretch>
            <a:fillRect/>
          </a:stretch>
        </p:blipFill>
        <p:spPr bwMode="auto">
          <a:xfrm>
            <a:off x="3923929" y="1556792"/>
            <a:ext cx="1152128" cy="288032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4" cstate="print">
            <a:lum bright="-30000"/>
          </a:blip>
          <a:srcRect t="41667"/>
          <a:stretch>
            <a:fillRect/>
          </a:stretch>
        </p:blipFill>
        <p:spPr bwMode="auto">
          <a:xfrm>
            <a:off x="3851920" y="2780928"/>
            <a:ext cx="1800200" cy="288032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5" cstate="print">
            <a:lum bright="-30000"/>
          </a:blip>
          <a:srcRect t="41667"/>
          <a:stretch>
            <a:fillRect/>
          </a:stretch>
        </p:blipFill>
        <p:spPr bwMode="auto">
          <a:xfrm>
            <a:off x="3923928" y="4005064"/>
            <a:ext cx="1296144" cy="288032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6" cstate="print">
            <a:lum bright="-30000"/>
          </a:blip>
          <a:srcRect t="41667"/>
          <a:stretch>
            <a:fillRect/>
          </a:stretch>
        </p:blipFill>
        <p:spPr bwMode="auto">
          <a:xfrm>
            <a:off x="3995936" y="5157192"/>
            <a:ext cx="2304256" cy="288032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7" cstate="print">
            <a:lum bright="-30000"/>
          </a:blip>
          <a:srcRect t="41667"/>
          <a:stretch>
            <a:fillRect/>
          </a:stretch>
        </p:blipFill>
        <p:spPr bwMode="auto">
          <a:xfrm>
            <a:off x="3923928" y="6381328"/>
            <a:ext cx="1224136" cy="28803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796136" y="2276872"/>
            <a:ext cx="720080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444208" y="4653136"/>
            <a:ext cx="720080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292080" y="5949280"/>
            <a:ext cx="720080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220072" y="1052736"/>
            <a:ext cx="720080" cy="7200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364088" y="2204864"/>
            <a:ext cx="720080" cy="7200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/>
          <p:nvPr/>
        </p:nvPicPr>
        <p:blipFill>
          <a:blip r:embed="rId8" cstate="print">
            <a:lum bright="-30000"/>
          </a:blip>
          <a:srcRect t="41667"/>
          <a:stretch>
            <a:fillRect/>
          </a:stretch>
        </p:blipFill>
        <p:spPr bwMode="auto">
          <a:xfrm>
            <a:off x="3779912" y="2708920"/>
            <a:ext cx="1512168" cy="288032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860032" y="3429000"/>
            <a:ext cx="720080" cy="7200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/>
          <p:nvPr/>
        </p:nvPicPr>
        <p:blipFill>
          <a:blip r:embed="rId9" cstate="print">
            <a:lum bright="-30000"/>
          </a:blip>
          <a:srcRect t="41667"/>
          <a:stretch>
            <a:fillRect/>
          </a:stretch>
        </p:blipFill>
        <p:spPr bwMode="auto">
          <a:xfrm>
            <a:off x="3779912" y="3933056"/>
            <a:ext cx="1008112" cy="288032"/>
          </a:xfrm>
          <a:prstGeom prst="rect">
            <a:avLst/>
          </a:prstGeom>
          <a:noFill/>
        </p:spPr>
      </p:pic>
      <p:pic>
        <p:nvPicPr>
          <p:cNvPr id="18" name="Рисунок 17"/>
          <p:cNvPicPr/>
          <p:nvPr/>
        </p:nvPicPr>
        <p:blipFill>
          <a:blip r:embed="rId10" cstate="print">
            <a:lum bright="-30000"/>
          </a:blip>
          <a:srcRect t="41667"/>
          <a:stretch>
            <a:fillRect/>
          </a:stretch>
        </p:blipFill>
        <p:spPr bwMode="auto">
          <a:xfrm>
            <a:off x="3923928" y="5229200"/>
            <a:ext cx="2808312" cy="288032"/>
          </a:xfrm>
          <a:prstGeom prst="rect">
            <a:avLst/>
          </a:prstGeom>
          <a:noFill/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DE37-3DEB-4430-8F83-E22699B32DB3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 МБОУ Алешковская СОШ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Специальное оформле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babogki</Template>
  <TotalTime>70</TotalTime>
  <Words>355</Words>
  <Application>Microsoft Office PowerPoint</Application>
  <PresentationFormat>Экран (4:3)</PresentationFormat>
  <Paragraphs>89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Специальное оформление</vt:lpstr>
      <vt:lpstr>Оформление по умолчанию</vt:lpstr>
      <vt:lpstr>Слова-названия предметов, у которых нет окончаний</vt:lpstr>
      <vt:lpstr>Минутка чистописания</vt:lpstr>
      <vt:lpstr>Слайд 3</vt:lpstr>
      <vt:lpstr>Слайд 4</vt:lpstr>
      <vt:lpstr>Слайд 5</vt:lpstr>
      <vt:lpstr>Загадка</vt:lpstr>
      <vt:lpstr>Выдели основу, окончание. Определи род.</vt:lpstr>
      <vt:lpstr>Как ты думаешь?</vt:lpstr>
      <vt:lpstr>Найди ошибки у Незнайки</vt:lpstr>
      <vt:lpstr>ФЛАМИНГО</vt:lpstr>
      <vt:lpstr>Составьте предложение  про фламинго, используя картинки, чтобы было понятно в каком числе стоит  данное  слово.</vt:lpstr>
      <vt:lpstr>Составьте предложение  про фламинго, используя картинки, чтобы было понятно в каком числе стоит  данное  слово.</vt:lpstr>
      <vt:lpstr>Физкультминутка</vt:lpstr>
      <vt:lpstr>Слайд 14</vt:lpstr>
      <vt:lpstr>Самостоятельная работа</vt:lpstr>
      <vt:lpstr>ПРОВЕРЬ СЕБЯ!</vt:lpstr>
      <vt:lpstr>САМЫЙ ЗОРКИЙ</vt:lpstr>
      <vt:lpstr>Как ты думаешь?</vt:lpstr>
      <vt:lpstr>Домашнее задание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Слова-названия предметов, у которых нет окончаний</dc:title>
  <dc:creator>Татьяна</dc:creator>
  <cp:lastModifiedBy>Татьяна</cp:lastModifiedBy>
  <cp:revision>11</cp:revision>
  <dcterms:created xsi:type="dcterms:W3CDTF">2012-10-01T14:14:54Z</dcterms:created>
  <dcterms:modified xsi:type="dcterms:W3CDTF">2015-08-08T14:02:22Z</dcterms:modified>
</cp:coreProperties>
</file>