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7" r:id="rId2"/>
    <p:sldId id="263" r:id="rId3"/>
    <p:sldId id="323" r:id="rId4"/>
    <p:sldId id="324" r:id="rId5"/>
    <p:sldId id="267" r:id="rId6"/>
    <p:sldId id="269" r:id="rId7"/>
    <p:sldId id="265" r:id="rId8"/>
    <p:sldId id="271" r:id="rId9"/>
    <p:sldId id="277" r:id="rId10"/>
    <p:sldId id="273" r:id="rId11"/>
    <p:sldId id="292" r:id="rId12"/>
    <p:sldId id="293" r:id="rId13"/>
    <p:sldId id="294" r:id="rId14"/>
    <p:sldId id="295" r:id="rId15"/>
    <p:sldId id="296" r:id="rId16"/>
    <p:sldId id="313" r:id="rId17"/>
    <p:sldId id="297" r:id="rId18"/>
    <p:sldId id="298" r:id="rId19"/>
    <p:sldId id="303" r:id="rId20"/>
    <p:sldId id="299" r:id="rId21"/>
    <p:sldId id="300" r:id="rId22"/>
    <p:sldId id="301" r:id="rId23"/>
    <p:sldId id="302" r:id="rId24"/>
    <p:sldId id="275" r:id="rId25"/>
    <p:sldId id="304" r:id="rId26"/>
    <p:sldId id="305" r:id="rId27"/>
    <p:sldId id="306" r:id="rId28"/>
    <p:sldId id="307" r:id="rId29"/>
    <p:sldId id="309" r:id="rId30"/>
    <p:sldId id="310" r:id="rId31"/>
    <p:sldId id="312" r:id="rId32"/>
    <p:sldId id="314" r:id="rId33"/>
    <p:sldId id="308" r:id="rId34"/>
    <p:sldId id="311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290" r:id="rId44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660033"/>
    <a:srgbClr val="CC0000"/>
    <a:srgbClr val="00FFFF"/>
    <a:srgbClr val="FF99FF"/>
    <a:srgbClr val="FF0000"/>
    <a:srgbClr val="FF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86" autoAdjust="0"/>
    <p:restoredTop sz="94728" autoAdjust="0"/>
  </p:normalViewPr>
  <p:slideViewPr>
    <p:cSldViewPr>
      <p:cViewPr varScale="1">
        <p:scale>
          <a:sx n="106" d="100"/>
          <a:sy n="106" d="100"/>
        </p:scale>
        <p:origin x="96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E05A9-AF13-4F81-B103-9D8A2791D29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670B2D92-A175-48CE-B267-4F8C581CFDE8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endParaRPr kumimoji="0" lang="ru-RU" alt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63C4E7CD-80FF-4C86-9920-EAC2F3BDAA45}" type="parTrans" cxnId="{3DCAA9FA-8C5D-4B32-B6A0-8BEC0332438B}">
      <dgm:prSet/>
      <dgm:spPr/>
    </dgm:pt>
    <dgm:pt modelId="{E195F277-09F6-4B7D-A7A2-AE39D3FACE91}" type="sibTrans" cxnId="{3DCAA9FA-8C5D-4B32-B6A0-8BEC0332438B}">
      <dgm:prSet/>
      <dgm:spPr/>
    </dgm:pt>
    <dgm:pt modelId="{4EAC1552-ADBC-40D5-B654-3B10DCB750BD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я» 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2E3910D5-36AC-4969-BEED-7AC68EF177B4}" type="parTrans" cxnId="{BB110B28-B209-43A4-BC0D-4AC1525C8BCF}">
      <dgm:prSet/>
      <dgm:spPr/>
    </dgm:pt>
    <dgm:pt modelId="{BF6479BE-E878-4165-8DB1-01CE25802BDE}" type="sibTrans" cxnId="{BB110B28-B209-43A4-BC0D-4AC1525C8BCF}">
      <dgm:prSet/>
      <dgm:spPr/>
    </dgm:pt>
    <dgm:pt modelId="{253BB488-D458-4F54-97E0-9A658E8BC12E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семья»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6CA3FE60-E739-474D-967C-7EDC0AABE02C}" type="parTrans" cxnId="{0B58EE17-170D-4AE4-8C95-3899D97E7199}">
      <dgm:prSet/>
      <dgm:spPr/>
    </dgm:pt>
    <dgm:pt modelId="{979EDC90-D72F-4A2D-AB82-EA60AA6E3EF2}" type="sibTrans" cxnId="{0B58EE17-170D-4AE4-8C95-3899D97E7199}">
      <dgm:prSet/>
      <dgm:spPr/>
    </dgm:pt>
    <dgm:pt modelId="{5104DC4B-ABC3-4DCA-9A9E-4A10DA0B0B6B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культура»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B2D05FFF-5B31-43B7-A460-0A26C155695D}" type="parTrans" cxnId="{7772A1BC-8E7A-4144-867E-8C41E1942063}">
      <dgm:prSet/>
      <dgm:spPr/>
    </dgm:pt>
    <dgm:pt modelId="{0C057EF9-B172-4674-8AE2-E656B6C6975E}" type="sibTrans" cxnId="{7772A1BC-8E7A-4144-867E-8C41E1942063}">
      <dgm:prSet/>
      <dgm:spPr/>
    </dgm:pt>
    <dgm:pt modelId="{95DBFF11-0A62-4253-AD39-573C3055C889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школа»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CD58E3AA-D0E8-469C-889D-8FC0EF1CEB97}" type="parTrans" cxnId="{13DA05B9-D533-4FF9-BAF1-4DE5D428AF7A}">
      <dgm:prSet/>
      <dgm:spPr/>
    </dgm:pt>
    <dgm:pt modelId="{2F4EE3C4-2867-4F6D-AC90-D05185913928}" type="sibTrans" cxnId="{13DA05B9-D533-4FF9-BAF1-4DE5D428AF7A}">
      <dgm:prSet/>
      <dgm:spPr/>
    </dgm:pt>
    <dgm:pt modelId="{9A2135FA-11F8-4585-99E8-6BDC8379EE82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моё Отечество»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89AC9966-13FB-4B5B-B81B-4BB98D8BED9F}" type="parTrans" cxnId="{60AF23F4-9065-4DB7-9D41-9E1B6917C1F5}">
      <dgm:prSet/>
      <dgm:spPr/>
    </dgm:pt>
    <dgm:pt modelId="{784EB0B5-E630-46B0-8F8A-80CB8709100C}" type="sibTrans" cxnId="{60AF23F4-9065-4DB7-9D41-9E1B6917C1F5}">
      <dgm:prSet/>
      <dgm:spPr/>
    </dgm:pt>
    <dgm:pt modelId="{2EB42E6C-E9C6-48C9-8458-0970F08E4FE4}">
      <dgm:prSet/>
      <dgm:spPr/>
      <dgm:t>
        <a:bodyPr/>
        <a:lstStyle/>
        <a:p>
          <a:pPr marL="0" marR="0" lvl="0" indent="0" algn="ctr" defTabSz="495300" rtl="0" eaLnBrk="1" fontAlgn="base" latinLnBrk="0" hangingPunct="1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panose="02020603050405020304" pitchFamily="18" charset="0"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MS Gothic" pitchFamily="49" charset="-128"/>
              <a:cs typeface="Arial" panose="020B0604020202020204" pitchFamily="34" charset="0"/>
            </a:rPr>
            <a:t>«Я и планета»</a:t>
          </a:r>
          <a:endParaRPr kumimoji="0" lang="ru-RU" altLang="ru-RU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MS Gothic" pitchFamily="49" charset="-128"/>
            <a:cs typeface="Arial" panose="020B0604020202020204" pitchFamily="34" charset="0"/>
          </a:endParaRPr>
        </a:p>
      </dgm:t>
    </dgm:pt>
    <dgm:pt modelId="{B8850C52-4BC3-4E69-BF58-983A049E51D9}" type="parTrans" cxnId="{521D7DB2-3BEB-432E-A526-5CC7EAFED2F2}">
      <dgm:prSet/>
      <dgm:spPr/>
    </dgm:pt>
    <dgm:pt modelId="{727ED7C6-5F02-4E38-8CB5-5DE65E013A89}" type="sibTrans" cxnId="{521D7DB2-3BEB-432E-A526-5CC7EAFED2F2}">
      <dgm:prSet/>
      <dgm:spPr/>
    </dgm:pt>
    <dgm:pt modelId="{389C7ABC-F17A-433F-82B7-AB8723DE30B4}" type="pres">
      <dgm:prSet presAssocID="{AD7E05A9-AF13-4F81-B103-9D8A2791D291}" presName="Name0" presStyleCnt="0">
        <dgm:presLayoutVars>
          <dgm:dir/>
          <dgm:animLvl val="lvl"/>
          <dgm:resizeHandles val="exact"/>
        </dgm:presLayoutVars>
      </dgm:prSet>
      <dgm:spPr/>
    </dgm:pt>
    <dgm:pt modelId="{12320890-AE18-42FC-B4FC-F84F7093DBA0}" type="pres">
      <dgm:prSet presAssocID="{670B2D92-A175-48CE-B267-4F8C581CFDE8}" presName="Name8" presStyleCnt="0"/>
      <dgm:spPr/>
    </dgm:pt>
    <dgm:pt modelId="{EC4E3B2C-94F1-4457-8323-695D57B8E601}" type="pres">
      <dgm:prSet presAssocID="{670B2D92-A175-48CE-B267-4F8C581CFDE8}" presName="level" presStyleLbl="node1" presStyleIdx="0" presStyleCnt="7">
        <dgm:presLayoutVars>
          <dgm:chMax val="1"/>
          <dgm:bulletEnabled val="1"/>
        </dgm:presLayoutVars>
      </dgm:prSet>
      <dgm:spPr/>
    </dgm:pt>
    <dgm:pt modelId="{07EE0035-83B3-49D7-92D0-C7F8D55428E4}" type="pres">
      <dgm:prSet presAssocID="{670B2D92-A175-48CE-B267-4F8C581CFDE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CF395D5-31CD-41C4-8E10-977A729E03EF}" type="pres">
      <dgm:prSet presAssocID="{4EAC1552-ADBC-40D5-B654-3B10DCB750BD}" presName="Name8" presStyleCnt="0"/>
      <dgm:spPr/>
    </dgm:pt>
    <dgm:pt modelId="{27F14F7D-C8A7-4B0B-B23B-84B032DA4234}" type="pres">
      <dgm:prSet presAssocID="{4EAC1552-ADBC-40D5-B654-3B10DCB750BD}" presName="level" presStyleLbl="node1" presStyleIdx="1" presStyleCnt="7">
        <dgm:presLayoutVars>
          <dgm:chMax val="1"/>
          <dgm:bulletEnabled val="1"/>
        </dgm:presLayoutVars>
      </dgm:prSet>
      <dgm:spPr/>
    </dgm:pt>
    <dgm:pt modelId="{D7B2DF2B-DEDD-4861-84C4-232755E698F6}" type="pres">
      <dgm:prSet presAssocID="{4EAC1552-ADBC-40D5-B654-3B10DCB750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32AD62-7C30-4C79-AA93-7882F9409B17}" type="pres">
      <dgm:prSet presAssocID="{253BB488-D458-4F54-97E0-9A658E8BC12E}" presName="Name8" presStyleCnt="0"/>
      <dgm:spPr/>
    </dgm:pt>
    <dgm:pt modelId="{4C09C902-2197-4CB3-8E20-1FD350272218}" type="pres">
      <dgm:prSet presAssocID="{253BB488-D458-4F54-97E0-9A658E8BC12E}" presName="level" presStyleLbl="node1" presStyleIdx="2" presStyleCnt="7">
        <dgm:presLayoutVars>
          <dgm:chMax val="1"/>
          <dgm:bulletEnabled val="1"/>
        </dgm:presLayoutVars>
      </dgm:prSet>
      <dgm:spPr/>
    </dgm:pt>
    <dgm:pt modelId="{106A59DD-EA1E-4524-9434-C9BBE07A9E63}" type="pres">
      <dgm:prSet presAssocID="{253BB488-D458-4F54-97E0-9A658E8BC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D2DDDE7-81B8-4220-900C-81E4407DC796}" type="pres">
      <dgm:prSet presAssocID="{5104DC4B-ABC3-4DCA-9A9E-4A10DA0B0B6B}" presName="Name8" presStyleCnt="0"/>
      <dgm:spPr/>
    </dgm:pt>
    <dgm:pt modelId="{676E05F0-5A7E-4C57-8395-98F4A1749113}" type="pres">
      <dgm:prSet presAssocID="{5104DC4B-ABC3-4DCA-9A9E-4A10DA0B0B6B}" presName="level" presStyleLbl="node1" presStyleIdx="3" presStyleCnt="7">
        <dgm:presLayoutVars>
          <dgm:chMax val="1"/>
          <dgm:bulletEnabled val="1"/>
        </dgm:presLayoutVars>
      </dgm:prSet>
      <dgm:spPr/>
    </dgm:pt>
    <dgm:pt modelId="{8DA7961A-BDBA-412E-BF32-FE68FA7E1FE3}" type="pres">
      <dgm:prSet presAssocID="{5104DC4B-ABC3-4DCA-9A9E-4A10DA0B0B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D7A8FE4-8775-4FE9-92FC-0ABC8EFCDD5C}" type="pres">
      <dgm:prSet presAssocID="{95DBFF11-0A62-4253-AD39-573C3055C889}" presName="Name8" presStyleCnt="0"/>
      <dgm:spPr/>
    </dgm:pt>
    <dgm:pt modelId="{A60CDAF2-8718-48E9-8E56-7BB38FC2C9B5}" type="pres">
      <dgm:prSet presAssocID="{95DBFF11-0A62-4253-AD39-573C3055C889}" presName="level" presStyleLbl="node1" presStyleIdx="4" presStyleCnt="7">
        <dgm:presLayoutVars>
          <dgm:chMax val="1"/>
          <dgm:bulletEnabled val="1"/>
        </dgm:presLayoutVars>
      </dgm:prSet>
      <dgm:spPr/>
    </dgm:pt>
    <dgm:pt modelId="{AB0355BF-AB2F-40C3-A8F1-5DE63C48A7D4}" type="pres">
      <dgm:prSet presAssocID="{95DBFF11-0A62-4253-AD39-573C3055C88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8968762-6C6C-4F9E-82F8-3865F2706E41}" type="pres">
      <dgm:prSet presAssocID="{9A2135FA-11F8-4585-99E8-6BDC8379EE82}" presName="Name8" presStyleCnt="0"/>
      <dgm:spPr/>
    </dgm:pt>
    <dgm:pt modelId="{F3E29B77-DB12-454A-A2B3-9BBC9DE1D99C}" type="pres">
      <dgm:prSet presAssocID="{9A2135FA-11F8-4585-99E8-6BDC8379EE82}" presName="level" presStyleLbl="node1" presStyleIdx="5" presStyleCnt="7">
        <dgm:presLayoutVars>
          <dgm:chMax val="1"/>
          <dgm:bulletEnabled val="1"/>
        </dgm:presLayoutVars>
      </dgm:prSet>
      <dgm:spPr/>
    </dgm:pt>
    <dgm:pt modelId="{BC0DB3C9-4E85-4FC8-B30B-0FC1850BF3E5}" type="pres">
      <dgm:prSet presAssocID="{9A2135FA-11F8-4585-99E8-6BDC8379EE8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644ED29-CB88-4CC6-ADFA-1AA099D9A14C}" type="pres">
      <dgm:prSet presAssocID="{2EB42E6C-E9C6-48C9-8458-0970F08E4FE4}" presName="Name8" presStyleCnt="0"/>
      <dgm:spPr/>
    </dgm:pt>
    <dgm:pt modelId="{33085916-0FB9-4A4E-80DD-DAF8E1A8DFC2}" type="pres">
      <dgm:prSet presAssocID="{2EB42E6C-E9C6-48C9-8458-0970F08E4FE4}" presName="level" presStyleLbl="node1" presStyleIdx="6" presStyleCnt="7">
        <dgm:presLayoutVars>
          <dgm:chMax val="1"/>
          <dgm:bulletEnabled val="1"/>
        </dgm:presLayoutVars>
      </dgm:prSet>
      <dgm:spPr/>
    </dgm:pt>
    <dgm:pt modelId="{30CD5E32-78EF-4C6B-AB0C-FC962C550BA1}" type="pres">
      <dgm:prSet presAssocID="{2EB42E6C-E9C6-48C9-8458-0970F08E4FE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194F55C-57FD-4C6E-997B-8E84A093CBFD}" type="presOf" srcId="{4EAC1552-ADBC-40D5-B654-3B10DCB750BD}" destId="{D7B2DF2B-DEDD-4861-84C4-232755E698F6}" srcOrd="1" destOrd="0" presId="urn:microsoft.com/office/officeart/2005/8/layout/pyramid1"/>
    <dgm:cxn modelId="{47D66B9F-8740-480E-935E-AF189591D055}" type="presOf" srcId="{5104DC4B-ABC3-4DCA-9A9E-4A10DA0B0B6B}" destId="{676E05F0-5A7E-4C57-8395-98F4A1749113}" srcOrd="0" destOrd="0" presId="urn:microsoft.com/office/officeart/2005/8/layout/pyramid1"/>
    <dgm:cxn modelId="{C221A325-891D-41E2-BB09-8FEC9BAE7039}" type="presOf" srcId="{9A2135FA-11F8-4585-99E8-6BDC8379EE82}" destId="{F3E29B77-DB12-454A-A2B3-9BBC9DE1D99C}" srcOrd="0" destOrd="0" presId="urn:microsoft.com/office/officeart/2005/8/layout/pyramid1"/>
    <dgm:cxn modelId="{133B5767-F6CC-46D7-AD58-3054CC6FCE44}" type="presOf" srcId="{9A2135FA-11F8-4585-99E8-6BDC8379EE82}" destId="{BC0DB3C9-4E85-4FC8-B30B-0FC1850BF3E5}" srcOrd="1" destOrd="0" presId="urn:microsoft.com/office/officeart/2005/8/layout/pyramid1"/>
    <dgm:cxn modelId="{1B4BDE23-05BD-4DBE-AABC-3DD4CF625D33}" type="presOf" srcId="{253BB488-D458-4F54-97E0-9A658E8BC12E}" destId="{4C09C902-2197-4CB3-8E20-1FD350272218}" srcOrd="0" destOrd="0" presId="urn:microsoft.com/office/officeart/2005/8/layout/pyramid1"/>
    <dgm:cxn modelId="{0B58EE17-170D-4AE4-8C95-3899D97E7199}" srcId="{AD7E05A9-AF13-4F81-B103-9D8A2791D291}" destId="{253BB488-D458-4F54-97E0-9A658E8BC12E}" srcOrd="2" destOrd="0" parTransId="{6CA3FE60-E739-474D-967C-7EDC0AABE02C}" sibTransId="{979EDC90-D72F-4A2D-AB82-EA60AA6E3EF2}"/>
    <dgm:cxn modelId="{7772A1BC-8E7A-4144-867E-8C41E1942063}" srcId="{AD7E05A9-AF13-4F81-B103-9D8A2791D291}" destId="{5104DC4B-ABC3-4DCA-9A9E-4A10DA0B0B6B}" srcOrd="3" destOrd="0" parTransId="{B2D05FFF-5B31-43B7-A460-0A26C155695D}" sibTransId="{0C057EF9-B172-4674-8AE2-E656B6C6975E}"/>
    <dgm:cxn modelId="{3DCAA9FA-8C5D-4B32-B6A0-8BEC0332438B}" srcId="{AD7E05A9-AF13-4F81-B103-9D8A2791D291}" destId="{670B2D92-A175-48CE-B267-4F8C581CFDE8}" srcOrd="0" destOrd="0" parTransId="{63C4E7CD-80FF-4C86-9920-EAC2F3BDAA45}" sibTransId="{E195F277-09F6-4B7D-A7A2-AE39D3FACE91}"/>
    <dgm:cxn modelId="{13DA05B9-D533-4FF9-BAF1-4DE5D428AF7A}" srcId="{AD7E05A9-AF13-4F81-B103-9D8A2791D291}" destId="{95DBFF11-0A62-4253-AD39-573C3055C889}" srcOrd="4" destOrd="0" parTransId="{CD58E3AA-D0E8-469C-889D-8FC0EF1CEB97}" sibTransId="{2F4EE3C4-2867-4F6D-AC90-D05185913928}"/>
    <dgm:cxn modelId="{85FC1256-4A7E-4F28-A7A0-17BA031ECE66}" type="presOf" srcId="{AD7E05A9-AF13-4F81-B103-9D8A2791D291}" destId="{389C7ABC-F17A-433F-82B7-AB8723DE30B4}" srcOrd="0" destOrd="0" presId="urn:microsoft.com/office/officeart/2005/8/layout/pyramid1"/>
    <dgm:cxn modelId="{521D7DB2-3BEB-432E-A526-5CC7EAFED2F2}" srcId="{AD7E05A9-AF13-4F81-B103-9D8A2791D291}" destId="{2EB42E6C-E9C6-48C9-8458-0970F08E4FE4}" srcOrd="6" destOrd="0" parTransId="{B8850C52-4BC3-4E69-BF58-983A049E51D9}" sibTransId="{727ED7C6-5F02-4E38-8CB5-5DE65E013A89}"/>
    <dgm:cxn modelId="{60AF23F4-9065-4DB7-9D41-9E1B6917C1F5}" srcId="{AD7E05A9-AF13-4F81-B103-9D8A2791D291}" destId="{9A2135FA-11F8-4585-99E8-6BDC8379EE82}" srcOrd="5" destOrd="0" parTransId="{89AC9966-13FB-4B5B-B81B-4BB98D8BED9F}" sibTransId="{784EB0B5-E630-46B0-8F8A-80CB8709100C}"/>
    <dgm:cxn modelId="{CE545A0A-7612-44E5-BE07-EB0E0F48A158}" type="presOf" srcId="{2EB42E6C-E9C6-48C9-8458-0970F08E4FE4}" destId="{33085916-0FB9-4A4E-80DD-DAF8E1A8DFC2}" srcOrd="0" destOrd="0" presId="urn:microsoft.com/office/officeart/2005/8/layout/pyramid1"/>
    <dgm:cxn modelId="{066B3432-80A6-44EB-8DC6-F5B04D79C190}" type="presOf" srcId="{95DBFF11-0A62-4253-AD39-573C3055C889}" destId="{A60CDAF2-8718-48E9-8E56-7BB38FC2C9B5}" srcOrd="0" destOrd="0" presId="urn:microsoft.com/office/officeart/2005/8/layout/pyramid1"/>
    <dgm:cxn modelId="{BB110B28-B209-43A4-BC0D-4AC1525C8BCF}" srcId="{AD7E05A9-AF13-4F81-B103-9D8A2791D291}" destId="{4EAC1552-ADBC-40D5-B654-3B10DCB750BD}" srcOrd="1" destOrd="0" parTransId="{2E3910D5-36AC-4969-BEED-7AC68EF177B4}" sibTransId="{BF6479BE-E878-4165-8DB1-01CE25802BDE}"/>
    <dgm:cxn modelId="{981F4A1D-97E3-46C8-82D4-4BE82BAFA58F}" type="presOf" srcId="{2EB42E6C-E9C6-48C9-8458-0970F08E4FE4}" destId="{30CD5E32-78EF-4C6B-AB0C-FC962C550BA1}" srcOrd="1" destOrd="0" presId="urn:microsoft.com/office/officeart/2005/8/layout/pyramid1"/>
    <dgm:cxn modelId="{B18FD1BB-B456-4159-AED9-60AE3CCA80E1}" type="presOf" srcId="{670B2D92-A175-48CE-B267-4F8C581CFDE8}" destId="{EC4E3B2C-94F1-4457-8323-695D57B8E601}" srcOrd="0" destOrd="0" presId="urn:microsoft.com/office/officeart/2005/8/layout/pyramid1"/>
    <dgm:cxn modelId="{B464E778-6A64-4B94-87A4-9570E84A588C}" type="presOf" srcId="{5104DC4B-ABC3-4DCA-9A9E-4A10DA0B0B6B}" destId="{8DA7961A-BDBA-412E-BF32-FE68FA7E1FE3}" srcOrd="1" destOrd="0" presId="urn:microsoft.com/office/officeart/2005/8/layout/pyramid1"/>
    <dgm:cxn modelId="{B3AE24F9-2AF5-4220-BBFE-53283944CD6E}" type="presOf" srcId="{4EAC1552-ADBC-40D5-B654-3B10DCB750BD}" destId="{27F14F7D-C8A7-4B0B-B23B-84B032DA4234}" srcOrd="0" destOrd="0" presId="urn:microsoft.com/office/officeart/2005/8/layout/pyramid1"/>
    <dgm:cxn modelId="{AFD648EB-097A-488A-9500-7AB480FE12F9}" type="presOf" srcId="{95DBFF11-0A62-4253-AD39-573C3055C889}" destId="{AB0355BF-AB2F-40C3-A8F1-5DE63C48A7D4}" srcOrd="1" destOrd="0" presId="urn:microsoft.com/office/officeart/2005/8/layout/pyramid1"/>
    <dgm:cxn modelId="{714E3482-A237-4405-A53B-0399E1E1CF38}" type="presOf" srcId="{670B2D92-A175-48CE-B267-4F8C581CFDE8}" destId="{07EE0035-83B3-49D7-92D0-C7F8D55428E4}" srcOrd="1" destOrd="0" presId="urn:microsoft.com/office/officeart/2005/8/layout/pyramid1"/>
    <dgm:cxn modelId="{A40A17BD-C3CC-4F95-B2BB-9EE9FA422980}" type="presOf" srcId="{253BB488-D458-4F54-97E0-9A658E8BC12E}" destId="{106A59DD-EA1E-4524-9434-C9BBE07A9E63}" srcOrd="1" destOrd="0" presId="urn:microsoft.com/office/officeart/2005/8/layout/pyramid1"/>
    <dgm:cxn modelId="{B0A07B70-1700-4CF5-941D-8D30AB3F0D98}" type="presParOf" srcId="{389C7ABC-F17A-433F-82B7-AB8723DE30B4}" destId="{12320890-AE18-42FC-B4FC-F84F7093DBA0}" srcOrd="0" destOrd="0" presId="urn:microsoft.com/office/officeart/2005/8/layout/pyramid1"/>
    <dgm:cxn modelId="{E9FCC52D-E851-49C4-A4F2-6D4C74E49520}" type="presParOf" srcId="{12320890-AE18-42FC-B4FC-F84F7093DBA0}" destId="{EC4E3B2C-94F1-4457-8323-695D57B8E601}" srcOrd="0" destOrd="0" presId="urn:microsoft.com/office/officeart/2005/8/layout/pyramid1"/>
    <dgm:cxn modelId="{376ABF86-D360-485F-9751-FFAA72B0813D}" type="presParOf" srcId="{12320890-AE18-42FC-B4FC-F84F7093DBA0}" destId="{07EE0035-83B3-49D7-92D0-C7F8D55428E4}" srcOrd="1" destOrd="0" presId="urn:microsoft.com/office/officeart/2005/8/layout/pyramid1"/>
    <dgm:cxn modelId="{83E73815-856E-4A99-960C-01B123289C8B}" type="presParOf" srcId="{389C7ABC-F17A-433F-82B7-AB8723DE30B4}" destId="{5CF395D5-31CD-41C4-8E10-977A729E03EF}" srcOrd="1" destOrd="0" presId="urn:microsoft.com/office/officeart/2005/8/layout/pyramid1"/>
    <dgm:cxn modelId="{D8A95CAF-D3ED-4E83-8E56-DB04C98B87FA}" type="presParOf" srcId="{5CF395D5-31CD-41C4-8E10-977A729E03EF}" destId="{27F14F7D-C8A7-4B0B-B23B-84B032DA4234}" srcOrd="0" destOrd="0" presId="urn:microsoft.com/office/officeart/2005/8/layout/pyramid1"/>
    <dgm:cxn modelId="{71F56244-B4E5-4300-B608-93DD9411487E}" type="presParOf" srcId="{5CF395D5-31CD-41C4-8E10-977A729E03EF}" destId="{D7B2DF2B-DEDD-4861-84C4-232755E698F6}" srcOrd="1" destOrd="0" presId="urn:microsoft.com/office/officeart/2005/8/layout/pyramid1"/>
    <dgm:cxn modelId="{85F1ABF3-0D35-44AD-B72B-6A6998389404}" type="presParOf" srcId="{389C7ABC-F17A-433F-82B7-AB8723DE30B4}" destId="{5432AD62-7C30-4C79-AA93-7882F9409B17}" srcOrd="2" destOrd="0" presId="urn:microsoft.com/office/officeart/2005/8/layout/pyramid1"/>
    <dgm:cxn modelId="{F91DBE4D-AC03-4F2B-925D-108954F1C3FE}" type="presParOf" srcId="{5432AD62-7C30-4C79-AA93-7882F9409B17}" destId="{4C09C902-2197-4CB3-8E20-1FD350272218}" srcOrd="0" destOrd="0" presId="urn:microsoft.com/office/officeart/2005/8/layout/pyramid1"/>
    <dgm:cxn modelId="{268A1221-6335-4D9C-877C-921A39105087}" type="presParOf" srcId="{5432AD62-7C30-4C79-AA93-7882F9409B17}" destId="{106A59DD-EA1E-4524-9434-C9BBE07A9E63}" srcOrd="1" destOrd="0" presId="urn:microsoft.com/office/officeart/2005/8/layout/pyramid1"/>
    <dgm:cxn modelId="{C3497A4E-45D6-4950-9FE1-F3D0D35F3691}" type="presParOf" srcId="{389C7ABC-F17A-433F-82B7-AB8723DE30B4}" destId="{AD2DDDE7-81B8-4220-900C-81E4407DC796}" srcOrd="3" destOrd="0" presId="urn:microsoft.com/office/officeart/2005/8/layout/pyramid1"/>
    <dgm:cxn modelId="{30D57F7B-1272-4D32-AF00-889F2552C70B}" type="presParOf" srcId="{AD2DDDE7-81B8-4220-900C-81E4407DC796}" destId="{676E05F0-5A7E-4C57-8395-98F4A1749113}" srcOrd="0" destOrd="0" presId="urn:microsoft.com/office/officeart/2005/8/layout/pyramid1"/>
    <dgm:cxn modelId="{7681A32E-F4E7-4E86-A6BD-6AA94A9FE291}" type="presParOf" srcId="{AD2DDDE7-81B8-4220-900C-81E4407DC796}" destId="{8DA7961A-BDBA-412E-BF32-FE68FA7E1FE3}" srcOrd="1" destOrd="0" presId="urn:microsoft.com/office/officeart/2005/8/layout/pyramid1"/>
    <dgm:cxn modelId="{F831A6B2-4B62-4DFA-97D5-8FDBF2FF812B}" type="presParOf" srcId="{389C7ABC-F17A-433F-82B7-AB8723DE30B4}" destId="{DD7A8FE4-8775-4FE9-92FC-0ABC8EFCDD5C}" srcOrd="4" destOrd="0" presId="urn:microsoft.com/office/officeart/2005/8/layout/pyramid1"/>
    <dgm:cxn modelId="{35D2B7BA-8F19-42C2-BE9F-9558A3685B42}" type="presParOf" srcId="{DD7A8FE4-8775-4FE9-92FC-0ABC8EFCDD5C}" destId="{A60CDAF2-8718-48E9-8E56-7BB38FC2C9B5}" srcOrd="0" destOrd="0" presId="urn:microsoft.com/office/officeart/2005/8/layout/pyramid1"/>
    <dgm:cxn modelId="{BE522BE4-B684-4616-898C-9685C8FB6EF1}" type="presParOf" srcId="{DD7A8FE4-8775-4FE9-92FC-0ABC8EFCDD5C}" destId="{AB0355BF-AB2F-40C3-A8F1-5DE63C48A7D4}" srcOrd="1" destOrd="0" presId="urn:microsoft.com/office/officeart/2005/8/layout/pyramid1"/>
    <dgm:cxn modelId="{61DA5741-0413-451A-94EC-C2638737EF06}" type="presParOf" srcId="{389C7ABC-F17A-433F-82B7-AB8723DE30B4}" destId="{58968762-6C6C-4F9E-82F8-3865F2706E41}" srcOrd="5" destOrd="0" presId="urn:microsoft.com/office/officeart/2005/8/layout/pyramid1"/>
    <dgm:cxn modelId="{745E9BF9-A441-4C05-BAA7-79CEF7AC1BF7}" type="presParOf" srcId="{58968762-6C6C-4F9E-82F8-3865F2706E41}" destId="{F3E29B77-DB12-454A-A2B3-9BBC9DE1D99C}" srcOrd="0" destOrd="0" presId="urn:microsoft.com/office/officeart/2005/8/layout/pyramid1"/>
    <dgm:cxn modelId="{CEFD7CFA-716C-48DF-8C98-CFF58C1B9C7F}" type="presParOf" srcId="{58968762-6C6C-4F9E-82F8-3865F2706E41}" destId="{BC0DB3C9-4E85-4FC8-B30B-0FC1850BF3E5}" srcOrd="1" destOrd="0" presId="urn:microsoft.com/office/officeart/2005/8/layout/pyramid1"/>
    <dgm:cxn modelId="{DF1832F6-7F73-45D2-AC6D-3ACB1BD4B7CE}" type="presParOf" srcId="{389C7ABC-F17A-433F-82B7-AB8723DE30B4}" destId="{9644ED29-CB88-4CC6-ADFA-1AA099D9A14C}" srcOrd="6" destOrd="0" presId="urn:microsoft.com/office/officeart/2005/8/layout/pyramid1"/>
    <dgm:cxn modelId="{84B4FA03-0AEB-473D-A48C-A12F91419751}" type="presParOf" srcId="{9644ED29-CB88-4CC6-ADFA-1AA099D9A14C}" destId="{33085916-0FB9-4A4E-80DD-DAF8E1A8DFC2}" srcOrd="0" destOrd="0" presId="urn:microsoft.com/office/officeart/2005/8/layout/pyramid1"/>
    <dgm:cxn modelId="{328AD67F-CFBA-432A-A1B6-9656EA599A53}" type="presParOf" srcId="{9644ED29-CB88-4CC6-ADFA-1AA099D9A14C}" destId="{30CD5E32-78EF-4C6B-AB0C-FC962C550BA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9AC802B0-425C-47D9-B1F1-67CBE2E679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779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E75F98EF-A1E1-42A5-AF7C-C11321BB2CA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6663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3EFD82B-1239-4CCC-9DE8-ED19CD38424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989DF317-6C85-46C3-A5A9-E7496AA3A3ED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24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57569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B7636915-80D8-47A6-91E1-134A4CE847D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8A3715C1-34B7-4D10-AF25-F7B90A0A9317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25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3144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DFADF06-9E49-45BA-BCC0-B91AF30AA09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B56EA914-0DDF-484B-B3B3-8989F45569CA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26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22091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5348A61C-3813-4C7E-A51A-D92941345E3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18A625EF-A5A2-486D-96B5-31C28E9BDA43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27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2153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E5E572E3-846A-4B08-8E85-A3D34805DE0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7A6D3585-68D0-44BB-8C77-A65ADBA249BB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28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75272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D53980B-38C6-4E5B-B15A-38805E16D06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FAFACAC5-33CC-4487-8802-77F871847E2B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29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40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B00D8D6-C39F-418B-9BF9-7E6338B2BAF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5A9B3486-7CDA-4B44-A1F6-214106016F98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30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32509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40685950-C788-461D-97C6-13B29F7CB73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BED79120-AEE4-4827-9A13-DBA0447436EC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31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02018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DBBECACC-0A3E-4676-A919-D89F3BD845B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A3AB4F83-DE76-4A88-A69C-55BD6C4AFEAA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32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45846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AF59CA3-ACE1-47BB-8789-AE766D5301A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47C065E5-F985-4D20-888B-E54D74CD0A73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455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54BC5759-7722-46A7-BA83-8986C388FC8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172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  <p:sp>
        <p:nvSpPr>
          <p:cNvPr id="7173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785EECB7-136D-45C5-A504-C37468A7C28E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2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3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E4D51572-8FAE-4AD8-9C1F-59F06B24ACE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CBD7D6D7-86EB-4FD7-91D0-20BE1071B25D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34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58879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72D10ED3-5F54-4D47-B982-1BF9EABB505D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A59FB48F-D4E8-4ABA-8F0F-D5E7AE38F6A4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35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593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56089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D8C51D33-8335-4158-A5D3-099DB639688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66ACB13D-176F-4DDE-9AF3-4288C2882E55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36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14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956387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68AD0D5D-4373-4977-9559-35B40B9FC5D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A7254FEB-5E99-445D-8496-AF0BA499AC12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37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98608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D6A4FBE7-28CB-48F0-B75A-313B5F79563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B7B9F091-C916-425A-8738-49C2A43A5212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38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5066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2E408F0-C0B5-41DA-A2D9-6ABFBE2402F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EDC984F2-207F-4B08-9145-CAA1A4CDB3C9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39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35434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FAB835A2-B987-4466-80EF-87E2B61BB1F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C9AF7030-E48D-4EAE-B93C-9AA12CF2A816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40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44622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85DEFFE3-8B15-45E7-B366-2EC18EBD811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E180C740-B0DA-4AFE-936C-E7A6104D8687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10917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94E90C2-6649-4BA8-8213-7BA441ECFB2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770DCEE9-4B8E-4021-AFE4-B3CB856D3B77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42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208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6266D4E0-4DCB-47B1-B442-54EE2A971B3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92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9220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  <p:sp>
        <p:nvSpPr>
          <p:cNvPr id="9221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D0384A62-8F3A-4896-A5E1-2845725D5957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3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41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5253D18-BE16-4EAA-A19F-F5FE655E4F55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126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1268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  <p:sp>
        <p:nvSpPr>
          <p:cNvPr id="11269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01B6AD95-7503-4108-A86A-EF18147500EF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4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42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9DFFB05E-39C2-4C98-8E8E-EF6398F4D13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3DC463D7-2A0D-4E59-9DC4-BED8D4E9F2B1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5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301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1D95DD06-1FC8-412F-82DC-CA82BC2AE64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536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5364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endParaRPr lang="ru-RU" altLang="ru-RU" smtClean="0"/>
          </a:p>
        </p:txBody>
      </p:sp>
      <p:sp>
        <p:nvSpPr>
          <p:cNvPr id="15365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D1AB131C-3FE1-492E-8738-FEF6A6601F4F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682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C1107C1E-AFCE-4DCC-823A-01BACBF2AF3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741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7412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r>
              <a:rPr lang="ru-RU" altLang="ru-RU" smtClean="0"/>
              <a:t>Всё многообразие добрых дел, которые могут происходить в школе, традиционно разделяют на три официальных вида деятельности. </a:t>
            </a:r>
          </a:p>
          <a:p>
            <a:pPr defTabSz="914400"/>
            <a:r>
              <a:rPr lang="ru-RU" altLang="ru-RU" b="1" smtClean="0"/>
              <a:t>1) Урочная деятельность</a:t>
            </a:r>
            <a:r>
              <a:rPr lang="ru-RU" altLang="ru-RU" i="1" smtClean="0"/>
              <a:t> –</a:t>
            </a:r>
            <a:r>
              <a:rPr lang="ru-RU" altLang="ru-RU" smtClean="0"/>
              <a:t> ценностные знания и опыт, приобретаемые в рамках учебной деятельности. Далее в Программе этот вид деятельности обозначается как </a:t>
            </a:r>
            <a:r>
              <a:rPr lang="ru-RU" altLang="ru-RU" b="1" smtClean="0"/>
              <a:t>Учёба</a:t>
            </a:r>
            <a:r>
              <a:rPr lang="ru-RU" altLang="ru-RU" smtClean="0"/>
              <a:t>. Здесь осмысление ценностей («на словах») происходит при решении нравственно-оценочных заданий по литературному чтению, окружающему миру и другим предметам, имеющим личностные линии развития. Проявление же ценностей «на деле» обеспечивается активными образовательными технологиями, требующими коллективного взаимодействия.</a:t>
            </a:r>
          </a:p>
          <a:p>
            <a:pPr defTabSz="914400"/>
            <a:r>
              <a:rPr lang="ru-RU" altLang="ru-RU" b="1" smtClean="0"/>
              <a:t>2) Внеурочная деятельность</a:t>
            </a:r>
            <a:r>
              <a:rPr lang="ru-RU" altLang="ru-RU" i="1" smtClean="0"/>
              <a:t> </a:t>
            </a:r>
            <a:r>
              <a:rPr lang="ru-RU" altLang="ru-RU" smtClean="0"/>
              <a:t> – ценностные знания и опыт, приобретаемые учениками в ходе участия в специально организованных беседах, классных часах, праздниках, экскурсиях, театральных представлениях, работе кружков и т.д. Далее в Программе этот вид деятельности обозначается после уроков.</a:t>
            </a:r>
          </a:p>
          <a:p>
            <a:pPr defTabSz="914400"/>
            <a:r>
              <a:rPr lang="ru-RU" altLang="ru-RU" b="1" smtClean="0"/>
              <a:t>3) Внешкольная деятельность</a:t>
            </a:r>
            <a:r>
              <a:rPr lang="ru-RU" altLang="ru-RU" i="1" smtClean="0"/>
              <a:t> </a:t>
            </a:r>
            <a:r>
              <a:rPr lang="ru-RU" altLang="ru-RU" smtClean="0"/>
              <a:t> –  начальный гражданский опыт, приобретаемый в процессе решения реальных общественно значимых задач или их моделей (добровольное сознательное участие в озеленении своего двора, создании книги памяти своего района и т.п.). </a:t>
            </a:r>
          </a:p>
        </p:txBody>
      </p:sp>
      <p:sp>
        <p:nvSpPr>
          <p:cNvPr id="17413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109D77B4-9676-4AB3-82B3-421D62B49579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8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93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7234CB30-DFB6-499A-8328-25957FE32D4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92D6E03C-CE51-40F8-85A2-F7574AC2ED0B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9</a:t>
            </a:fld>
            <a:endParaRPr lang="ru-RU" altLang="ru-RU" sz="1400">
              <a:cs typeface="Arial" panose="020B0604020202020204" pitchFamily="34" charset="0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r>
              <a:rPr lang="ru-RU" altLang="ru-RU" sz="6000" smtClean="0">
                <a:cs typeface="Times New Roman" panose="02020603050405020304" pitchFamily="18" charset="0"/>
              </a:rPr>
              <a:t>приклеить</a:t>
            </a:r>
          </a:p>
        </p:txBody>
      </p:sp>
    </p:spTree>
    <p:extLst>
      <p:ext uri="{BB962C8B-B14F-4D97-AF65-F5344CB8AC3E}">
        <p14:creationId xmlns:p14="http://schemas.microsoft.com/office/powerpoint/2010/main" val="680910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>
              <a:lnSpc>
                <a:spcPct val="95000"/>
              </a:lnSpc>
            </a:pPr>
            <a:fld id="{521F2039-774E-4831-932F-F3A56DE8E42A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pPr>
                <a:lnSpc>
                  <a:spcPct val="95000"/>
                </a:lnSpc>
              </a:pPr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  <p:sp>
        <p:nvSpPr>
          <p:cNvPr id="215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6488" y="801688"/>
            <a:ext cx="5346700" cy="4010025"/>
          </a:xfrm>
        </p:spPr>
      </p:sp>
      <p:sp>
        <p:nvSpPr>
          <p:cNvPr id="21508" name="Заметки 2"/>
          <p:cNvSpPr>
            <a:spLocks noGrp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defTabSz="914400"/>
            <a:r>
              <a:rPr lang="ru-RU" altLang="ru-RU" b="1" smtClean="0"/>
              <a:t>Организация социально открытого пространства духовно-нравственного развития и воспитания личности осуществляется    на основе: </a:t>
            </a:r>
            <a:endParaRPr lang="ru-RU" altLang="ru-RU" smtClean="0"/>
          </a:p>
        </p:txBody>
      </p:sp>
      <p:sp>
        <p:nvSpPr>
          <p:cNvPr id="21509" name="Номер слайда 3"/>
          <p:cNvSpPr txBox="1">
            <a:spLocks noGrp="1"/>
          </p:cNvSpPr>
          <p:nvPr/>
        </p:nvSpPr>
        <p:spPr bwMode="auto">
          <a:xfrm>
            <a:off x="4281488" y="10155238"/>
            <a:ext cx="3276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b"/>
          <a:lstStyle>
            <a:lvl1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42988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4298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E1D2821B-C353-4127-9233-CDB57DB62521}" type="slidenum">
              <a:rPr lang="ru-RU" altLang="ru-RU" sz="1400">
                <a:cs typeface="Arial" panose="020B0604020202020204" pitchFamily="34" charset="0"/>
              </a:rPr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10</a:t>
            </a:fld>
            <a:endParaRPr lang="ru-RU" altLang="ru-RU" sz="14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2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C82E0-C389-4B56-B44F-A1ED29D6A0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68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2C3ED-CA5D-42C3-A387-0C2A891F4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519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CA07F-20FD-48E7-AA8D-00A43FB29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7AA3-AD1A-443C-A309-234B73925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6063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9EF11-7924-44FF-A421-3F1E4C0A23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24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AF983-E849-4932-879F-BD359A978A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215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ED9A-CD00-44A9-9948-4DAF99B8BB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5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97A0-28D1-43DB-BC1B-59D535F4A0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0296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39B7-8043-4596-98BE-855F2D588E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139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FD028-BFCB-425C-BFA6-1CCA3B8C9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10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30CFF-63DC-41B1-9A6C-87EC9A83A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95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C0269-C0BE-4552-9854-4DFEE5DD2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14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4996E0B8-27B0-4FBC-A243-08763821F1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9070975" cy="1250950"/>
          </a:xfrm>
        </p:spPr>
        <p:txBody>
          <a:bodyPr tIns="38808"/>
          <a:lstStyle/>
          <a:p>
            <a:pPr eaLnBrk="1"/>
            <a:endParaRPr lang="ru-RU" altLang="ru-RU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814513"/>
            <a:ext cx="9070975" cy="4899025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Font typeface="Times New Roman" pitchFamily="18" charset="0"/>
              <a:buNone/>
            </a:pPr>
            <a:endParaRPr lang="ru-RU" altLang="ru-RU" smtClean="0"/>
          </a:p>
        </p:txBody>
      </p:sp>
      <p:pic>
        <p:nvPicPr>
          <p:cNvPr id="4100" name="Picture 8" descr="G:\рамочки\10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682726" y="493689"/>
            <a:ext cx="7068666" cy="12372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Внеурочная деятельность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«Я – гражданин России»</a:t>
            </a:r>
          </a:p>
        </p:txBody>
      </p:sp>
      <p:pic>
        <p:nvPicPr>
          <p:cNvPr id="4102" name="Picture 8" descr="C:\Users\Sergey\Desktop\0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163" y="1905000"/>
            <a:ext cx="86407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/>
          <p:cNvSpPr txBox="1">
            <a:spLocks noChangeArrowheads="1"/>
          </p:cNvSpPr>
          <p:nvPr/>
        </p:nvSpPr>
        <p:spPr bwMode="auto">
          <a:xfrm>
            <a:off x="1182688" y="5208588"/>
            <a:ext cx="40338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«Узуновская СОШ»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Г.Н. Рыбак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06413" y="466725"/>
            <a:ext cx="9067800" cy="730250"/>
          </a:xfrm>
        </p:spPr>
        <p:txBody>
          <a:bodyPr lIns="100783" tIns="50392" rIns="100783" bIns="50392"/>
          <a:lstStyle/>
          <a:p>
            <a:pPr eaLnBrk="1"/>
            <a:r>
              <a:rPr lang="ru-RU" altLang="ru-RU" sz="3200" smtClean="0">
                <a:solidFill>
                  <a:srgbClr val="FF00FF"/>
                </a:solidFill>
              </a:rPr>
              <a:t/>
            </a:r>
            <a:br>
              <a:rPr lang="ru-RU" altLang="ru-RU" sz="3200" smtClean="0">
                <a:solidFill>
                  <a:srgbClr val="FF00FF"/>
                </a:solidFill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внеурочной деятельности</a:t>
            </a:r>
          </a:p>
        </p:txBody>
      </p:sp>
      <p:sp>
        <p:nvSpPr>
          <p:cNvPr id="20484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911225" y="1081088"/>
            <a:ext cx="8828088" cy="5618162"/>
          </a:xfrm>
        </p:spPr>
        <p:txBody>
          <a:bodyPr lIns="100783" tIns="50392" rIns="100783" bIns="50392"/>
          <a:lstStyle/>
          <a:p>
            <a:pPr algn="ctr" eaLnBrk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smtClean="0"/>
              <a:t>   </a:t>
            </a:r>
            <a:endParaRPr lang="ru-RU" altLang="ru-RU" sz="2800" b="1" smtClean="0">
              <a:solidFill>
                <a:schemeClr val="folHlink"/>
              </a:solidFill>
            </a:endParaRPr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endParaRPr lang="ru-RU" altLang="ru-RU" sz="2800" b="1" smtClean="0"/>
          </a:p>
          <a:p>
            <a:pPr eaLnBrk="1">
              <a:lnSpc>
                <a:spcPct val="80000"/>
              </a:lnSpc>
              <a:buFont typeface="Times New Roman" pitchFamily="18" charset="0"/>
              <a:buNone/>
            </a:pPr>
            <a:endParaRPr lang="ru-RU" altLang="ru-RU" sz="2800" b="1" smtClean="0"/>
          </a:p>
          <a:p>
            <a:pPr eaLnBrk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smtClean="0"/>
              <a:t> </a:t>
            </a:r>
          </a:p>
        </p:txBody>
      </p:sp>
      <p:grpSp>
        <p:nvGrpSpPr>
          <p:cNvPr id="20485" name="Diagram 4"/>
          <p:cNvGrpSpPr>
            <a:grpSpLocks/>
          </p:cNvGrpSpPr>
          <p:nvPr/>
        </p:nvGrpSpPr>
        <p:grpSpPr bwMode="auto">
          <a:xfrm>
            <a:off x="1155700" y="1993900"/>
            <a:ext cx="7824788" cy="4860925"/>
            <a:chOff x="1684" y="738"/>
            <a:chExt cx="2465" cy="2243"/>
          </a:xfrm>
        </p:grpSpPr>
        <p:sp>
          <p:nvSpPr>
            <p:cNvPr id="20492" name="_s2052"/>
            <p:cNvSpPr>
              <a:spLocks noChangeShapeType="1"/>
            </p:cNvSpPr>
            <p:nvPr/>
          </p:nvSpPr>
          <p:spPr bwMode="auto">
            <a:xfrm flipH="1">
              <a:off x="2277" y="2303"/>
              <a:ext cx="296" cy="17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29" name="_s2053"/>
            <p:cNvSpPr>
              <a:spLocks noChangeArrowheads="1"/>
            </p:cNvSpPr>
            <p:nvPr/>
          </p:nvSpPr>
          <p:spPr bwMode="auto">
            <a:xfrm>
              <a:off x="1684" y="2302"/>
              <a:ext cx="679" cy="679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rgbClr val="FF66FF"/>
              </a:solidFill>
              <a:round/>
              <a:headEnd/>
              <a:tailEnd/>
            </a:ln>
            <a:effectLst>
              <a:outerShdw blurRad="50800" dist="889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500" b="1" dirty="0">
                  <a:solidFill>
                    <a:srgbClr val="002060"/>
                  </a:solidFill>
                  <a:latin typeface="Times New Roman" pitchFamily="18" charset="0"/>
                  <a:cs typeface="Arial" charset="0"/>
                </a:rPr>
                <a:t>экскурсии</a:t>
              </a:r>
            </a:p>
          </p:txBody>
        </p:sp>
        <p:sp>
          <p:nvSpPr>
            <p:cNvPr id="20494" name="_s2054"/>
            <p:cNvSpPr>
              <a:spLocks noChangeShapeType="1"/>
            </p:cNvSpPr>
            <p:nvPr/>
          </p:nvSpPr>
          <p:spPr bwMode="auto">
            <a:xfrm>
              <a:off x="3175" y="2302"/>
              <a:ext cx="295" cy="1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31" name="_s2055"/>
            <p:cNvSpPr>
              <a:spLocks noChangeArrowheads="1"/>
            </p:cNvSpPr>
            <p:nvPr/>
          </p:nvSpPr>
          <p:spPr bwMode="auto">
            <a:xfrm>
              <a:off x="3470" y="2302"/>
              <a:ext cx="679" cy="67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outerShdw blurRad="50800" dist="889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400" b="1" dirty="0">
                  <a:latin typeface="Times New Roman" pitchFamily="18" charset="0"/>
                  <a:cs typeface="Arial" charset="0"/>
                </a:rPr>
                <a:t>просмотр</a:t>
              </a:r>
            </a:p>
            <a:p>
              <a:pPr algn="ctr" defTabSz="495300" eaLnBrk="1" hangingPunct="1">
                <a:defRPr/>
              </a:pPr>
              <a:r>
                <a:rPr lang="ru-RU" sz="2400" b="1" dirty="0">
                  <a:latin typeface="Times New Roman" pitchFamily="18" charset="0"/>
                  <a:cs typeface="Arial" charset="0"/>
                </a:rPr>
                <a:t>видео и </a:t>
              </a:r>
            </a:p>
            <a:p>
              <a:pPr algn="ctr" defTabSz="495300" eaLnBrk="1" hangingPunct="1">
                <a:defRPr/>
              </a:pPr>
              <a:r>
                <a:rPr lang="ru-RU" sz="2400" b="1" dirty="0">
                  <a:latin typeface="Times New Roman" pitchFamily="18" charset="0"/>
                  <a:cs typeface="Arial" charset="0"/>
                </a:rPr>
                <a:t>обсуждение</a:t>
              </a:r>
            </a:p>
          </p:txBody>
        </p:sp>
        <p:sp>
          <p:nvSpPr>
            <p:cNvPr id="20496" name="_s2056"/>
            <p:cNvSpPr>
              <a:spLocks noChangeShapeType="1"/>
            </p:cNvSpPr>
            <p:nvPr/>
          </p:nvSpPr>
          <p:spPr bwMode="auto">
            <a:xfrm flipV="1">
              <a:off x="2907" y="1344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9233" name="_s2057"/>
            <p:cNvSpPr>
              <a:spLocks noChangeArrowheads="1"/>
            </p:cNvSpPr>
            <p:nvPr/>
          </p:nvSpPr>
          <p:spPr bwMode="auto">
            <a:xfrm>
              <a:off x="2568" y="738"/>
              <a:ext cx="679" cy="679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FFFF00"/>
              </a:solidFill>
              <a:round/>
              <a:headEnd/>
              <a:tailEnd/>
            </a:ln>
            <a:effectLst>
              <a:outerShdw blurRad="50800" dist="889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400" b="1" dirty="0">
                  <a:latin typeface="Times New Roman" pitchFamily="18" charset="0"/>
                  <a:cs typeface="Arial" charset="0"/>
                </a:rPr>
                <a:t>беседы</a:t>
              </a:r>
            </a:p>
          </p:txBody>
        </p:sp>
        <p:sp>
          <p:nvSpPr>
            <p:cNvPr id="9234" name="_s2058"/>
            <p:cNvSpPr>
              <a:spLocks noChangeArrowheads="1"/>
            </p:cNvSpPr>
            <p:nvPr/>
          </p:nvSpPr>
          <p:spPr bwMode="auto">
            <a:xfrm>
              <a:off x="2449" y="1662"/>
              <a:ext cx="882" cy="1031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>
              <a:outerShdw blurRad="50800" dist="127000" dir="2700000" algn="tl" rotWithShape="0">
                <a:schemeClr val="accent2">
                  <a:lumMod val="75000"/>
                  <a:alpha val="4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800" b="1" u="sng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Теоретические </a:t>
              </a:r>
            </a:p>
            <a:p>
              <a:pPr algn="ctr" defTabSz="495300" eaLnBrk="1" hangingPunct="1">
                <a:defRPr/>
              </a:pPr>
              <a:r>
                <a:rPr lang="ru-RU" sz="2800" b="1" u="sng" dirty="0">
                  <a:solidFill>
                    <a:srgbClr val="FF0000"/>
                  </a:solidFill>
                  <a:latin typeface="Times New Roman" pitchFamily="18" charset="0"/>
                  <a:cs typeface="Arial" charset="0"/>
                </a:rPr>
                <a:t>занятия</a:t>
              </a:r>
            </a:p>
          </p:txBody>
        </p:sp>
      </p:grpSp>
      <p:cxnSp>
        <p:nvCxnSpPr>
          <p:cNvPr id="20486" name="Прямая соединительная линия 5"/>
          <p:cNvCxnSpPr>
            <a:cxnSpLocks noChangeShapeType="1"/>
          </p:cNvCxnSpPr>
          <p:nvPr/>
        </p:nvCxnSpPr>
        <p:spPr bwMode="auto">
          <a:xfrm flipV="1">
            <a:off x="6111875" y="3551238"/>
            <a:ext cx="1357313" cy="8572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3" name="Овал 6"/>
          <p:cNvSpPr>
            <a:spLocks noChangeArrowheads="1"/>
          </p:cNvSpPr>
          <p:nvPr/>
        </p:nvSpPr>
        <p:spPr bwMode="auto">
          <a:xfrm>
            <a:off x="6665913" y="2824163"/>
            <a:ext cx="2143125" cy="1500187"/>
          </a:xfrm>
          <a:prstGeom prst="ellipse">
            <a:avLst/>
          </a:prstGeom>
          <a:solidFill>
            <a:srgbClr val="FF66FF"/>
          </a:solidFill>
          <a:ln w="38100" algn="ctr">
            <a:solidFill>
              <a:srgbClr val="00B0F0"/>
            </a:solidFill>
            <a:round/>
            <a:headEnd/>
            <a:tailEnd/>
          </a:ln>
          <a:effectLst>
            <a:outerShdw blurRad="50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>
              <a:latin typeface="Arial" charset="0"/>
            </a:endParaRPr>
          </a:p>
        </p:txBody>
      </p:sp>
      <p:cxnSp>
        <p:nvCxnSpPr>
          <p:cNvPr id="20488" name="Прямая соединительная линия 8"/>
          <p:cNvCxnSpPr>
            <a:cxnSpLocks noChangeShapeType="1"/>
          </p:cNvCxnSpPr>
          <p:nvPr/>
        </p:nvCxnSpPr>
        <p:spPr bwMode="auto">
          <a:xfrm rot="10800000">
            <a:off x="2819400" y="3625850"/>
            <a:ext cx="1143000" cy="7143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5" name="Овал 9"/>
          <p:cNvSpPr>
            <a:spLocks noChangeArrowheads="1"/>
          </p:cNvSpPr>
          <p:nvPr/>
        </p:nvSpPr>
        <p:spPr bwMode="auto">
          <a:xfrm>
            <a:off x="1222375" y="2730500"/>
            <a:ext cx="2286000" cy="1643063"/>
          </a:xfrm>
          <a:prstGeom prst="ellipse">
            <a:avLst/>
          </a:prstGeom>
          <a:solidFill>
            <a:srgbClr val="00B8FF"/>
          </a:solidFill>
          <a:ln w="38100" algn="ctr">
            <a:solidFill>
              <a:schemeClr val="accent6">
                <a:lumMod val="20000"/>
                <a:lumOff val="80000"/>
              </a:schemeClr>
            </a:solidFill>
            <a:round/>
            <a:headEnd/>
            <a:tailEnd/>
          </a:ln>
          <a:effectLst>
            <a:outerShdw blurRad="50800" dist="88900" dir="2700000" algn="tl" rotWithShape="0">
              <a:schemeClr val="accent2">
                <a:lumMod val="75000"/>
                <a:alpha val="40000"/>
              </a:schemeClr>
            </a:outerShdw>
          </a:effec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ru-RU">
              <a:latin typeface="Arial" charset="0"/>
            </a:endParaRP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846888" y="3149600"/>
            <a:ext cx="185737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1154113" y="2989263"/>
            <a:ext cx="24288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825875" y="1065213"/>
            <a:ext cx="1857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pic>
        <p:nvPicPr>
          <p:cNvPr id="10245" name="Picture 3" descr="F:\DCIM\122___03\IMG_1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125" y="1350963"/>
            <a:ext cx="3517900" cy="48577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1039813" y="2208213"/>
            <a:ext cx="43576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рассказывает о нашей Родине – самой большой стране мира. О великом государстве с многовековой историей.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5754688" y="6400800"/>
            <a:ext cx="37861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Моя Родина - Россия. – СПб. : </a:t>
            </a:r>
          </a:p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Питер, 2012. – 64 с. : ил.</a:t>
            </a:r>
          </a:p>
          <a:p>
            <a:pPr algn="ctr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Иванов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F:\DCIM\121___02\IMG_1147.JPG"/>
          <p:cNvPicPr>
            <a:picLocks noChangeAspect="1" noChangeArrowheads="1"/>
          </p:cNvPicPr>
          <p:nvPr/>
        </p:nvPicPr>
        <p:blipFill>
          <a:blip r:embed="rId3">
            <a:lum bright="2000" contrast="16000"/>
          </a:blip>
          <a:srcRect/>
          <a:stretch>
            <a:fillRect/>
          </a:stretch>
        </p:blipFill>
        <p:spPr bwMode="auto">
          <a:xfrm>
            <a:off x="4754563" y="2747963"/>
            <a:ext cx="4921250" cy="36925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11188" y="1628775"/>
            <a:ext cx="3929062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самое важное о России, запомнить родной флаг и герб, выучить слова гимна поможет детям эта книга. Благодаря ей ребенок сможет показать на карте любой крупный город России, узнает много нового о народах нашей Родины, познакомиться с их традициями, национальными костюмами.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557" name="TextBox 8"/>
          <p:cNvSpPr txBox="1">
            <a:spLocks noChangeArrowheads="1"/>
          </p:cNvSpPr>
          <p:nvPr/>
        </p:nvSpPr>
        <p:spPr bwMode="auto">
          <a:xfrm>
            <a:off x="4211638" y="1065213"/>
            <a:ext cx="18002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5995988" y="2124075"/>
            <a:ext cx="2935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книгой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F:\DCIM\122___03\IMG_1324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611813" y="1136650"/>
            <a:ext cx="3775075" cy="50800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4580" name="TextBox 8"/>
          <p:cNvSpPr txBox="1">
            <a:spLocks noChangeArrowheads="1"/>
          </p:cNvSpPr>
          <p:nvPr/>
        </p:nvSpPr>
        <p:spPr bwMode="auto">
          <a:xfrm>
            <a:off x="5468938" y="6294438"/>
            <a:ext cx="4071937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по душам – большим и малышам: Книга для чтения. - М. : ООО «Бизнес - Меридиан», 2011.-96с. : цв.ил.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И.В.Монисова, Е.Ю.Геймбух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4581" name="TextBox 9"/>
          <p:cNvSpPr txBox="1">
            <a:spLocks noChangeArrowheads="1"/>
          </p:cNvSpPr>
          <p:nvPr/>
        </p:nvSpPr>
        <p:spPr bwMode="auto">
          <a:xfrm>
            <a:off x="1039813" y="1708150"/>
            <a:ext cx="4000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 содержит веселые стихи и мудрые сказки, рассказы про дружбу и взаимовыручку, о любви к Родине, о важности семьи, про братьев наших меньших…</a:t>
            </a:r>
          </a:p>
        </p:txBody>
      </p: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3825875" y="1065213"/>
            <a:ext cx="1857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F:\DCIM\121___02\IMG_1257.JPG"/>
          <p:cNvPicPr>
            <a:picLocks noChangeAspect="1" noChangeArrowheads="1"/>
          </p:cNvPicPr>
          <p:nvPr/>
        </p:nvPicPr>
        <p:blipFill>
          <a:blip r:embed="rId3">
            <a:lum bright="2000" contrast="10000"/>
          </a:blip>
          <a:srcRect/>
          <a:stretch>
            <a:fillRect/>
          </a:stretch>
        </p:blipFill>
        <p:spPr bwMode="auto">
          <a:xfrm>
            <a:off x="4183063" y="2700338"/>
            <a:ext cx="5497512" cy="32861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9750" y="1279525"/>
            <a:ext cx="35718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Книга, а так же содержащиеся в ней интересные игры и задания, которыми она дополнена, воспитывают чувство взаимопомощи и сотрудничества, учат общению и наблюдательности, способствуют формированию духовно-нравственных ценностей.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3825875" y="1065213"/>
            <a:ext cx="1857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</p:txBody>
      </p:sp>
      <p:sp>
        <p:nvSpPr>
          <p:cNvPr id="25606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5607" name="TextBox 6"/>
          <p:cNvSpPr txBox="1">
            <a:spLocks noChangeArrowheads="1"/>
          </p:cNvSpPr>
          <p:nvPr/>
        </p:nvSpPr>
        <p:spPr bwMode="auto">
          <a:xfrm>
            <a:off x="5472113" y="2154238"/>
            <a:ext cx="37084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книгой</a:t>
            </a:r>
            <a:endParaRPr lang="ru-RU" alt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G:\1 класс\IMG_0372 - копия.jpg"/>
          <p:cNvPicPr>
            <a:picLocks noChangeAspect="1" noChangeArrowheads="1"/>
          </p:cNvPicPr>
          <p:nvPr/>
        </p:nvPicPr>
        <p:blipFill>
          <a:blip r:embed="rId3">
            <a:lum bright="6000" contrast="8000"/>
          </a:blip>
          <a:srcRect/>
          <a:stretch>
            <a:fillRect/>
          </a:stretch>
        </p:blipFill>
        <p:spPr bwMode="auto">
          <a:xfrm>
            <a:off x="4968875" y="2065338"/>
            <a:ext cx="4516438" cy="30607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3397250" y="1208088"/>
            <a:ext cx="32861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</a:t>
            </a:r>
          </a:p>
        </p:txBody>
      </p:sp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396875" y="1779588"/>
            <a:ext cx="414337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 классные часы выносятся вопросы общества и права, здорового образа жизни, проходят обсуждения классных и школьных дел.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посвящаются общественным событиям, юбилейным датам, праздникам, встречам с интересными людьми.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897063" y="1208088"/>
            <a:ext cx="65008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</a:t>
            </a:r>
          </a:p>
        </p:txBody>
      </p:sp>
      <p:pic>
        <p:nvPicPr>
          <p:cNvPr id="15365" name="Picture 2" descr="F:\DCIM\121___02\IMG_1146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908175"/>
            <a:ext cx="7870825" cy="50863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6"/>
          <p:cNvSpPr txBox="1">
            <a:spLocks noChangeArrowheads="1"/>
          </p:cNvSpPr>
          <p:nvPr/>
        </p:nvSpPr>
        <p:spPr bwMode="auto">
          <a:xfrm>
            <a:off x="1539875" y="1065213"/>
            <a:ext cx="7000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</a:p>
        </p:txBody>
      </p:sp>
      <p:pic>
        <p:nvPicPr>
          <p:cNvPr id="16388" name="Picture 2" descr="G:\Ped aspeda ad astra\9 мая 2013\1253.JPG"/>
          <p:cNvPicPr>
            <a:picLocks noChangeAspect="1" noChangeArrowheads="1"/>
          </p:cNvPicPr>
          <p:nvPr/>
        </p:nvPicPr>
        <p:blipFill>
          <a:blip r:embed="rId3">
            <a:lum contrast="4000"/>
          </a:blip>
          <a:srcRect/>
          <a:stretch>
            <a:fillRect/>
          </a:stretch>
        </p:blipFill>
        <p:spPr bwMode="auto">
          <a:xfrm>
            <a:off x="4368800" y="2422525"/>
            <a:ext cx="5213350" cy="350043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2540000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396875" y="1636713"/>
            <a:ext cx="3857625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Прославленный земляк,  полковник – А.Д. Зайцев. Боевой и жизненный путь этого выдающегося человека проходил в Дальневосточном и Северокавказском военных округах, Африке, Германии, Анголе…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 1994 г. – полковник запаса.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2001 – 2005 г.г. – преподаватель физкультуры в МОУ «Узуновская СОШ».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2005 – 2008 г.г. – создал и возглавил военно-патриотический клуб «Патриот».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С 2008 г. продолжает трудовую деятельность  в ССК «Вятич».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1397000" y="1208088"/>
            <a:ext cx="7000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</a:p>
        </p:txBody>
      </p:sp>
      <p:pic>
        <p:nvPicPr>
          <p:cNvPr id="17412" name="Picture 2" descr="F:\DCIM\122___03\IMG_1320.JPG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4449763" y="2065338"/>
            <a:ext cx="5008562" cy="40005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29701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25438" y="1993900"/>
            <a:ext cx="3929062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Прославленный земляк, художник – А.В. Доронин.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народный университет им. Н.К. Крупской. Профессия стала его настоящим хобби. В своих многочисленных картинах </a:t>
            </a:r>
            <a:r>
              <a:rPr lang="ru-RU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отражал разные состояния природы</a:t>
            </a: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. Его произведения: «Краски осени», «Хлеба зреют», «Летний день» и т.д. заняли призовые места в различных конкурсах.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Более 30 картин Анатолия Викторовича радуют гостей и работников Дома культуры с. Узунова и более 20 картин он подарил в Узуновскую СОШ.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703263" y="1208088"/>
            <a:ext cx="9183687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обсуждение видеоматериала</a:t>
            </a:r>
          </a:p>
        </p:txBody>
      </p:sp>
      <p:pic>
        <p:nvPicPr>
          <p:cNvPr id="18437" name="Picture 2" descr="F:\DCIM\121___02\IMG_1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1138" y="1922463"/>
            <a:ext cx="4106862" cy="3929062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8438" name="Picture 3" descr="F:\DCIM\121___02\IMG_1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422650"/>
            <a:ext cx="4214813" cy="378618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0726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30727" name="TextBox 4"/>
          <p:cNvSpPr txBox="1">
            <a:spLocks noChangeArrowheads="1"/>
          </p:cNvSpPr>
          <p:nvPr/>
        </p:nvSpPr>
        <p:spPr bwMode="auto">
          <a:xfrm>
            <a:off x="431800" y="1838325"/>
            <a:ext cx="50768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и интересная форма организации внеурочной деятельности на теоретических занятиях.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9813" y="565150"/>
            <a:ext cx="8424862" cy="1260475"/>
          </a:xfrm>
        </p:spPr>
        <p:txBody>
          <a:bodyPr lIns="100783" tIns="50392" rIns="100783" bIns="50392"/>
          <a:lstStyle/>
          <a:p>
            <a:pPr eaLnBrk="1"/>
            <a:r>
              <a:rPr lang="ru-RU" altLang="ru-RU" sz="2900" b="1" smtClean="0">
                <a:solidFill>
                  <a:srgbClr val="FF0000"/>
                </a:solidFill>
              </a:rPr>
              <a:t>В  структуре Базисного учебного плана выделяется три раздела:</a:t>
            </a:r>
            <a:br>
              <a:rPr lang="ru-RU" altLang="ru-RU" sz="2900" b="1" smtClean="0">
                <a:solidFill>
                  <a:srgbClr val="FF0000"/>
                </a:solidFill>
              </a:rPr>
            </a:br>
            <a:endParaRPr lang="ru-RU" altLang="ru-RU" sz="2900" b="1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87825" y="1922463"/>
            <a:ext cx="5892800" cy="2943225"/>
          </a:xfrm>
        </p:spPr>
        <p:txBody>
          <a:bodyPr lIns="100783" tIns="50392" rIns="100783" bIns="50392"/>
          <a:lstStyle/>
          <a:p>
            <a:pPr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Инвариантная часть</a:t>
            </a:r>
          </a:p>
          <a:p>
            <a:pPr eaLnBrk="1">
              <a:lnSpc>
                <a:spcPct val="83000"/>
              </a:lnSpc>
              <a:buFont typeface="Wingdings" panose="05000000000000000000" pitchFamily="2" charset="2"/>
              <a:buNone/>
            </a:pPr>
            <a:endParaRPr lang="ru-RU" altLang="ru-RU" sz="2800" b="1" smtClean="0">
              <a:latin typeface="Times New Roman" panose="02020603050405020304" pitchFamily="18" charset="0"/>
            </a:endParaRPr>
          </a:p>
          <a:p>
            <a:pPr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00CC"/>
                </a:solidFill>
              </a:rPr>
              <a:t>Вариативная часть</a:t>
            </a:r>
          </a:p>
          <a:p>
            <a:pPr eaLnBrk="1">
              <a:lnSpc>
                <a:spcPct val="83000"/>
              </a:lnSpc>
              <a:buFont typeface="Times New Roman" pitchFamily="18" charset="0"/>
              <a:buNone/>
            </a:pPr>
            <a:endParaRPr lang="ru-RU" altLang="ru-RU" sz="2800" b="1" smtClean="0"/>
          </a:p>
          <a:p>
            <a:pPr eaLnBrk="1">
              <a:lnSpc>
                <a:spcPct val="83000"/>
              </a:lnSpc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FF0000"/>
                </a:solidFill>
              </a:rPr>
              <a:t>Внеурочная деятельность</a:t>
            </a:r>
          </a:p>
        </p:txBody>
      </p:sp>
      <p:pic>
        <p:nvPicPr>
          <p:cNvPr id="6149" name="Picture 842" descr="Рисунок2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33611">
            <a:off x="841375" y="2036763"/>
            <a:ext cx="2519363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6"/>
          <p:cNvSpPr txBox="1">
            <a:spLocks noChangeArrowheads="1"/>
          </p:cNvSpPr>
          <p:nvPr/>
        </p:nvSpPr>
        <p:spPr bwMode="auto">
          <a:xfrm>
            <a:off x="3754438" y="1208088"/>
            <a:ext cx="2286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19460" name="Picture 2" descr="F:\DCIM\121___02\IMG_1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2493963"/>
            <a:ext cx="4540250" cy="340518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1749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96875" y="2065338"/>
            <a:ext cx="41433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1751" name="TextBox 2"/>
          <p:cNvSpPr txBox="1">
            <a:spLocks noChangeArrowheads="1"/>
          </p:cNvSpPr>
          <p:nvPr/>
        </p:nvSpPr>
        <p:spPr bwMode="auto">
          <a:xfrm>
            <a:off x="576263" y="2065338"/>
            <a:ext cx="41052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полезного, интересного, познавательного ребята узнают и открывают для себя в </a:t>
            </a: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библиотеке - в самом </a:t>
            </a: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таинственном уголке, со множеством красочных, причудливо оформленных, увлекательных книг.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3754438" y="1208088"/>
            <a:ext cx="22860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20484" name="Picture 2" descr="F:\DCIM\121___02\IMG_1207.JP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256213" y="1901825"/>
            <a:ext cx="4383087" cy="328771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0485" name="Picture 3" descr="F:\DCIM\121___02\IMG_1197.JPG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81000" y="3716338"/>
            <a:ext cx="4587875" cy="34417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32775" name="TextBox 1"/>
          <p:cNvSpPr txBox="1">
            <a:spLocks noChangeArrowheads="1"/>
          </p:cNvSpPr>
          <p:nvPr/>
        </p:nvSpPr>
        <p:spPr bwMode="auto">
          <a:xfrm>
            <a:off x="381000" y="1774825"/>
            <a:ext cx="4730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Вот уже 40 лет в школе работает краеведческий музей, где размещены исторические экспонаты, материалы о земляках, участниках ВОВ…</a:t>
            </a:r>
          </a:p>
        </p:txBody>
      </p:sp>
      <p:sp>
        <p:nvSpPr>
          <p:cNvPr id="32776" name="TextBox 2"/>
          <p:cNvSpPr txBox="1">
            <a:spLocks noChangeArrowheads="1"/>
          </p:cNvSpPr>
          <p:nvPr/>
        </p:nvSpPr>
        <p:spPr bwMode="auto">
          <a:xfrm>
            <a:off x="5503863" y="5461000"/>
            <a:ext cx="38877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с особым трепетом и восторгом  изучают историю своего родного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-11113"/>
            <a:ext cx="10080626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682750" y="993775"/>
            <a:ext cx="61436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Поездки по историческим и памятным местам </a:t>
            </a:r>
          </a:p>
        </p:txBody>
      </p:sp>
      <p:pic>
        <p:nvPicPr>
          <p:cNvPr id="21508" name="Picture 2" descr="G:\3 класс\IMG_0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550" y="2136775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1509" name="Picture 3" descr="G:\3 класс\IMG_02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875" y="3851275"/>
            <a:ext cx="4391025" cy="32924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468313" y="2136775"/>
            <a:ext cx="44291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Коломна. Кремль. </a:t>
            </a:r>
            <a:r>
              <a:rPr lang="ru-RU" altLang="ru-RU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здесь ребята ощутили себя настоящими русскими витязями.</a:t>
            </a: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рамочки\25-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8"/>
          <p:cNvSpPr txBox="1">
            <a:spLocks noChangeArrowheads="1"/>
          </p:cNvSpPr>
          <p:nvPr/>
        </p:nvSpPr>
        <p:spPr bwMode="auto">
          <a:xfrm>
            <a:off x="2879725" y="1208088"/>
            <a:ext cx="46085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в природу</a:t>
            </a:r>
          </a:p>
        </p:txBody>
      </p:sp>
      <p:pic>
        <p:nvPicPr>
          <p:cNvPr id="22532" name="Picture 2" descr="G:\1 класс\IMG_0499.JPG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111750" y="1993900"/>
            <a:ext cx="4500563" cy="31432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2533" name="Picture 3" descr="G:\1 класс\IMG_0501.JPG"/>
          <p:cNvPicPr>
            <a:picLocks noChangeAspect="1" noChangeArrowheads="1"/>
          </p:cNvPicPr>
          <p:nvPr/>
        </p:nvPicPr>
        <p:blipFill>
          <a:blip r:embed="rId4">
            <a:lum contrast="6000"/>
          </a:blip>
          <a:srcRect/>
          <a:stretch>
            <a:fillRect/>
          </a:stretch>
        </p:blipFill>
        <p:spPr bwMode="auto">
          <a:xfrm>
            <a:off x="341313" y="3733800"/>
            <a:ext cx="4627562" cy="34702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4822" name="TextBox 2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занятия</a:t>
            </a:r>
          </a:p>
        </p:txBody>
      </p:sp>
      <p:sp>
        <p:nvSpPr>
          <p:cNvPr id="34823" name="TextBox 2"/>
          <p:cNvSpPr txBox="1">
            <a:spLocks noChangeArrowheads="1"/>
          </p:cNvSpPr>
          <p:nvPr/>
        </p:nvSpPr>
        <p:spPr bwMode="auto">
          <a:xfrm>
            <a:off x="792163" y="2195513"/>
            <a:ext cx="4176712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Милый сердцу уголок – речка, солнце и цветок.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8" descr="G:\рамочки\24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7138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G:\рамочки\21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Organization Chart 3"/>
          <p:cNvGrpSpPr>
            <a:grpSpLocks/>
          </p:cNvGrpSpPr>
          <p:nvPr/>
        </p:nvGrpSpPr>
        <p:grpSpPr bwMode="auto">
          <a:xfrm>
            <a:off x="1746250" y="1566863"/>
            <a:ext cx="7912100" cy="5413375"/>
            <a:chOff x="1561" y="1493"/>
            <a:chExt cx="2453" cy="931"/>
          </a:xfrm>
        </p:grpSpPr>
        <p:cxnSp>
          <p:nvCxnSpPr>
            <p:cNvPr id="23561" name="_s3076"/>
            <p:cNvCxnSpPr>
              <a:cxnSpLocks noChangeShapeType="1"/>
            </p:cNvCxnSpPr>
            <p:nvPr/>
          </p:nvCxnSpPr>
          <p:spPr bwMode="auto">
            <a:xfrm rot="16200000">
              <a:off x="1493" y="2113"/>
              <a:ext cx="144" cy="1"/>
            </a:xfrm>
            <a:prstGeom prst="straightConnector1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62" name="_s3077"/>
            <p:cNvCxnSpPr>
              <a:cxnSpLocks noChangeShapeType="1"/>
              <a:stCxn id="23571" idx="0"/>
              <a:endCxn id="23568" idx="2"/>
            </p:cNvCxnSpPr>
            <p:nvPr/>
          </p:nvCxnSpPr>
          <p:spPr bwMode="auto">
            <a:xfrm rot="5400000" flipH="1" flipV="1">
              <a:off x="2513" y="2118"/>
              <a:ext cx="123" cy="0"/>
            </a:xfrm>
            <a:prstGeom prst="straightConnector1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63" name="_s3078"/>
            <p:cNvCxnSpPr>
              <a:cxnSpLocks noChangeShapeType="1"/>
              <a:stCxn id="23570" idx="0"/>
              <a:endCxn id="23569" idx="2"/>
            </p:cNvCxnSpPr>
            <p:nvPr/>
          </p:nvCxnSpPr>
          <p:spPr bwMode="auto">
            <a:xfrm rot="5400000" flipH="1" flipV="1">
              <a:off x="3527" y="2112"/>
              <a:ext cx="111" cy="0"/>
            </a:xfrm>
            <a:prstGeom prst="straightConnector1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64" name="_s3079"/>
            <p:cNvCxnSpPr>
              <a:cxnSpLocks noChangeShapeType="1"/>
            </p:cNvCxnSpPr>
            <p:nvPr/>
          </p:nvCxnSpPr>
          <p:spPr bwMode="auto">
            <a:xfrm rot="16200000" flipV="1">
              <a:off x="3029" y="1284"/>
              <a:ext cx="98" cy="1008"/>
            </a:xfrm>
            <a:prstGeom prst="bentConnector3">
              <a:avLst>
                <a:gd name="adj1" fmla="val 50000"/>
              </a:avLst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65" name="_s3080"/>
            <p:cNvCxnSpPr>
              <a:cxnSpLocks noChangeShapeType="1"/>
              <a:stCxn id="23568" idx="0"/>
              <a:endCxn id="35855" idx="2"/>
            </p:cNvCxnSpPr>
            <p:nvPr/>
          </p:nvCxnSpPr>
          <p:spPr bwMode="auto">
            <a:xfrm rot="5400000" flipH="1" flipV="1">
              <a:off x="2525" y="1776"/>
              <a:ext cx="98" cy="0"/>
            </a:xfrm>
            <a:prstGeom prst="straightConnector1">
              <a:avLst/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66" name="_s3081"/>
            <p:cNvCxnSpPr>
              <a:cxnSpLocks noChangeShapeType="1"/>
            </p:cNvCxnSpPr>
            <p:nvPr/>
          </p:nvCxnSpPr>
          <p:spPr bwMode="auto">
            <a:xfrm flipV="1">
              <a:off x="1561" y="1788"/>
              <a:ext cx="1008" cy="36"/>
            </a:xfrm>
            <a:prstGeom prst="bentConnector3">
              <a:avLst>
                <a:gd name="adj1" fmla="val -534"/>
              </a:avLst>
            </a:prstGeom>
            <a:ln w="76200"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855" name="_s3082"/>
            <p:cNvSpPr>
              <a:spLocks noChangeArrowheads="1"/>
            </p:cNvSpPr>
            <p:nvPr/>
          </p:nvSpPr>
          <p:spPr bwMode="auto">
            <a:xfrm>
              <a:off x="2142" y="1493"/>
              <a:ext cx="864" cy="23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2700000" scaled="1"/>
            </a:gradFill>
            <a:ln w="28575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defTabSz="4953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1pPr>
              <a:lvl2pPr defTabSz="4953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2pPr>
              <a:lvl3pPr defTabSz="4953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3pPr>
              <a:lvl4pPr defTabSz="4953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4pPr>
              <a:lvl5pPr defTabSz="49530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5pPr>
              <a:lvl6pPr marL="2514600" indent="-228600" defTabSz="4953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6pPr>
              <a:lvl7pPr marL="2971800" indent="-228600" defTabSz="4953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7pPr>
              <a:lvl8pPr marL="3429000" indent="-228600" defTabSz="4953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8pPr>
              <a:lvl9pPr marL="3886200" indent="-228600" defTabSz="4953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Gothic" pitchFamily="49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altLang="ru-RU" sz="2900" b="1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Практические</a:t>
              </a:r>
            </a:p>
            <a:p>
              <a:pPr algn="ct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ru-RU" altLang="ru-RU" sz="2900" b="1">
                  <a:solidFill>
                    <a:schemeClr val="accent2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занятия</a:t>
              </a:r>
            </a:p>
          </p:txBody>
        </p:sp>
        <p:sp>
          <p:nvSpPr>
            <p:cNvPr id="23568" name="_s3084"/>
            <p:cNvSpPr>
              <a:spLocks noChangeArrowheads="1"/>
            </p:cNvSpPr>
            <p:nvPr/>
          </p:nvSpPr>
          <p:spPr bwMode="auto">
            <a:xfrm>
              <a:off x="2142" y="1825"/>
              <a:ext cx="864" cy="2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DEBCF"/>
                </a:gs>
                <a:gs pos="72000">
                  <a:schemeClr val="accent1">
                    <a:lumMod val="40000"/>
                    <a:lumOff val="60000"/>
                  </a:schemeClr>
                </a:gs>
                <a:gs pos="100000">
                  <a:srgbClr val="156B13"/>
                </a:gs>
              </a:gsLst>
              <a:lin ang="2700000" scaled="1"/>
            </a:gradFill>
            <a:ln w="28575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Праздники</a:t>
              </a:r>
            </a:p>
          </p:txBody>
        </p:sp>
        <p:sp>
          <p:nvSpPr>
            <p:cNvPr id="23569" name="_s3085"/>
            <p:cNvSpPr>
              <a:spLocks noChangeArrowheads="1"/>
            </p:cNvSpPr>
            <p:nvPr/>
          </p:nvSpPr>
          <p:spPr bwMode="auto">
            <a:xfrm>
              <a:off x="3150" y="1825"/>
              <a:ext cx="864" cy="23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DEBCF"/>
                </a:gs>
                <a:gs pos="72000">
                  <a:schemeClr val="accent1">
                    <a:lumMod val="40000"/>
                    <a:lumOff val="60000"/>
                  </a:schemeClr>
                </a:gs>
                <a:gs pos="100000">
                  <a:srgbClr val="156B13"/>
                </a:gs>
              </a:gsLst>
              <a:lin ang="2700000" scaled="1"/>
            </a:gradFill>
            <a:ln w="28575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Трудовые дела</a:t>
              </a:r>
            </a:p>
          </p:txBody>
        </p:sp>
        <p:sp>
          <p:nvSpPr>
            <p:cNvPr id="23570" name="_s3086"/>
            <p:cNvSpPr>
              <a:spLocks noChangeArrowheads="1"/>
            </p:cNvSpPr>
            <p:nvPr/>
          </p:nvSpPr>
          <p:spPr bwMode="auto">
            <a:xfrm>
              <a:off x="3150" y="2169"/>
              <a:ext cx="864" cy="25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DEBCF"/>
                </a:gs>
                <a:gs pos="72000">
                  <a:schemeClr val="accent1">
                    <a:lumMod val="40000"/>
                    <a:lumOff val="60000"/>
                  </a:schemeClr>
                </a:gs>
                <a:gs pos="100000">
                  <a:srgbClr val="156B13"/>
                </a:gs>
              </a:gsLst>
              <a:lin ang="13500000" scaled="1"/>
            </a:gradFill>
            <a:ln w="28575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Творческие </a:t>
              </a:r>
            </a:p>
            <a:p>
              <a:pPr algn="ctr" defTabSz="495300" eaLnBrk="1" hangingPunct="1">
                <a:defRPr/>
              </a:pPr>
              <a:r>
                <a:rPr lang="ru-RU" sz="29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проекты</a:t>
              </a:r>
            </a:p>
          </p:txBody>
        </p:sp>
        <p:sp>
          <p:nvSpPr>
            <p:cNvPr id="23571" name="_s3087"/>
            <p:cNvSpPr>
              <a:spLocks noChangeArrowheads="1"/>
            </p:cNvSpPr>
            <p:nvPr/>
          </p:nvSpPr>
          <p:spPr bwMode="auto">
            <a:xfrm>
              <a:off x="2142" y="2181"/>
              <a:ext cx="864" cy="243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DDEBCF"/>
                </a:gs>
                <a:gs pos="72000">
                  <a:schemeClr val="accent1">
                    <a:lumMod val="40000"/>
                    <a:lumOff val="60000"/>
                  </a:schemeClr>
                </a:gs>
                <a:gs pos="100000">
                  <a:srgbClr val="156B13"/>
                </a:gs>
              </a:gsLst>
              <a:lin ang="13500000" scaled="1"/>
            </a:gradFill>
            <a:ln w="28575">
              <a:solidFill>
                <a:srgbClr val="660033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495300" eaLnBrk="1" hangingPunct="1"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Творческие </a:t>
              </a:r>
            </a:p>
            <a:p>
              <a:pPr algn="ctr" defTabSz="495300" eaLnBrk="1" hangingPunct="1">
                <a:defRPr/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конкурсы</a:t>
              </a:r>
            </a:p>
          </p:txBody>
        </p:sp>
      </p:grpSp>
      <p:sp>
        <p:nvSpPr>
          <p:cNvPr id="23558" name="_s3084"/>
          <p:cNvSpPr>
            <a:spLocks noChangeArrowheads="1"/>
          </p:cNvSpPr>
          <p:nvPr/>
        </p:nvSpPr>
        <p:spPr bwMode="auto">
          <a:xfrm>
            <a:off x="439738" y="3494088"/>
            <a:ext cx="2787650" cy="13573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DDEBCF"/>
              </a:gs>
              <a:gs pos="72000">
                <a:schemeClr val="accent1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2700000" scaled="1"/>
            <a:tileRect/>
          </a:gradFill>
          <a:ln w="28575">
            <a:solidFill>
              <a:srgbClr val="66003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95300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Викторины</a:t>
            </a:r>
          </a:p>
        </p:txBody>
      </p:sp>
      <p:sp>
        <p:nvSpPr>
          <p:cNvPr id="23559" name="_s3087"/>
          <p:cNvSpPr>
            <a:spLocks noChangeArrowheads="1"/>
          </p:cNvSpPr>
          <p:nvPr/>
        </p:nvSpPr>
        <p:spPr bwMode="auto">
          <a:xfrm>
            <a:off x="454025" y="5565775"/>
            <a:ext cx="2787650" cy="13890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DDEBCF"/>
              </a:gs>
              <a:gs pos="72000">
                <a:schemeClr val="accent1">
                  <a:lumMod val="40000"/>
                  <a:lumOff val="60000"/>
                </a:schemeClr>
              </a:gs>
              <a:gs pos="100000">
                <a:srgbClr val="156B13"/>
              </a:gs>
            </a:gsLst>
            <a:lin ang="13500000" scaled="1"/>
            <a:tileRect/>
          </a:gradFill>
          <a:ln w="28575">
            <a:solidFill>
              <a:srgbClr val="660033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defTabSz="495300" eaLnBrk="1" hangingPunct="1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Соревнования</a:t>
            </a:r>
          </a:p>
        </p:txBody>
      </p:sp>
      <p:sp>
        <p:nvSpPr>
          <p:cNvPr id="54" name="Rectangle 2"/>
          <p:cNvSpPr txBox="1">
            <a:spLocks noRot="1" noChangeArrowheads="1"/>
          </p:cNvSpPr>
          <p:nvPr/>
        </p:nvSpPr>
        <p:spPr bwMode="auto">
          <a:xfrm>
            <a:off x="503238" y="301625"/>
            <a:ext cx="9067800" cy="73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83" tIns="50392" rIns="100783" bIns="50392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200" kern="0" dirty="0">
                <a:solidFill>
                  <a:srgbClr val="FF00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kern="0" dirty="0">
                <a:solidFill>
                  <a:srgbClr val="FF00FF"/>
                </a:solidFill>
                <a:latin typeface="+mj-lt"/>
                <a:ea typeface="+mj-ea"/>
                <a:cs typeface="+mj-cs"/>
              </a:rPr>
            </a:br>
            <a:r>
              <a:rPr lang="ru-RU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Формы организации внеурочной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37893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24582" name="Picture 3" descr="C:\Users\ПК\Desktop\фото\IMG_0197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682625" y="1922463"/>
            <a:ext cx="5588000" cy="31432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4583" name="Picture 4" descr="C:\Users\ПК\Desktop\фото\IMG_0215.JPG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4397375" y="4146550"/>
            <a:ext cx="5064125" cy="28479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6624638" y="1649413"/>
            <a:ext cx="3168650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1 сентября </a:t>
            </a: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Знаний»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долгожданный и торжественный праздник для детей  и взрослых.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25606" name="Picture 2" descr="C:\Users\ПК\Desktop\фото\IMG_04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03913" y="1816100"/>
            <a:ext cx="3375025" cy="25304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9942" name="Picture 3" descr="C:\Users\ПК\Desktop\фото\IMG_04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913" y="4471988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39944" name="TextBox 2"/>
          <p:cNvSpPr txBox="1">
            <a:spLocks noChangeArrowheads="1"/>
          </p:cNvSpPr>
          <p:nvPr/>
        </p:nvSpPr>
        <p:spPr bwMode="auto">
          <a:xfrm>
            <a:off x="514350" y="2195513"/>
            <a:ext cx="5113338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«Посвящение в первоклассники»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месяцев пробных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Дались нам просто и очень легко.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теперь мы отправимся к знаниям,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 гордым названием – УЧЕНИКИ!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26630" name="Picture 2" descr="C:\Users\ПК\Desktop\фото 2\112___05\IMG_0602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539750" y="1993900"/>
            <a:ext cx="4381500" cy="32861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6631" name="Picture 3" descr="C:\Users\ПК\Desktop\фото 2\112___05\IMG_0606.JPG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5040313" y="3662363"/>
            <a:ext cx="4464050" cy="334803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1991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41992" name="TextBox 2"/>
          <p:cNvSpPr txBox="1">
            <a:spLocks noChangeArrowheads="1"/>
          </p:cNvSpPr>
          <p:nvPr/>
        </p:nvSpPr>
        <p:spPr bwMode="auto">
          <a:xfrm>
            <a:off x="5562600" y="1987550"/>
            <a:ext cx="34194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«Ура! Каникулы!»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и поем,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живем!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27654" name="Picture 2" descr="F:\DCIM\116___09\IMG_0805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5472113" y="1741488"/>
            <a:ext cx="3778250" cy="243363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7655" name="Picture 3" descr="F:\DCIM\116___09\IMG_0816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5472113" y="4356100"/>
            <a:ext cx="3816350" cy="264953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4039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44040" name="TextBox 2"/>
          <p:cNvSpPr txBox="1">
            <a:spLocks noChangeArrowheads="1"/>
          </p:cNvSpPr>
          <p:nvPr/>
        </p:nvSpPr>
        <p:spPr bwMode="auto">
          <a:xfrm>
            <a:off x="1100138" y="1895475"/>
            <a:ext cx="372110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«Урок мира»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немного повзрослели, и теперь могут не только отгадывать  загадки, читать сказки, но и рассказать о том, что такое школа, о государственных символах,  о правах и обязанностях учащихся.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29702" name="Picture 2" descr="F:\DCIM\118___11\IMG_0929 - копия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1200150" y="4427538"/>
            <a:ext cx="3867150" cy="2474912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9703" name="Picture 3" descr="F:\DCIM\118___11\IMG_0957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2113" y="1979613"/>
            <a:ext cx="3925887" cy="33147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6087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46088" name="TextBox 2"/>
          <p:cNvSpPr txBox="1">
            <a:spLocks noChangeArrowheads="1"/>
          </p:cNvSpPr>
          <p:nvPr/>
        </p:nvSpPr>
        <p:spPr bwMode="auto">
          <a:xfrm>
            <a:off x="682625" y="1816100"/>
            <a:ext cx="448786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«Осенний бал»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впервые приготовили этот праздник для всей начальной школы. Он получился интересным, красочным и познавательным.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2726" y="493689"/>
            <a:ext cx="7068666" cy="12372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Внеурочная деятельность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«Я – гражданин России»</a:t>
            </a: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2039938" y="1922463"/>
            <a:ext cx="58578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темы</a:t>
            </a:r>
          </a:p>
        </p:txBody>
      </p:sp>
      <p:sp>
        <p:nvSpPr>
          <p:cNvPr id="8197" name="TextBox 8"/>
          <p:cNvSpPr txBox="1">
            <a:spLocks noChangeArrowheads="1"/>
          </p:cNvSpPr>
          <p:nvPr/>
        </p:nvSpPr>
        <p:spPr bwMode="auto">
          <a:xfrm>
            <a:off x="611188" y="2422525"/>
            <a:ext cx="89296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гражданина страны – одно из главных условий национального возрождения.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«Я – гражданин России» является основой к программе духовно – нравственного развития и воспитания обучающихся на ступени НОО, установленных Стандартом второго поколения и основной образовательной программы образовательного учреждения. С учётом воспитательной, учебной, внеучебной, социально-значимой деятельности обучающихся, основанной на системе духовных идеалов, моральных приоритетов, реализуемого в совместной деятельности школы, семьи и других объектов общественной жизни.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30726" name="Picture 2" descr="F:\DCIM\119___12\IMG_10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2625" y="3494088"/>
            <a:ext cx="4667250" cy="350043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727" name="Picture 3" descr="F:\DCIM\119___12\IMG_108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40375" y="1993900"/>
            <a:ext cx="3892550" cy="45402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48135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682625" y="1993900"/>
            <a:ext cx="46672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«Новогодний бал»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праздник – Новый Год,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желания исполнит,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мечты осуществит!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31750" name="Picture 6" descr="C:\Users\ПК\Desktop\фото 2\112___05\IMG_0705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5110163" y="2101850"/>
            <a:ext cx="4333875" cy="32512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1751" name="Picture 7" descr="C:\Users\ПК\Desktop\фото 2\112___05\IMG_0688.JPG"/>
          <p:cNvPicPr>
            <a:picLocks noChangeAspect="1" noChangeArrowheads="1"/>
          </p:cNvPicPr>
          <p:nvPr/>
        </p:nvPicPr>
        <p:blipFill>
          <a:blip r:embed="rId6">
            <a:lum bright="14000" contrast="8000"/>
          </a:blip>
          <a:srcRect/>
          <a:stretch>
            <a:fillRect/>
          </a:stretch>
        </p:blipFill>
        <p:spPr bwMode="auto">
          <a:xfrm>
            <a:off x="539750" y="4237038"/>
            <a:ext cx="4429125" cy="277653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0183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50184" name="TextBox 1"/>
          <p:cNvSpPr txBox="1">
            <a:spLocks noChangeArrowheads="1"/>
          </p:cNvSpPr>
          <p:nvPr/>
        </p:nvSpPr>
        <p:spPr bwMode="auto">
          <a:xfrm>
            <a:off x="936625" y="1979613"/>
            <a:ext cx="40322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«Последний звонок»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Напутствия в шуточной форме выпускникам школы – смелый шаг для первоклассников!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21"/>
          <p:cNvSpPr txBox="1">
            <a:spLocks noChangeArrowheads="1"/>
          </p:cNvSpPr>
          <p:nvPr/>
        </p:nvSpPr>
        <p:spPr bwMode="auto">
          <a:xfrm>
            <a:off x="3540125" y="1208088"/>
            <a:ext cx="2500313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Праздники</a:t>
            </a:r>
          </a:p>
        </p:txBody>
      </p:sp>
      <p:pic>
        <p:nvPicPr>
          <p:cNvPr id="32774" name="Picture 2" descr="F:\DCIM\121___02\IMG_12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0938" y="1851025"/>
            <a:ext cx="4572000" cy="34290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2775" name="Picture 3" descr="F:\DCIM\121___02\IMG_1284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950913" y="4494213"/>
            <a:ext cx="3746500" cy="2519362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2231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52232" name="TextBox 1"/>
          <p:cNvSpPr txBox="1">
            <a:spLocks noChangeArrowheads="1"/>
          </p:cNvSpPr>
          <p:nvPr/>
        </p:nvSpPr>
        <p:spPr bwMode="auto">
          <a:xfrm>
            <a:off x="619125" y="1816100"/>
            <a:ext cx="4421188" cy="30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«Подвигу жить в веках»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114-я годовщина со дня рождения Дважды Героя Советского Союза </a:t>
            </a: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Маршала Советского Союза,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прославленного земляка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В.И. Чуйкова.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2233" name="TextBox 2"/>
          <p:cNvSpPr txBox="1">
            <a:spLocks noChangeArrowheads="1"/>
          </p:cNvSpPr>
          <p:nvPr/>
        </p:nvSpPr>
        <p:spPr bwMode="auto">
          <a:xfrm>
            <a:off x="5688013" y="5754688"/>
            <a:ext cx="34559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битва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21"/>
          <p:cNvSpPr txBox="1">
            <a:spLocks noChangeArrowheads="1"/>
          </p:cNvSpPr>
          <p:nvPr/>
        </p:nvSpPr>
        <p:spPr bwMode="auto">
          <a:xfrm>
            <a:off x="4073525" y="1208088"/>
            <a:ext cx="19335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</p:txBody>
      </p:sp>
      <p:pic>
        <p:nvPicPr>
          <p:cNvPr id="28678" name="Picture 2" descr="F:\DCIM\116___09\IMG_081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9425" y="2195513"/>
            <a:ext cx="5238750" cy="392906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4278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54279" name="TextBox 2"/>
          <p:cNvSpPr txBox="1">
            <a:spLocks noChangeArrowheads="1"/>
          </p:cNvSpPr>
          <p:nvPr/>
        </p:nvSpPr>
        <p:spPr bwMode="auto">
          <a:xfrm>
            <a:off x="760413" y="2051050"/>
            <a:ext cx="3282950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сказка»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превращение цветов в «Государственный флаг», «Карту России», «Летние каникулы», «Школу»… можно увидеть только на традиционном конкурсе «Цветочная сказка». Итог конкурса – 1 место.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21"/>
          <p:cNvSpPr txBox="1">
            <a:spLocks noChangeArrowheads="1"/>
          </p:cNvSpPr>
          <p:nvPr/>
        </p:nvSpPr>
        <p:spPr bwMode="auto">
          <a:xfrm>
            <a:off x="2682875" y="1208088"/>
            <a:ext cx="50006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</a:t>
            </a:r>
          </a:p>
        </p:txBody>
      </p:sp>
      <p:pic>
        <p:nvPicPr>
          <p:cNvPr id="33798" name="Picture 6" descr="G:\фото  2  кл\рис.день матери - копия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5508625" y="2157413"/>
            <a:ext cx="3910013" cy="32448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3799" name="Picture 7" descr="F:\DCIM\118___11\IMG_09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7950" y="4598988"/>
            <a:ext cx="3144838" cy="23590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6327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56328" name="TextBox 2"/>
          <p:cNvSpPr txBox="1">
            <a:spLocks noChangeArrowheads="1"/>
          </p:cNvSpPr>
          <p:nvPr/>
        </p:nvSpPr>
        <p:spPr bwMode="auto">
          <a:xfrm>
            <a:off x="503238" y="2065338"/>
            <a:ext cx="48387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школьников чувство прекрасного, развивать их способности, формировать понимание значимости искусства в жизни каждого гражданина помогают творческие конкурсы.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21"/>
          <p:cNvSpPr txBox="1">
            <a:spLocks noChangeArrowheads="1"/>
          </p:cNvSpPr>
          <p:nvPr/>
        </p:nvSpPr>
        <p:spPr bwMode="auto">
          <a:xfrm>
            <a:off x="1397000" y="1208088"/>
            <a:ext cx="71437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Коллективные творческие дела</a:t>
            </a:r>
          </a:p>
        </p:txBody>
      </p:sp>
      <p:pic>
        <p:nvPicPr>
          <p:cNvPr id="34822" name="Picture 2" descr="F:\DCIM\121___02\IMG_12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563" y="3635375"/>
            <a:ext cx="4189412" cy="334327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4823" name="Picture 3" descr="F:\DCIM\121___02\IMG_12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68900" y="2028825"/>
            <a:ext cx="4286250" cy="321468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8375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58376" name="TextBox 2"/>
          <p:cNvSpPr txBox="1">
            <a:spLocks noChangeArrowheads="1"/>
          </p:cNvSpPr>
          <p:nvPr/>
        </p:nvSpPr>
        <p:spPr bwMode="auto">
          <a:xfrm>
            <a:off x="595313" y="1816100"/>
            <a:ext cx="4719637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 помнит мир спасенный…»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 подвигом мы Вашим,</a:t>
            </a:r>
            <a:endParaRPr lang="ru-RU" altLang="ru-RU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От всей души с поклоном нашим...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Мы прямо говорим: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8377" name="TextBox 3"/>
          <p:cNvSpPr txBox="1">
            <a:spLocks noChangeArrowheads="1"/>
          </p:cNvSpPr>
          <p:nvPr/>
        </p:nvSpPr>
        <p:spPr bwMode="auto">
          <a:xfrm>
            <a:off x="5111750" y="5508625"/>
            <a:ext cx="44799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«Спасибо доблестным солдатам,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Что отстояли мир когда-то…!»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21"/>
          <p:cNvSpPr txBox="1">
            <a:spLocks noChangeArrowheads="1"/>
          </p:cNvSpPr>
          <p:nvPr/>
        </p:nvSpPr>
        <p:spPr bwMode="auto">
          <a:xfrm>
            <a:off x="3254375" y="1208088"/>
            <a:ext cx="3214688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дела</a:t>
            </a:r>
          </a:p>
        </p:txBody>
      </p:sp>
      <p:pic>
        <p:nvPicPr>
          <p:cNvPr id="35846" name="Picture 2" descr="G:\Ped aspeda ad astra\уборка территории 17.04.2013\P10505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69000" y="1808163"/>
            <a:ext cx="3351213" cy="25717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0422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pic>
        <p:nvPicPr>
          <p:cNvPr id="35847" name="Picture 7" descr="G:\МЕСТА УЗУНОВО\IMGP0046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4559300"/>
            <a:ext cx="3357563" cy="251936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24" name="TextBox 7"/>
          <p:cNvSpPr txBox="1">
            <a:spLocks noChangeArrowheads="1"/>
          </p:cNvSpPr>
          <p:nvPr/>
        </p:nvSpPr>
        <p:spPr bwMode="auto">
          <a:xfrm>
            <a:off x="682625" y="2208213"/>
            <a:ext cx="514350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нам на школьном просторе,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Благодатно – уют и покой!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Убираем мы вместе и дружно,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Святые места и школьный двор.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21"/>
          <p:cNvSpPr txBox="1">
            <a:spLocks noChangeArrowheads="1"/>
          </p:cNvSpPr>
          <p:nvPr/>
        </p:nvSpPr>
        <p:spPr bwMode="auto">
          <a:xfrm>
            <a:off x="2754313" y="1208088"/>
            <a:ext cx="47863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проекты</a:t>
            </a:r>
          </a:p>
        </p:txBody>
      </p:sp>
      <p:pic>
        <p:nvPicPr>
          <p:cNvPr id="36870" name="Picture 2" descr="F:\DCIM\121___02\IMG_12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3188" y="2351088"/>
            <a:ext cx="4286250" cy="3214687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871" name="Picture 3" descr="C:\Users\ПК\Desktop\фото 2\111___04\IMG_0494 - коп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7000" y="4206875"/>
            <a:ext cx="2786063" cy="27400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2471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62472" name="TextBox 7"/>
          <p:cNvSpPr txBox="1">
            <a:spLocks noChangeArrowheads="1"/>
          </p:cNvSpPr>
          <p:nvPr/>
        </p:nvSpPr>
        <p:spPr bwMode="auto">
          <a:xfrm>
            <a:off x="539750" y="1922463"/>
            <a:ext cx="4786313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проекты очень интересны и любимы детьми.    В них ребята отражают свою любовь к родному краю, своей семье, рассказывают о своих забавных маленьких питомцах.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21"/>
          <p:cNvSpPr txBox="1">
            <a:spLocks noChangeArrowheads="1"/>
          </p:cNvSpPr>
          <p:nvPr/>
        </p:nvSpPr>
        <p:spPr bwMode="auto">
          <a:xfrm>
            <a:off x="2182813" y="1208088"/>
            <a:ext cx="535781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учащихся за событиями в стране</a:t>
            </a:r>
          </a:p>
        </p:txBody>
      </p:sp>
      <p:pic>
        <p:nvPicPr>
          <p:cNvPr id="37894" name="Picture 2" descr="F:\DCIM\121___02\IMG_11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3188" y="2422525"/>
            <a:ext cx="4286250" cy="3214688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7895" name="Picture 3" descr="F:\DCIM\121___02\IMG_11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500" y="3944938"/>
            <a:ext cx="4071938" cy="30543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4519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64520" name="TextBox 7"/>
          <p:cNvSpPr txBox="1">
            <a:spLocks noChangeArrowheads="1"/>
          </p:cNvSpPr>
          <p:nvPr/>
        </p:nvSpPr>
        <p:spPr bwMode="auto">
          <a:xfrm>
            <a:off x="682625" y="2351088"/>
            <a:ext cx="45720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Быть красивым – это круто!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– это класс! Победить на этих играх – 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Это высший пилотаж!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21"/>
          <p:cNvSpPr txBox="1">
            <a:spLocks noChangeArrowheads="1"/>
          </p:cNvSpPr>
          <p:nvPr/>
        </p:nvSpPr>
        <p:spPr bwMode="auto">
          <a:xfrm>
            <a:off x="2182813" y="1208088"/>
            <a:ext cx="53578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</a:t>
            </a:r>
          </a:p>
        </p:txBody>
      </p:sp>
      <p:pic>
        <p:nvPicPr>
          <p:cNvPr id="38918" name="Picture 2" descr="F:\DCIM\121___02\IMG_1093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1870075" y="2333625"/>
            <a:ext cx="6143625" cy="4606925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2182813" y="2351088"/>
            <a:ext cx="5000625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Команду России поддержим сейчас!</a:t>
            </a:r>
          </a:p>
          <a:p>
            <a:pPr algn="ctr">
              <a:defRPr/>
            </a:pPr>
            <a:r>
              <a:rPr lang="ru-RU" sz="20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Победа в Сочи будет у нас!</a:t>
            </a:r>
            <a:r>
              <a:rPr lang="ru-RU" sz="2000" dirty="0"/>
              <a:t> </a:t>
            </a:r>
          </a:p>
        </p:txBody>
      </p: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66568" name="TextBox 7"/>
          <p:cNvSpPr txBox="1">
            <a:spLocks noChangeArrowheads="1"/>
          </p:cNvSpPr>
          <p:nvPr/>
        </p:nvSpPr>
        <p:spPr bwMode="auto">
          <a:xfrm>
            <a:off x="611188" y="1779588"/>
            <a:ext cx="9072562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 место в школьном фотоконкурсе «Олимпиада в Сочи – 2014»</a:t>
            </a:r>
            <a:r>
              <a:rPr lang="ru-RU" altLang="ru-RU" sz="24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2726" y="493689"/>
            <a:ext cx="7068666" cy="123726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Внеурочная деятельность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«Я – гражданин России»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254125" y="1708150"/>
            <a:ext cx="79295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39750" y="2208213"/>
            <a:ext cx="91440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период  в российской истории и образовании – время смены ценностных ориентиров, когда нарушается духовное единство общества, меняются жизненные приоритеты молодежи, происходит разрушение ценностей старшего поколения, а также деформация традиционных для страны моральных норм и нравственных установок.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 духовности, нравственности является одной из самых опасных болезней общества, так как духовность и нравственность есть социальный иммунитет любого народа.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происходящими в социокультурной и духовной сфере современного общества глобальными проблемами преобразованиями </a:t>
            </a:r>
            <a:r>
              <a:rPr lang="ru-RU" altLang="ru-RU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духовно -  нравственного воспитания подрастающего поколения приобретает особую актуальность. </a:t>
            </a:r>
            <a:r>
              <a:rPr lang="ru-RU" alt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духовной безопасности страны</a:t>
            </a:r>
            <a:r>
              <a:rPr lang="ru-RU" alt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 тесно связано с защитой культурного, духовно – нравственного наследия, исторических традиций и норм общественной жизни, с религиозной грамотностью народа, что </a:t>
            </a:r>
            <a:r>
              <a:rPr lang="ru-RU" altLang="ru-RU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дать только полноценно организованная система воспитания.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21"/>
          <p:cNvSpPr txBox="1">
            <a:spLocks noChangeArrowheads="1"/>
          </p:cNvSpPr>
          <p:nvPr/>
        </p:nvSpPr>
        <p:spPr bwMode="auto">
          <a:xfrm>
            <a:off x="396875" y="1065213"/>
            <a:ext cx="928687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победы на Олимпиаде в «Сочи – 2014»</a:t>
            </a:r>
          </a:p>
        </p:txBody>
      </p:sp>
      <p:pic>
        <p:nvPicPr>
          <p:cNvPr id="39942" name="Picture 2" descr="F:\DCIM\121___02\IMG_1173.JPG"/>
          <p:cNvPicPr>
            <a:picLocks noChangeAspect="1" noChangeArrowheads="1"/>
          </p:cNvPicPr>
          <p:nvPr/>
        </p:nvPicPr>
        <p:blipFill>
          <a:blip r:embed="rId5">
            <a:lum bright="8000" contrast="28000"/>
          </a:blip>
          <a:srcRect/>
          <a:stretch>
            <a:fillRect/>
          </a:stretch>
        </p:blipFill>
        <p:spPr bwMode="auto">
          <a:xfrm>
            <a:off x="5111750" y="2208213"/>
            <a:ext cx="3967163" cy="462280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68614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68615" name="TextBox 6"/>
          <p:cNvSpPr txBox="1">
            <a:spLocks noChangeArrowheads="1"/>
          </p:cNvSpPr>
          <p:nvPr/>
        </p:nvSpPr>
        <p:spPr bwMode="auto">
          <a:xfrm>
            <a:off x="896938" y="2493963"/>
            <a:ext cx="37861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 для того, чтобы продлить радость от побед наших олимпийцев, приобщиться к Олимпийскому движению в нашей стране и надолго оставить память о грандиозном событии в Сочи.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21"/>
          <p:cNvSpPr txBox="1">
            <a:spLocks noChangeArrowheads="1"/>
          </p:cNvSpPr>
          <p:nvPr/>
        </p:nvSpPr>
        <p:spPr bwMode="auto">
          <a:xfrm>
            <a:off x="1039813" y="1208088"/>
            <a:ext cx="7929562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гражданского и патриотического содержания</a:t>
            </a:r>
          </a:p>
        </p:txBody>
      </p:sp>
      <p:pic>
        <p:nvPicPr>
          <p:cNvPr id="40966" name="Picture 3" descr="F:\DCIM\121___02\IMG_1293.JPG"/>
          <p:cNvPicPr>
            <a:picLocks noChangeAspect="1" noChangeArrowheads="1"/>
          </p:cNvPicPr>
          <p:nvPr/>
        </p:nvPicPr>
        <p:blipFill>
          <a:blip r:embed="rId5">
            <a:lum contrast="6000"/>
          </a:blip>
          <a:srcRect/>
          <a:stretch>
            <a:fillRect/>
          </a:stretch>
        </p:blipFill>
        <p:spPr bwMode="auto">
          <a:xfrm>
            <a:off x="5183188" y="2565400"/>
            <a:ext cx="4376737" cy="3143250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0967" name="Picture 4" descr="F:\DCIM\121___02\IMG_1304.JPG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1325563" y="4565650"/>
            <a:ext cx="3257550" cy="2443163"/>
          </a:xfrm>
          <a:prstGeom prst="rect">
            <a:avLst/>
          </a:prstGeom>
          <a:noFill/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0663" name="TextBox 18"/>
          <p:cNvSpPr txBox="1">
            <a:spLocks noChangeArrowheads="1"/>
          </p:cNvSpPr>
          <p:nvPr/>
        </p:nvSpPr>
        <p:spPr bwMode="auto">
          <a:xfrm>
            <a:off x="2468563" y="422275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</a:t>
            </a:r>
          </a:p>
        </p:txBody>
      </p:sp>
      <p:sp>
        <p:nvSpPr>
          <p:cNvPr id="70664" name="TextBox 7"/>
          <p:cNvSpPr txBox="1">
            <a:spLocks noChangeArrowheads="1"/>
          </p:cNvSpPr>
          <p:nvPr/>
        </p:nvSpPr>
        <p:spPr bwMode="auto">
          <a:xfrm>
            <a:off x="611188" y="2351088"/>
            <a:ext cx="4357687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«Зарница» - 3 место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впервые участвовали в традиционной общешкольной игре военно-патриотического направления.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b="1">
              <a:solidFill>
                <a:srgbClr val="0000CC"/>
              </a:solidFill>
            </a:endParaRPr>
          </a:p>
        </p:txBody>
      </p:sp>
      <p:sp>
        <p:nvSpPr>
          <p:cNvPr id="70665" name="TextBox 8"/>
          <p:cNvSpPr txBox="1">
            <a:spLocks noChangeArrowheads="1"/>
          </p:cNvSpPr>
          <p:nvPr/>
        </p:nvSpPr>
        <p:spPr bwMode="auto">
          <a:xfrm>
            <a:off x="5183188" y="5994400"/>
            <a:ext cx="44291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Восторгу и радости не было конца…!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2" descr="G:\рамочки\21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Rot="1" noChangeArrowheads="1"/>
          </p:cNvSpPr>
          <p:nvPr/>
        </p:nvSpPr>
        <p:spPr bwMode="auto">
          <a:xfrm>
            <a:off x="611188" y="558800"/>
            <a:ext cx="9072562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0794" tIns="50397" rIns="100794" bIns="50397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Конечный результат 4-х ступеней программы </a:t>
            </a:r>
            <a:r>
              <a:rPr lang="ru-RU" sz="24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</a:t>
            </a:r>
            <a:r>
              <a:rPr lang="ru-RU" sz="28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«Я – гражданин России» </a:t>
            </a: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это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высоконравственный, творческий,  компетентный 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гражданин   России, 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принимающий  судьбу Отечества,  как  свою личную; осознающий ответственность за настоящее и будущее   своей страны.</a:t>
            </a:r>
            <a:b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 основе</a:t>
            </a: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результатов 2-х ступеней этой программы в моей деятельности на данном этапе можно сделать выводы: </a:t>
            </a:r>
            <a:b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учащиеся радуются успехам и переживают за неудачи своих одноклассников;</a:t>
            </a:r>
            <a:b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ребята проявляют заботу, доброжелательность к своим родным и близким, школьным товарищам;</a:t>
            </a:r>
            <a:b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ребята активнее стали участвовать во всех сферах школьной жизни.</a:t>
            </a:r>
            <a:r>
              <a:rPr lang="ru-RU" sz="36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kern="0" dirty="0">
                <a:solidFill>
                  <a:srgbClr val="0000CC"/>
                </a:solidFill>
                <a:latin typeface="+mj-lt"/>
                <a:ea typeface="+mj-ea"/>
                <a:cs typeface="+mj-cs"/>
              </a:rPr>
            </a:br>
            <a:endParaRPr lang="ru-RU" sz="3600" b="1" kern="0" dirty="0">
              <a:solidFill>
                <a:srgbClr val="0000CC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:\рамочки\21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080625" cy="757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4"/>
          <p:cNvSpPr>
            <a:spLocks noChangeArrowheads="1" noChangeShapeType="1" noTextEdit="1"/>
          </p:cNvSpPr>
          <p:nvPr/>
        </p:nvSpPr>
        <p:spPr bwMode="auto">
          <a:xfrm>
            <a:off x="1182688" y="3136900"/>
            <a:ext cx="8110537" cy="1358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15778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СПАСИБО   ЗА  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1225" y="736600"/>
            <a:ext cx="4776788" cy="971550"/>
          </a:xfrm>
        </p:spPr>
        <p:txBody>
          <a:bodyPr lIns="100783" tIns="50392" rIns="100783" bIns="50392"/>
          <a:lstStyle/>
          <a:p>
            <a:pPr algn="l" eaLnBrk="1"/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52450" y="1943100"/>
            <a:ext cx="873283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ru-RU" altLang="ru-RU" sz="3100">
              <a:solidFill>
                <a:schemeClr val="accent2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 условий  для формирования  личности гражданина  и  патриота   России.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ru-RU" altLang="ru-RU" sz="3600" b="1">
              <a:solidFill>
                <a:schemeClr val="accent2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287338" y="466725"/>
            <a:ext cx="90725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83" tIns="50392" rIns="100783" bIns="50392" anchor="ctr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3200" b="1">
              <a:solidFill>
                <a:srgbClr val="A6068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47700" y="466725"/>
            <a:ext cx="9069388" cy="458788"/>
          </a:xfrm>
        </p:spPr>
        <p:txBody>
          <a:bodyPr lIns="100783" tIns="50392" rIns="100783" bIns="50392"/>
          <a:lstStyle/>
          <a:p>
            <a:pPr eaLnBrk="1"/>
            <a:r>
              <a:rPr lang="ru-RU" altLang="ru-RU" sz="3600" smtClean="0">
                <a:solidFill>
                  <a:srgbClr val="8D561F"/>
                </a:solidFill>
              </a:rPr>
              <a:t> </a:t>
            </a:r>
            <a:br>
              <a:rPr lang="ru-RU" altLang="ru-RU" sz="3600" smtClean="0">
                <a:solidFill>
                  <a:srgbClr val="8D561F"/>
                </a:solidFill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</p:txBody>
      </p:sp>
      <p:sp>
        <p:nvSpPr>
          <p:cNvPr id="14340" name="Rectangle 3"/>
          <p:cNvSpPr>
            <a:spLocks noGrp="1" noRot="1" noChangeArrowheads="1"/>
          </p:cNvSpPr>
          <p:nvPr>
            <p:ph idx="4294967295"/>
          </p:nvPr>
        </p:nvSpPr>
        <p:spPr>
          <a:xfrm>
            <a:off x="719138" y="1476375"/>
            <a:ext cx="8458200" cy="4679950"/>
          </a:xfrm>
        </p:spPr>
        <p:txBody>
          <a:bodyPr lIns="100783" tIns="50392" rIns="100783" bIns="50392"/>
          <a:lstStyle/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sz="2800" b="1" i="1" smtClean="0">
                <a:solidFill>
                  <a:srgbClr val="A60688"/>
                </a:solidFill>
              </a:rPr>
              <a:t>    </a:t>
            </a:r>
            <a:r>
              <a:rPr lang="ru-RU" altLang="ru-RU" b="1" i="1" smtClean="0">
                <a:solidFill>
                  <a:srgbClr val="A606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уважительное  отношение  к  героическому  прошлому  Родины,  её  истории   и традициям;</a:t>
            </a: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endParaRPr lang="ru-RU" altLang="ru-RU" b="1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90000"/>
              </a:lnSpc>
              <a:buFont typeface="Times New Roman" pitchFamily="18" charset="0"/>
              <a:buNone/>
            </a:pPr>
            <a:r>
              <a:rPr lang="ru-RU" alt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b="1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 каждого ученика  верность Отечеству, готовность приносить  пользу   обществу   и  государству.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G:\рамочки\10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754063" y="688975"/>
            <a:ext cx="88122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>
            <a:spAutoFit/>
          </a:bodyPr>
          <a:lstStyle>
            <a:lvl1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1008063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10080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 программа 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гражданин  России»</a:t>
            </a:r>
          </a:p>
        </p:txBody>
      </p:sp>
      <p:grpSp>
        <p:nvGrpSpPr>
          <p:cNvPr id="16388" name="AutoShape 8"/>
          <p:cNvGrpSpPr>
            <a:grpSpLocks/>
          </p:cNvGrpSpPr>
          <p:nvPr/>
        </p:nvGrpSpPr>
        <p:grpSpPr bwMode="auto">
          <a:xfrm>
            <a:off x="452438" y="2063750"/>
            <a:ext cx="4713287" cy="1358900"/>
            <a:chOff x="534" y="2077"/>
            <a:chExt cx="2104" cy="1636"/>
          </a:xfrm>
        </p:grpSpPr>
        <p:pic>
          <p:nvPicPr>
            <p:cNvPr id="5132" name="AutoShape 8"/>
            <p:cNvPicPr>
              <a:picLocks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2077"/>
              <a:ext cx="2104" cy="163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650" y="2176"/>
              <a:ext cx="1878" cy="14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00794" tIns="50397" rIns="100794" bIns="50397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3100" b="1" spc="15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 </a:t>
              </a:r>
            </a:p>
          </p:txBody>
        </p:sp>
      </p:grp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869950" y="1897063"/>
            <a:ext cx="40497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endParaRPr lang="ru-RU" altLang="ru-RU" sz="2200" b="1"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 u="sng">
                <a:solidFill>
                  <a:schemeClr val="bg1"/>
                </a:solidFill>
                <a:cs typeface="Arial" panose="020B0604020202020204" pitchFamily="34" charset="0"/>
              </a:rPr>
              <a:t>1 ступень – 1 класс</a:t>
            </a:r>
          </a:p>
          <a:p>
            <a:pPr algn="ctr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>
                <a:solidFill>
                  <a:schemeClr val="bg1"/>
                </a:solidFill>
                <a:cs typeface="Arial" panose="020B0604020202020204" pitchFamily="34" charset="0"/>
              </a:rPr>
              <a:t>«Маленькие Россияне</a:t>
            </a:r>
            <a:r>
              <a:rPr lang="ru-RU" altLang="ru-RU" sz="2200" b="1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</p:txBody>
      </p:sp>
      <p:grpSp>
        <p:nvGrpSpPr>
          <p:cNvPr id="16390" name="AutoShape 8"/>
          <p:cNvGrpSpPr>
            <a:grpSpLocks/>
          </p:cNvGrpSpPr>
          <p:nvPr/>
        </p:nvGrpSpPr>
        <p:grpSpPr bwMode="auto">
          <a:xfrm>
            <a:off x="1119188" y="3430588"/>
            <a:ext cx="4713287" cy="1360487"/>
            <a:chOff x="534" y="2077"/>
            <a:chExt cx="2104" cy="1636"/>
          </a:xfrm>
        </p:grpSpPr>
        <p:pic>
          <p:nvPicPr>
            <p:cNvPr id="21" name="AutoShape 8"/>
            <p:cNvPicPr>
              <a:picLocks noChangeArrowheads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2077"/>
              <a:ext cx="2104" cy="163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650" y="2176"/>
              <a:ext cx="1878" cy="14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00794" tIns="50397" rIns="100794" bIns="50397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3100" b="1" spc="15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 </a:t>
              </a:r>
            </a:p>
          </p:txBody>
        </p:sp>
      </p:grp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1484313" y="3651250"/>
            <a:ext cx="398303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 u="sng">
                <a:solidFill>
                  <a:schemeClr val="bg1"/>
                </a:solidFill>
                <a:cs typeface="Arial" panose="020B0604020202020204" pitchFamily="34" charset="0"/>
              </a:rPr>
              <a:t>2 ступень – 2 класс </a:t>
            </a:r>
            <a:r>
              <a:rPr lang="ru-RU" altLang="ru-RU" sz="2600" b="1">
                <a:solidFill>
                  <a:schemeClr val="bg1"/>
                </a:solidFill>
                <a:cs typeface="Arial" panose="020B0604020202020204" pitchFamily="34" charset="0"/>
              </a:rPr>
              <a:t>«Моя Малая Родина»</a:t>
            </a:r>
          </a:p>
        </p:txBody>
      </p:sp>
      <p:grpSp>
        <p:nvGrpSpPr>
          <p:cNvPr id="16392" name="AutoShape 8"/>
          <p:cNvGrpSpPr>
            <a:grpSpLocks/>
          </p:cNvGrpSpPr>
          <p:nvPr/>
        </p:nvGrpSpPr>
        <p:grpSpPr bwMode="auto">
          <a:xfrm>
            <a:off x="1854200" y="4794250"/>
            <a:ext cx="4714875" cy="1358900"/>
            <a:chOff x="534" y="2077"/>
            <a:chExt cx="2104" cy="1636"/>
          </a:xfrm>
        </p:grpSpPr>
        <p:pic>
          <p:nvPicPr>
            <p:cNvPr id="24" name="AutoShape 8"/>
            <p:cNvPicPr>
              <a:picLocks noChangeArrowheads="1"/>
            </p:cNvPicPr>
            <p:nvPr/>
          </p:nvPicPr>
          <p:blipFill>
            <a:blip r:embed="rId3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2077"/>
              <a:ext cx="2104" cy="163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650" y="2176"/>
              <a:ext cx="1878" cy="14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00794" tIns="50397" rIns="100794" bIns="50397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3100" b="1" spc="15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 </a:t>
              </a:r>
            </a:p>
          </p:txBody>
        </p:sp>
      </p:grp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2101850" y="5013325"/>
            <a:ext cx="4830763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 u="sng">
                <a:solidFill>
                  <a:schemeClr val="bg1"/>
                </a:solidFill>
                <a:cs typeface="Arial" panose="020B0604020202020204" pitchFamily="34" charset="0"/>
              </a:rPr>
              <a:t>3 ступень – 3 класс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>
                <a:solidFill>
                  <a:schemeClr val="bg1"/>
                </a:solidFill>
                <a:cs typeface="Arial" panose="020B0604020202020204" pitchFamily="34" charset="0"/>
              </a:rPr>
              <a:t>«Россия – Родина моя»</a:t>
            </a:r>
          </a:p>
        </p:txBody>
      </p:sp>
      <p:grpSp>
        <p:nvGrpSpPr>
          <p:cNvPr id="16394" name="AutoShape 8"/>
          <p:cNvGrpSpPr>
            <a:grpSpLocks/>
          </p:cNvGrpSpPr>
          <p:nvPr/>
        </p:nvGrpSpPr>
        <p:grpSpPr bwMode="auto">
          <a:xfrm>
            <a:off x="2697163" y="6156325"/>
            <a:ext cx="4713287" cy="1360488"/>
            <a:chOff x="534" y="2077"/>
            <a:chExt cx="2104" cy="1636"/>
          </a:xfrm>
        </p:grpSpPr>
        <p:pic>
          <p:nvPicPr>
            <p:cNvPr id="27" name="AutoShape 8"/>
            <p:cNvPicPr>
              <a:picLocks noChangeArrowheads="1"/>
            </p:cNvPicPr>
            <p:nvPr/>
          </p:nvPicPr>
          <p:blipFill>
            <a:blip r:embed="rId4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" y="2077"/>
              <a:ext cx="2104" cy="1636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650" y="2176"/>
              <a:ext cx="1878" cy="141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100794" tIns="50397" rIns="100794" bIns="50397" anchor="ctr"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>
              <a:lvl1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1pPr>
              <a:lvl2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2pPr>
              <a:lvl3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3pPr>
              <a:lvl4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4pPr>
              <a:lvl5pPr defTabSz="1008063" eaLnBrk="0"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5pPr>
              <a:lvl6pPr marL="25146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6pPr>
              <a:lvl7pPr marL="29718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7pPr>
              <a:lvl8pPr marL="34290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8pPr>
              <a:lvl9pPr marL="3886200" indent="-228600" defTabSz="10080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tx1"/>
                  </a:solidFill>
                  <a:latin typeface="Arial" charset="0"/>
                  <a:ea typeface="MS Gothic" pitchFamily="49" charset="-128"/>
                </a:defRPr>
              </a:lvl9pPr>
            </a:lstStyle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endParaRPr lang="ru-RU" sz="2200" b="1" spc="15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endParaRPr>
            </a:p>
            <a:p>
              <a:pPr algn="ctr" eaLnBrk="1" hangingPunct="1">
                <a:defRPr/>
              </a:pPr>
              <a:r>
                <a:rPr lang="ru-RU" sz="3100" b="1" spc="15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cs typeface="Arial" charset="0"/>
                </a:rPr>
                <a:t> </a:t>
              </a:r>
            </a:p>
          </p:txBody>
        </p:sp>
      </p:grp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3054350" y="6386513"/>
            <a:ext cx="41100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1pPr>
            <a:lvl2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2pPr>
            <a:lvl3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3pPr>
            <a:lvl4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4pPr>
            <a:lvl5pPr defTabSz="49530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Gothic" pitchFamily="49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 u="sng">
                <a:solidFill>
                  <a:schemeClr val="bg1"/>
                </a:solidFill>
                <a:cs typeface="Arial" panose="020B0604020202020204" pitchFamily="34" charset="0"/>
              </a:rPr>
              <a:t>4 ступень –  4  класс </a:t>
            </a:r>
          </a:p>
          <a:p>
            <a:pPr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altLang="ru-RU" sz="2600" b="1">
                <a:solidFill>
                  <a:schemeClr val="bg1"/>
                </a:solidFill>
                <a:cs typeface="Arial" panose="020B0604020202020204" pitchFamily="34" charset="0"/>
              </a:rPr>
              <a:t>«Я гражданин  России»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6413" y="531813"/>
            <a:ext cx="9067800" cy="1260475"/>
          </a:xfrm>
        </p:spPr>
        <p:txBody>
          <a:bodyPr lIns="100783" tIns="50392" rIns="100783" bIns="50392"/>
          <a:lstStyle/>
          <a:p>
            <a:pPr eaLnBrk="1"/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включает</a:t>
            </a:r>
            <a:b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  направлений: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-1223963" y="1258888"/>
          <a:ext cx="12385676" cy="630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G:\рамочки\10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323850"/>
            <a:ext cx="9067800" cy="1260475"/>
          </a:xfrm>
        </p:spPr>
        <p:txBody>
          <a:bodyPr lIns="100794" tIns="50397" rIns="100794" bIns="50397"/>
          <a:lstStyle/>
          <a:p>
            <a:pPr eaLnBrk="1"/>
            <a:r>
              <a:rPr lang="ru-RU" altLang="ru-RU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1547813"/>
            <a:ext cx="8494712" cy="5545137"/>
          </a:xfrm>
        </p:spPr>
        <p:txBody>
          <a:bodyPr lIns="100794" tIns="50397" rIns="100794" bIns="50397"/>
          <a:lstStyle/>
          <a:p>
            <a:pPr eaLnBrk="1"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Сформировано   ценностное  отношение  к  России, своему народу,  краю,  государственной символике,  законам РФ.</a:t>
            </a:r>
          </a:p>
          <a:p>
            <a:pPr eaLnBrk="1"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Учащиеся   знают  о   традициях  и  культурном   достоянии   своего народа.</a:t>
            </a:r>
          </a:p>
          <a:p>
            <a:pPr eaLnBrk="1"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Умеют    сочувствовать   человеку,  находящемуся   в    трудной ситуации</a:t>
            </a:r>
            <a:r>
              <a:rPr lang="ru-RU" altLang="ru-RU" sz="2800" b="1" smtClean="0">
                <a:latin typeface="Times New Roman" panose="02020603050405020304" pitchFamily="18" charset="0"/>
              </a:rPr>
              <a:t>.</a:t>
            </a:r>
          </a:p>
          <a:p>
            <a:pPr eaLnBrk="1">
              <a:buFont typeface="Times New Roman" pitchFamily="18" charset="0"/>
              <a:buNone/>
            </a:pPr>
            <a:r>
              <a:rPr lang="ru-RU" altLang="ru-RU" sz="2800" b="1" smtClean="0">
                <a:solidFill>
                  <a:srgbClr val="008000"/>
                </a:solidFill>
                <a:latin typeface="Times New Roman" panose="02020603050405020304" pitchFamily="18" charset="0"/>
              </a:rPr>
              <a:t>У  детей   накоплен   личный   опыт  о культуре   поведения   и  поступках  людей.</a:t>
            </a:r>
          </a:p>
          <a:p>
            <a:pPr eaLnBrk="1">
              <a:buFont typeface="Wingdings" panose="05000000000000000000" pitchFamily="2" charset="2"/>
              <a:buNone/>
            </a:pPr>
            <a:endParaRPr lang="ru-RU" altLang="ru-RU" sz="2200" b="1" smtClean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1785</Words>
  <Application>Microsoft Office PowerPoint</Application>
  <PresentationFormat>Произвольный</PresentationFormat>
  <Paragraphs>298</Paragraphs>
  <Slides>43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0" baseType="lpstr">
      <vt:lpstr>Arial</vt:lpstr>
      <vt:lpstr>MS Gothic</vt:lpstr>
      <vt:lpstr>Times New Roman</vt:lpstr>
      <vt:lpstr>Arial Unicode MS</vt:lpstr>
      <vt:lpstr>Wingdings</vt:lpstr>
      <vt:lpstr>Calibri</vt:lpstr>
      <vt:lpstr>Оформление по умолчанию</vt:lpstr>
      <vt:lpstr>Презентация PowerPoint</vt:lpstr>
      <vt:lpstr>В  структуре Базисного учебного плана выделяется три раздела: </vt:lpstr>
      <vt:lpstr>Презентация PowerPoint</vt:lpstr>
      <vt:lpstr>Презентация PowerPoint</vt:lpstr>
      <vt:lpstr>Цель:</vt:lpstr>
      <vt:lpstr>  Задачи:</vt:lpstr>
      <vt:lpstr>Презентация PowerPoint</vt:lpstr>
      <vt:lpstr>Программа  включает  6   направлений:</vt:lpstr>
      <vt:lpstr>Планируемые результаты:</vt:lpstr>
      <vt:lpstr> Формы организации внеурочной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ВД</dc:title>
  <dc:creator>ПК</dc:creator>
  <cp:lastModifiedBy>Аркадий</cp:lastModifiedBy>
  <cp:revision>151</cp:revision>
  <cp:lastPrinted>1601-01-01T00:00:00Z</cp:lastPrinted>
  <dcterms:created xsi:type="dcterms:W3CDTF">2010-10-01T06:10:44Z</dcterms:created>
  <dcterms:modified xsi:type="dcterms:W3CDTF">2015-07-28T17:53:57Z</dcterms:modified>
</cp:coreProperties>
</file>