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0"/>
  </p:normalViewPr>
  <p:slideViewPr>
    <p:cSldViewPr>
      <p:cViewPr varScale="1">
        <p:scale>
          <a:sx n="42" d="100"/>
          <a:sy n="42" d="100"/>
        </p:scale>
        <p:origin x="17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0A8E-4ECB-4A8F-AB38-682029003121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DC6A-F8A0-445F-AEE7-53F14063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2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79726-838E-49A1-A46A-E39261B209B6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38AC2C-C0FD-4267-A804-A9B00A47C02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ознакомительный материал для родителей </a:t>
            </a:r>
          </a:p>
          <a:p>
            <a:r>
              <a:rPr lang="ru-RU" b="1" dirty="0">
                <a:solidFill>
                  <a:schemeClr val="tx1"/>
                </a:solidFill>
              </a:rPr>
              <a:t>(законных представителей) </a:t>
            </a:r>
          </a:p>
          <a:p>
            <a:r>
              <a:rPr lang="ru-RU" b="1" dirty="0">
                <a:solidFill>
                  <a:schemeClr val="tx1"/>
                </a:solidFill>
              </a:rPr>
              <a:t>воспитанников МБДОУ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–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70C0"/>
                </a:solidFill>
                <a:latin typeface="Arial"/>
              </a:rPr>
              <a:t>ФГОС дошкольного образования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578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996952"/>
            <a:ext cx="4059238" cy="3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3068960"/>
            <a:ext cx="4330824" cy="352839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Таким образом Стандарт ориентирован на становление личностных характеристик ребенка к окончанию дошкольного периода детства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97332">
            <a:off x="611560" y="2060848"/>
            <a:ext cx="8229600" cy="241250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480720" cy="5517232"/>
          </a:xfrm>
        </p:spPr>
        <p:txBody>
          <a:bodyPr>
            <a:normAutofit/>
          </a:bodyPr>
          <a:lstStyle/>
          <a:p>
            <a:r>
              <a:rPr lang="ru-RU" sz="4800" b="1" i="1" u="none" strike="noStrike" baseline="0" dirty="0" smtClean="0">
                <a:solidFill>
                  <a:srgbClr val="0070C0"/>
                </a:solidFill>
                <a:latin typeface="Arial"/>
              </a:rPr>
              <a:t>ЧТО ТАКОЕ «СТАНДАРТ»? </a:t>
            </a:r>
            <a:r>
              <a:rPr lang="ru-RU" sz="4800" b="0" i="0" u="none" strike="noStrike" baseline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800" b="0" i="0" u="none" strike="noStrike" baseline="0" dirty="0" smtClean="0">
                <a:solidFill>
                  <a:srgbClr val="000000"/>
                </a:solidFill>
                <a:latin typeface="Arial"/>
              </a:rPr>
            </a:br>
            <a:r>
              <a:rPr lang="ru-RU" b="1" i="1" u="none" strike="noStrike" baseline="0" dirty="0" smtClean="0">
                <a:solidFill>
                  <a:srgbClr val="000000"/>
                </a:solidFill>
                <a:latin typeface="Arial"/>
              </a:rPr>
              <a:t>комплекс норм, правил, требований, которые устанавливаются на основе достижений науки, техники и передового опыта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Представляет собой совокупность требований, обязательных при реализации основной образовательной программы дошкольного образования образовательными учреждениями любой формы собственности и ведомственной принадлежности.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90266"/>
          </a:xfrm>
        </p:spPr>
        <p:txBody>
          <a:bodyPr>
            <a:normAutofit/>
          </a:bodyPr>
          <a:lstStyle/>
          <a:p>
            <a:r>
              <a:rPr lang="ru-RU" b="1" dirty="0"/>
              <a:t>Федеральный государственный образовательный стандарт дошкольного образования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b="1" dirty="0" smtClean="0"/>
              <a:t>разработан на основе Конституции Российской Федерации и законодательства Российской Федерации с учетом Конвенции ООН о правах ребенка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ФЕДЕРАЛЬНЫЙ ГОСУДАРСТВЕННЫЙ СТАНДАРТ ДОШКОЛЬНОГО ОБРАЗОВАНИЯ (ДАЛЕЕ «СТАНДАРТ»)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повышение социального статуса дошкольного образования;</a:t>
            </a:r>
          </a:p>
          <a:p>
            <a:r>
              <a:rPr lang="ru-RU" dirty="0" smtClean="0"/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r>
              <a:rPr lang="ru-RU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r>
              <a:rPr lang="ru-RU" dirty="0" smtClean="0"/>
              <a:t>сохранение единства образовательного пространства Российской Федерации относительно уровня дошкольного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none" strike="noStrike" baseline="0" dirty="0" smtClean="0">
                <a:solidFill>
                  <a:srgbClr val="0070C0"/>
                </a:solidFill>
                <a:latin typeface="Arial"/>
              </a:rPr>
              <a:t>ФГОС НАПРАВЛЕН НА ДОСТИЖЕНИЕ ЦЕЛЕЙ: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ЭТИ </a:t>
            </a:r>
            <a:r>
              <a:rPr lang="ru-RU" b="1" i="1" dirty="0" smtClean="0">
                <a:solidFill>
                  <a:srgbClr val="0070C0"/>
                </a:solidFill>
              </a:rPr>
              <a:t>ЦЕЛИ </a:t>
            </a:r>
            <a:r>
              <a:rPr lang="ru-RU" b="1" i="1" dirty="0">
                <a:solidFill>
                  <a:srgbClr val="0070C0"/>
                </a:solidFill>
              </a:rPr>
              <a:t>РЕАЛИЗУЮТСЯ ЧЕРЕЗ ПРОГРАММУ,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которая определяет содержание и организацию образовательной деятельности на уровне дошкольного образования;</a:t>
            </a:r>
          </a:p>
          <a:p>
            <a:r>
              <a:rPr lang="ru-RU" b="1" dirty="0" smtClean="0"/>
              <a:t>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особенностей;</a:t>
            </a:r>
          </a:p>
          <a:p>
            <a:r>
              <a:rPr lang="ru-RU" b="1" dirty="0" smtClean="0"/>
              <a:t>направлена на решение задач Стандарта.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50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58" y="65336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baseline="0" dirty="0" smtClean="0">
                <a:solidFill>
                  <a:srgbClr val="0070C0"/>
                </a:solidFill>
                <a:latin typeface="Arial"/>
              </a:rPr>
              <a:t>Содержание Программы </a:t>
            </a:r>
          </a:p>
          <a:p>
            <a:endParaRPr lang="ru-RU" sz="3600" b="1" i="1" u="none" strike="noStrike" baseline="0" dirty="0" smtClean="0">
              <a:solidFill>
                <a:srgbClr val="0070C0"/>
              </a:solidFill>
              <a:latin typeface="Arial"/>
            </a:endParaRPr>
          </a:p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Arial"/>
              </a:rPr>
              <a:t>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 </a:t>
            </a:r>
          </a:p>
          <a:p>
            <a:endParaRPr lang="ru-RU" b="1" dirty="0">
              <a:solidFill>
                <a:srgbClr val="000000"/>
              </a:solidFill>
              <a:latin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социально-коммуникативное развитие; </a:t>
            </a:r>
          </a:p>
          <a:p>
            <a:pPr marL="400050" indent="-400050">
              <a:buFont typeface="+mj-lt"/>
              <a:buAutoNum type="romanUcPeriod"/>
            </a:pPr>
            <a:endParaRPr lang="ru-RU" sz="2000" b="1" i="0" u="none" strike="noStrike" baseline="0" dirty="0" smtClean="0">
              <a:solidFill>
                <a:srgbClr val="FF0000"/>
              </a:solidFill>
              <a:latin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познавательное развитие; </a:t>
            </a:r>
          </a:p>
          <a:p>
            <a:pPr marL="400050" indent="-400050">
              <a:buFont typeface="+mj-lt"/>
              <a:buAutoNum type="romanUcPeriod"/>
            </a:pPr>
            <a:endParaRPr lang="ru-RU" sz="2000" b="1" i="0" u="none" strike="noStrike" baseline="0" dirty="0" smtClean="0">
              <a:solidFill>
                <a:srgbClr val="FF0000"/>
              </a:solidFill>
              <a:latin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речевое развитие; </a:t>
            </a:r>
          </a:p>
          <a:p>
            <a:pPr marL="400050" indent="-400050">
              <a:buFont typeface="+mj-lt"/>
              <a:buAutoNum type="romanUcPeriod"/>
            </a:pPr>
            <a:endParaRPr lang="ru-RU" sz="2000" b="1" i="0" u="none" strike="noStrike" baseline="0" dirty="0" smtClean="0">
              <a:solidFill>
                <a:srgbClr val="FF0000"/>
              </a:solidFill>
              <a:latin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художественно-эстетическое развитие; </a:t>
            </a:r>
          </a:p>
          <a:p>
            <a:pPr marL="400050" indent="-400050">
              <a:buFont typeface="+mj-lt"/>
              <a:buAutoNum type="romanUcPeriod"/>
            </a:pPr>
            <a:endParaRPr lang="ru-RU" sz="2000" b="1" i="0" u="none" strike="noStrike" baseline="0" dirty="0" smtClean="0">
              <a:solidFill>
                <a:srgbClr val="FF0000"/>
              </a:solidFill>
              <a:latin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физическое 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29651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/>
              </a:rPr>
              <a:t>художественно-эстетическое развитие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4000"/>
            <a:ext cx="4320480" cy="2481064"/>
          </a:xfrm>
        </p:spPr>
      </p:pic>
      <p:pic>
        <p:nvPicPr>
          <p:cNvPr id="4098" name="Picture 2" descr="E:\DCIM\100CANON\IMG_9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2072"/>
            <a:ext cx="3960440" cy="2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CANON\IMG_8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320480" cy="2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н\Desktop\Ф\DSC00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60440" cy="2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8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физически развитый, овладевший основными культурно-гигиеническими навыками.</a:t>
            </a:r>
          </a:p>
          <a:p>
            <a:r>
              <a:rPr lang="ru-RU" sz="1800" b="1" dirty="0" smtClean="0"/>
              <a:t>любознательный, активный.</a:t>
            </a:r>
          </a:p>
          <a:p>
            <a:r>
              <a:rPr lang="ru-RU" sz="1800" b="1" dirty="0" smtClean="0"/>
              <a:t>эмоционально отзывчивый.</a:t>
            </a:r>
          </a:p>
          <a:p>
            <a:r>
              <a:rPr lang="ru-RU" sz="1800" b="1" dirty="0" smtClean="0"/>
              <a:t>овладевший средствами общения и способами взаимодействия со взрослыми и сверстниками.</a:t>
            </a:r>
          </a:p>
          <a:p>
            <a:r>
              <a:rPr lang="ru-RU" sz="1800" b="1" dirty="0" smtClean="0"/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</a:r>
          </a:p>
          <a:p>
            <a:r>
              <a:rPr lang="ru-RU" sz="1800" b="1" dirty="0" smtClean="0"/>
              <a:t>способный решать интеллектуальные и личностные задачи (проблемы), адекватные возрасту.</a:t>
            </a:r>
          </a:p>
          <a:p>
            <a:r>
              <a:rPr lang="ru-RU" sz="1800" b="1" dirty="0" smtClean="0"/>
              <a:t>имеющий первичные представления о себе, семье, обществе, государстве, мире и природе.</a:t>
            </a:r>
          </a:p>
          <a:p>
            <a:r>
              <a:rPr lang="ru-RU" sz="1800" b="1" dirty="0" smtClean="0"/>
              <a:t>овладевший универсальными предпосылками учебной деятельности – умениями работать по правилу и по образцу, слушать взрослого и выполнять его инструкции;</a:t>
            </a:r>
          </a:p>
          <a:p>
            <a:r>
              <a:rPr lang="ru-RU" sz="1800" b="1" dirty="0" smtClean="0"/>
              <a:t>овладевший необходимыми умениями и навыками. У ребенка сформированы умения и навыки, необходимые для осуществления различных видов детской деятельности.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 smtClean="0">
                <a:solidFill>
                  <a:srgbClr val="0070C0"/>
                </a:solidFill>
                <a:latin typeface="Times New Roman"/>
              </a:rPr>
              <a:t>Социальный портрет ребенка дошкольника 6,5 – 7, 8 лет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204</TotalTime>
  <Words>395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Бумажная</vt:lpstr>
      <vt:lpstr>ФГОС дошкольного образования </vt:lpstr>
      <vt:lpstr>ЧТО ТАКОЕ «СТАНДАРТ»?  комплекс норм, правил, требований, которые устанавливаются на основе достижений науки, техники и передового опыта </vt:lpstr>
      <vt:lpstr>Федеральный государственный образовательный стандарт дошкольного образования </vt:lpstr>
      <vt:lpstr>ФЕДЕРАЛЬНЫЙ ГОСУДАРСТВЕННЫЙ СТАНДАРТ ДОШКОЛЬНОГО ОБРАЗОВАНИЯ (ДАЛЕЕ «СТАНДАРТ») </vt:lpstr>
      <vt:lpstr>ФГОС НАПРАВЛЕН НА ДОСТИЖЕНИЕ ЦЕЛЕЙ: </vt:lpstr>
      <vt:lpstr>ЭТИ ЦЕЛИ РЕАЛИЗУЮТСЯ ЧЕРЕЗ ПРОГРАММУ, </vt:lpstr>
      <vt:lpstr>Презентация PowerPoint</vt:lpstr>
      <vt:lpstr>художественно-эстетическое развитие</vt:lpstr>
      <vt:lpstr>Социальный портрет ребенка дошкольника 6,5 – 7, 8 лет </vt:lpstr>
      <vt:lpstr>Целевые ориентиры Программы выступают основаниями преемственности дошкольного и начального общего образования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User</cp:lastModifiedBy>
  <cp:revision>18</cp:revision>
  <dcterms:created xsi:type="dcterms:W3CDTF">2015-04-14T18:32:30Z</dcterms:created>
  <dcterms:modified xsi:type="dcterms:W3CDTF">2015-08-29T10:47:41Z</dcterms:modified>
</cp:coreProperties>
</file>