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5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FF99"/>
    <a:srgbClr val="FF66CC"/>
    <a:srgbClr val="FFFFCC"/>
    <a:srgbClr val="FFFF99"/>
    <a:srgbClr val="996633"/>
    <a:srgbClr val="FF505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CA17-C292-476B-B822-84ED6F97913B}" type="datetimeFigureOut">
              <a:rPr lang="ru-RU" smtClean="0"/>
              <a:pPr/>
              <a:t>24.08.2015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03E7-603E-4366-B14D-96632ADCC1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CA17-C292-476B-B822-84ED6F97913B}" type="datetimeFigureOut">
              <a:rPr lang="ru-RU" smtClean="0"/>
              <a:pPr/>
              <a:t>24.08.2015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03E7-603E-4366-B14D-96632ADCC1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CA17-C292-476B-B822-84ED6F97913B}" type="datetimeFigureOut">
              <a:rPr lang="ru-RU" smtClean="0"/>
              <a:pPr/>
              <a:t>24.08.2015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03E7-603E-4366-B14D-96632ADCC1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CA17-C292-476B-B822-84ED6F97913B}" type="datetimeFigureOut">
              <a:rPr lang="ru-RU" smtClean="0"/>
              <a:pPr/>
              <a:t>24.08.2015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03E7-603E-4366-B14D-96632ADCC1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CA17-C292-476B-B822-84ED6F97913B}" type="datetimeFigureOut">
              <a:rPr lang="ru-RU" smtClean="0"/>
              <a:pPr/>
              <a:t>24.08.2015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03E7-603E-4366-B14D-96632ADCC1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CA17-C292-476B-B822-84ED6F97913B}" type="datetimeFigureOut">
              <a:rPr lang="ru-RU" smtClean="0"/>
              <a:pPr/>
              <a:t>24.08.2015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03E7-603E-4366-B14D-96632ADCC1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CA17-C292-476B-B822-84ED6F97913B}" type="datetimeFigureOut">
              <a:rPr lang="ru-RU" smtClean="0"/>
              <a:pPr/>
              <a:t>24.08.2015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03E7-603E-4366-B14D-96632ADCC1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CA17-C292-476B-B822-84ED6F97913B}" type="datetimeFigureOut">
              <a:rPr lang="ru-RU" smtClean="0"/>
              <a:pPr/>
              <a:t>24.08.2015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03E7-603E-4366-B14D-96632ADCC1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CA17-C292-476B-B822-84ED6F97913B}" type="datetimeFigureOut">
              <a:rPr lang="ru-RU" smtClean="0"/>
              <a:pPr/>
              <a:t>24.08.2015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03E7-603E-4366-B14D-96632ADCC1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CA17-C292-476B-B822-84ED6F97913B}" type="datetimeFigureOut">
              <a:rPr lang="ru-RU" smtClean="0"/>
              <a:pPr/>
              <a:t>24.08.2015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03E7-603E-4366-B14D-96632ADCC1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CA17-C292-476B-B822-84ED6F97913B}" type="datetimeFigureOut">
              <a:rPr lang="ru-RU" smtClean="0"/>
              <a:pPr/>
              <a:t>24.08.2015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03E7-603E-4366-B14D-96632ADCC1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CA17-C292-476B-B822-84ED6F97913B}" type="datetimeFigureOut">
              <a:rPr lang="ru-RU" smtClean="0"/>
              <a:pPr/>
              <a:t>24.08.2015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C03E7-603E-4366-B14D-96632ADCC1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Kir\Downloads\548066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audio" Target="file:///C:\Users\Kir\Downloads\Prekrasnye_zvuki_-_Fortepiano_(xMusic.me).mp3" TargetMode="External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audio" Target="file:///C:\Users\Kir\Downloads\Anry_-_zvuki_sintezatora_(xMusic.me).mp3" TargetMode="External"/><Relationship Id="rId1" Type="http://schemas.openxmlformats.org/officeDocument/2006/relationships/audio" Target="file:///C:\Users\Kir\Downloads\German_zhivoj_zvuk_.Royal._-_Detskaya_igra_(xMusic.me).mp3" TargetMode="Externa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8.png"/><Relationship Id="rId4" Type="http://schemas.openxmlformats.org/officeDocument/2006/relationships/audio" Target="file:///C:\Users\Kir\Downloads\instrumentalnaya_muzyka_i_zvuki_prirody_-_shum_morya_i_akkordion_(xMusic.me).mp3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jpeg"/><Relationship Id="rId2" Type="http://schemas.openxmlformats.org/officeDocument/2006/relationships/audio" Target="file:///C:\Users\Kir\Downloads\Zvuk_-_flejty_(xMusic.me).mp3" TargetMode="External"/><Relationship Id="rId1" Type="http://schemas.openxmlformats.org/officeDocument/2006/relationships/audio" Target="file:///C:\Users\Kir\Downloads\EVGENIJ_NIKOLAEVICH_-_zolotoj_zvuk_saksafona_(xMusic.me)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file:///C:\Users\Kir\Downloads\Zvuk_-_Skripki_(xMusic.me).mp3" TargetMode="External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audio" Target="file:///C:\Users\Kir\Downloads\Balalajka_-_..._(xMusic.me).mp3" TargetMode="External"/><Relationship Id="rId1" Type="http://schemas.openxmlformats.org/officeDocument/2006/relationships/audio" Target="file:///C:\Users\Kir\Downloads\zvuk_gitary_-_Bez_nazvaniya_(xMusic.me).mp3" TargetMode="Externa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2.png"/><Relationship Id="rId4" Type="http://schemas.openxmlformats.org/officeDocument/2006/relationships/audio" Target="file:///C:\Users\Kir\Downloads\Prikrasnyj_zvuk_-_Arfy_(xMusic.me).mp3" TargetMode="External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29.png"/><Relationship Id="rId3" Type="http://schemas.openxmlformats.org/officeDocument/2006/relationships/audio" Target="file:///C:\Users\Kir\Downloads\Buben_-_Track02_(xMusic.me).mp3" TargetMode="External"/><Relationship Id="rId7" Type="http://schemas.openxmlformats.org/officeDocument/2006/relationships/image" Target="../media/image25.jpeg"/><Relationship Id="rId12" Type="http://schemas.openxmlformats.org/officeDocument/2006/relationships/image" Target="../media/image17.png"/><Relationship Id="rId2" Type="http://schemas.openxmlformats.org/officeDocument/2006/relationships/audio" Target="file:///C:\Users\Kir\Downloads\Ksilofon_-_koncert_(xMusic.me).mp3" TargetMode="External"/><Relationship Id="rId1" Type="http://schemas.openxmlformats.org/officeDocument/2006/relationships/audio" Target="file:///C:\Users\Kir\Downloads\Baraban_-_Solo_(xMusic.me).mp3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8.jpeg"/><Relationship Id="rId4" Type="http://schemas.openxmlformats.org/officeDocument/2006/relationships/audio" Target="file:///C:\Users\Kir\Downloads\metallofon_-_(xMusic.me).mp3" TargetMode="External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4" cstate="print"/>
          <a:srcRect b="4055"/>
          <a:stretch>
            <a:fillRect/>
          </a:stretch>
        </p:blipFill>
        <p:spPr>
          <a:xfrm>
            <a:off x="15602" y="323899"/>
            <a:ext cx="9128398" cy="65614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470025"/>
          </a:xfr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96633"/>
                </a:solidFill>
                <a:latin typeface="Georgia" pitchFamily="18" charset="0"/>
              </a:rPr>
              <a:t>Музыкальные инструменты в детском саду</a:t>
            </a:r>
            <a:endParaRPr lang="ru-RU" b="1" dirty="0">
              <a:solidFill>
                <a:srgbClr val="996633"/>
              </a:solidFill>
              <a:latin typeface="Georgia" pitchFamily="18" charset="0"/>
            </a:endParaRPr>
          </a:p>
        </p:txBody>
      </p:sp>
      <p:pic>
        <p:nvPicPr>
          <p:cNvPr id="4" name="54806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4806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470025"/>
          </a:xfr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Музыкальные инструменты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14514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Музыкальные инструменты</a:t>
            </a:r>
            <a:r>
              <a:rPr lang="ru-RU" sz="2400" dirty="0">
                <a:latin typeface="Georgia" pitchFamily="18" charset="0"/>
              </a:rPr>
              <a:t> — предметы, с помощью которых извлекаются различные </a:t>
            </a:r>
            <a:r>
              <a:rPr lang="ru-RU" sz="2400" dirty="0" smtClean="0">
                <a:latin typeface="Georgia" pitchFamily="18" charset="0"/>
              </a:rPr>
              <a:t>музыкальные </a:t>
            </a:r>
            <a:r>
              <a:rPr lang="ru-RU" sz="2400" dirty="0">
                <a:latin typeface="Georgia" pitchFamily="18" charset="0"/>
              </a:rPr>
              <a:t>звуки для исполнения музыкального произведения</a:t>
            </a:r>
            <a:r>
              <a:rPr lang="ru-RU" sz="2400" dirty="0" smtClean="0">
                <a:latin typeface="Georgia" pitchFamily="18" charset="0"/>
              </a:rPr>
              <a:t>.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27784" y="5326168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Музыкальные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b="1" dirty="0" smtClean="0">
                <a:latin typeface="Georgia" pitchFamily="18" charset="0"/>
              </a:rPr>
              <a:t>инструменты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b="1" dirty="0" smtClean="0">
                <a:latin typeface="Georgia" pitchFamily="18" charset="0"/>
              </a:rPr>
              <a:t>бывают</a:t>
            </a:r>
            <a:r>
              <a:rPr lang="ru-RU" sz="2400" dirty="0" smtClean="0">
                <a:latin typeface="Georgia" pitchFamily="18" charset="0"/>
              </a:rPr>
              <a:t>:</a:t>
            </a:r>
            <a:endParaRPr lang="ru-RU" dirty="0"/>
          </a:p>
        </p:txBody>
      </p:sp>
      <p:pic>
        <p:nvPicPr>
          <p:cNvPr id="34" name="Рисунок 33" descr="Skazka_135642656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510992"/>
            <a:ext cx="1428750" cy="142875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4806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9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8243" y="4536524"/>
            <a:ext cx="3024336" cy="2276872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470025"/>
          </a:xfr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Клавишные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музыкальные инструменты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9" name="Рисунок 18" descr="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1916832"/>
            <a:ext cx="3384376" cy="2424060"/>
          </a:xfrm>
          <a:prstGeom prst="rect">
            <a:avLst/>
          </a:prstGeom>
        </p:spPr>
      </p:pic>
      <p:pic>
        <p:nvPicPr>
          <p:cNvPr id="20" name="Рисунок 19" descr="12.jpg"/>
          <p:cNvPicPr>
            <a:picLocks noChangeAspect="1"/>
          </p:cNvPicPr>
          <p:nvPr/>
        </p:nvPicPr>
        <p:blipFill>
          <a:blip r:embed="rId8" cstate="print"/>
          <a:srcRect l="5669" r="5669"/>
          <a:stretch>
            <a:fillRect/>
          </a:stretch>
        </p:blipFill>
        <p:spPr>
          <a:xfrm>
            <a:off x="611560" y="4509120"/>
            <a:ext cx="3024336" cy="2274070"/>
          </a:xfrm>
          <a:prstGeom prst="rect">
            <a:avLst/>
          </a:prstGeom>
        </p:spPr>
      </p:pic>
      <p:pic>
        <p:nvPicPr>
          <p:cNvPr id="21" name="Рисунок 20" descr="13.jpg"/>
          <p:cNvPicPr>
            <a:picLocks noChangeAspect="1"/>
          </p:cNvPicPr>
          <p:nvPr/>
        </p:nvPicPr>
        <p:blipFill>
          <a:blip r:embed="rId9" cstate="print"/>
          <a:srcRect l="5669" r="5669"/>
          <a:stretch>
            <a:fillRect/>
          </a:stretch>
        </p:blipFill>
        <p:spPr>
          <a:xfrm>
            <a:off x="5364088" y="1988840"/>
            <a:ext cx="3064504" cy="230425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83568" y="18448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Синтезатор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08104" y="162880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Фортепиано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1560" y="42210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Аккордеон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64088" y="46531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Рояль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2636912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Кла́вишные</a:t>
            </a:r>
            <a:r>
              <a:rPr lang="ru-RU" b="1" dirty="0" smtClean="0"/>
              <a:t> </a:t>
            </a:r>
            <a:r>
              <a:rPr lang="ru-RU" b="1" dirty="0" err="1" smtClean="0"/>
              <a:t>музыка́льные</a:t>
            </a:r>
            <a:r>
              <a:rPr lang="ru-RU" b="1" dirty="0" smtClean="0"/>
              <a:t> </a:t>
            </a:r>
            <a:r>
              <a:rPr lang="ru-RU" b="1" dirty="0" err="1" smtClean="0"/>
              <a:t>инструме́нты</a:t>
            </a:r>
            <a:r>
              <a:rPr lang="ru-RU" dirty="0" smtClean="0"/>
              <a:t> — инструменты, извлечение звука в которых осуществляется при помощи системы рычагов и управляется при помощи клавиш, расположенных в определённом порядке и составляющих клавиатуру инструмента.</a:t>
            </a:r>
            <a:endParaRPr lang="ru-RU" dirty="0"/>
          </a:p>
        </p:txBody>
      </p:sp>
      <p:pic>
        <p:nvPicPr>
          <p:cNvPr id="12" name="German_zhivoj_zvuk_.Royal._-_Detskaya_igra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Anry_-_zvuki_sintezatora_(xMusic.me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Prekrasnye_zvuki_-_Fortepiano_(xMusic.me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instrumentalnaya_muzyka_i_zvuki_prirody_-_shum_morya_i_akkordion_(xMusic.me)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4600"/>
                            </p:stCondLst>
                            <p:childTnLst>
                              <p:par>
                                <p:cTn id="14" presetID="2" presetClass="exit" presetSubtype="4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975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48185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5651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621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 animBg="1"/>
      <p:bldP spid="33" grpId="0"/>
      <p:bldP spid="34" grpId="0"/>
      <p:bldP spid="36" grpId="0"/>
      <p:bldP spid="35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470025"/>
          </a:xfr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Духовые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музыкальные инструменты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8" name="Рисунок 27" descr="32.jpg"/>
          <p:cNvPicPr>
            <a:picLocks noChangeAspect="1"/>
          </p:cNvPicPr>
          <p:nvPr/>
        </p:nvPicPr>
        <p:blipFill>
          <a:blip r:embed="rId4" cstate="print"/>
          <a:srcRect l="8872" r="1774"/>
          <a:stretch>
            <a:fillRect/>
          </a:stretch>
        </p:blipFill>
        <p:spPr>
          <a:xfrm>
            <a:off x="5148064" y="1628800"/>
            <a:ext cx="2808312" cy="2213362"/>
          </a:xfrm>
          <a:prstGeom prst="rect">
            <a:avLst/>
          </a:prstGeom>
        </p:spPr>
      </p:pic>
      <p:pic>
        <p:nvPicPr>
          <p:cNvPr id="30" name="Рисунок 29" descr="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916832"/>
            <a:ext cx="3444739" cy="1699200"/>
          </a:xfrm>
          <a:prstGeom prst="rect">
            <a:avLst/>
          </a:prstGeom>
        </p:spPr>
      </p:pic>
      <p:pic>
        <p:nvPicPr>
          <p:cNvPr id="29" name="Рисунок 28" descr="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8" y="3284984"/>
            <a:ext cx="1800200" cy="3200355"/>
          </a:xfrm>
          <a:prstGeom prst="rect">
            <a:avLst/>
          </a:prstGeom>
        </p:spPr>
      </p:pic>
      <p:pic>
        <p:nvPicPr>
          <p:cNvPr id="27" name="Рисунок 26" descr="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34019" y="3717032"/>
            <a:ext cx="4858898" cy="2664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2080" y="18448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Горн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38610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Труба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50131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Саксофон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8448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Флейта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2636912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Духoвы́е</a:t>
            </a:r>
            <a:r>
              <a:rPr lang="ru-RU" b="1" dirty="0" smtClean="0"/>
              <a:t> </a:t>
            </a:r>
            <a:r>
              <a:rPr lang="ru-RU" b="1" dirty="0" err="1" smtClean="0"/>
              <a:t>музыка́льные</a:t>
            </a:r>
            <a:r>
              <a:rPr lang="ru-RU" b="1" dirty="0" smtClean="0"/>
              <a:t> </a:t>
            </a:r>
            <a:r>
              <a:rPr lang="ru-RU" b="1" dirty="0" err="1" smtClean="0"/>
              <a:t>инструме́нты</a:t>
            </a:r>
            <a:r>
              <a:rPr lang="ru-RU" dirty="0" smtClean="0"/>
              <a:t> — музыкальные инструменты, представляющие собой деревянные, металлические и иные трубки различного устройства и формы, издающие музыкальные звуки в результате колебаний заключённого в них столба воздуха.</a:t>
            </a:r>
            <a:endParaRPr lang="ru-RU" dirty="0"/>
          </a:p>
        </p:txBody>
      </p:sp>
      <p:pic>
        <p:nvPicPr>
          <p:cNvPr id="13" name="EVGENIJ_NIKOLAEVICH_-_zolotoj_zvuk_saksafona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Zvuk_-_flejty_(xMusic.me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300"/>
                            </p:stCondLst>
                            <p:childTnLst>
                              <p:par>
                                <p:cTn id="1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650"/>
                            </p:stCondLst>
                            <p:childTnLst>
                              <p:par>
                                <p:cTn id="14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485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6896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470025"/>
          </a:xfr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Струнные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музыкальные инструменты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5" name="Рисунок 24" descr="23.jpeg"/>
          <p:cNvPicPr>
            <a:picLocks noChangeAspect="1"/>
          </p:cNvPicPr>
          <p:nvPr/>
        </p:nvPicPr>
        <p:blipFill>
          <a:blip r:embed="rId6" cstate="print"/>
          <a:srcRect l="21260" r="18898"/>
          <a:stretch>
            <a:fillRect/>
          </a:stretch>
        </p:blipFill>
        <p:spPr>
          <a:xfrm rot="3803797">
            <a:off x="5396530" y="1373175"/>
            <a:ext cx="1982859" cy="3803720"/>
          </a:xfrm>
          <a:prstGeom prst="rect">
            <a:avLst/>
          </a:prstGeom>
        </p:spPr>
      </p:pic>
      <p:pic>
        <p:nvPicPr>
          <p:cNvPr id="26" name="Рисунок 25" descr="Арфа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1556792"/>
            <a:ext cx="2986952" cy="5040560"/>
          </a:xfrm>
          <a:prstGeom prst="rect">
            <a:avLst/>
          </a:prstGeom>
        </p:spPr>
      </p:pic>
      <p:pic>
        <p:nvPicPr>
          <p:cNvPr id="23" name="Рисунок 22" descr="21.jpg"/>
          <p:cNvPicPr>
            <a:picLocks noChangeAspect="1"/>
          </p:cNvPicPr>
          <p:nvPr/>
        </p:nvPicPr>
        <p:blipFill>
          <a:blip r:embed="rId8" cstate="print"/>
          <a:srcRect l="15118" r="15118"/>
          <a:stretch>
            <a:fillRect/>
          </a:stretch>
        </p:blipFill>
        <p:spPr>
          <a:xfrm>
            <a:off x="6785244" y="3145242"/>
            <a:ext cx="1938621" cy="3221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17008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Арфа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3391" y="25984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Гитара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636171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Балалайка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5445224"/>
            <a:ext cx="172819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4" name="Рисунок 23" descr="2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22681" y="4398556"/>
            <a:ext cx="2342811" cy="23428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45091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Скрипка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263691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Стру́нный</a:t>
            </a:r>
            <a:r>
              <a:rPr lang="ru-RU" b="1" dirty="0" smtClean="0"/>
              <a:t> </a:t>
            </a:r>
            <a:r>
              <a:rPr lang="ru-RU" b="1" dirty="0" err="1" smtClean="0"/>
              <a:t>музыка́льный</a:t>
            </a:r>
            <a:r>
              <a:rPr lang="ru-RU" b="1" dirty="0" smtClean="0"/>
              <a:t> </a:t>
            </a:r>
            <a:r>
              <a:rPr lang="ru-RU" b="1" dirty="0" err="1" smtClean="0"/>
              <a:t>инструме́нт</a:t>
            </a:r>
            <a:r>
              <a:rPr lang="ru-RU" dirty="0" smtClean="0"/>
              <a:t> — это музыкальный инструмент, в котором источником звука являются колебания струн. </a:t>
            </a:r>
          </a:p>
        </p:txBody>
      </p:sp>
      <p:pic>
        <p:nvPicPr>
          <p:cNvPr id="14" name="zvuk_gitary_-_Bez_nazvaniya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Balalajka_-_..._(xMusic.me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Zvuk_-_Skripki_(xMusic.me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7" name="Prikrasnyj_zvuk_-_Arfy_(xMusic.me)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400"/>
                            </p:stCondLst>
                            <p:childTnLst>
                              <p:par>
                                <p:cTn id="1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150"/>
                            </p:stCondLst>
                            <p:childTnLst>
                              <p:par>
                                <p:cTn id="14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641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6759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3356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993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7" grpId="0"/>
      <p:bldP spid="8" grpId="0"/>
      <p:bldP spid="10" grpId="0"/>
      <p:bldP spid="9" grpId="0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470025"/>
          </a:xfr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Ударные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музыкальные инструменты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31" name="Рисунок 30" descr="41.jpg"/>
          <p:cNvPicPr>
            <a:picLocks noChangeAspect="1"/>
          </p:cNvPicPr>
          <p:nvPr/>
        </p:nvPicPr>
        <p:blipFill>
          <a:blip r:embed="rId7" cstate="print"/>
          <a:srcRect l="5039" r="5039"/>
          <a:stretch>
            <a:fillRect/>
          </a:stretch>
        </p:blipFill>
        <p:spPr>
          <a:xfrm>
            <a:off x="6444208" y="2276872"/>
            <a:ext cx="2232000" cy="1654797"/>
          </a:xfrm>
          <a:prstGeom prst="rect">
            <a:avLst/>
          </a:prstGeom>
        </p:spPr>
      </p:pic>
      <p:pic>
        <p:nvPicPr>
          <p:cNvPr id="4" name="Рисунок 3" descr="металлофон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2204864"/>
            <a:ext cx="2476500" cy="1619250"/>
          </a:xfrm>
          <a:prstGeom prst="rect">
            <a:avLst/>
          </a:prstGeom>
        </p:spPr>
      </p:pic>
      <p:pic>
        <p:nvPicPr>
          <p:cNvPr id="5" name="Рисунок 4" descr="барабан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15616" y="4581128"/>
            <a:ext cx="2009775" cy="1619250"/>
          </a:xfrm>
          <a:prstGeom prst="rect">
            <a:avLst/>
          </a:prstGeom>
        </p:spPr>
      </p:pic>
      <p:pic>
        <p:nvPicPr>
          <p:cNvPr id="6" name="Рисунок 5" descr="ксилофон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84168" y="4581128"/>
            <a:ext cx="2428875" cy="1619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17008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Металлофон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17728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Бубен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41490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Барабан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41490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Ксилофон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2636912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Уда́рные</a:t>
            </a:r>
            <a:r>
              <a:rPr lang="ru-RU" b="1" dirty="0" smtClean="0"/>
              <a:t> </a:t>
            </a:r>
            <a:r>
              <a:rPr lang="ru-RU" b="1" dirty="0" err="1" smtClean="0"/>
              <a:t>музыка́льные</a:t>
            </a:r>
            <a:r>
              <a:rPr lang="ru-RU" b="1" dirty="0" smtClean="0"/>
              <a:t> </a:t>
            </a:r>
            <a:r>
              <a:rPr lang="ru-RU" b="1" dirty="0" err="1" smtClean="0"/>
              <a:t>инструме́нты</a:t>
            </a:r>
            <a:r>
              <a:rPr lang="ru-RU" dirty="0" smtClean="0"/>
              <a:t> — группа музыкальных инструментов, звук из которых извлекается ударом или тряской ,покачиванием [молоточков, колотушек, палочек и т. п.] по звучащему телу (мембране, металлу, дереву и др.)</a:t>
            </a:r>
            <a:endParaRPr lang="ru-RU" dirty="0"/>
          </a:p>
        </p:txBody>
      </p:sp>
      <p:pic>
        <p:nvPicPr>
          <p:cNvPr id="12" name="Baraban_-_Solo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Ksilofon_-_koncert_(xMusic.me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Buben_-_Track02_(xMusic.me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metallofon_-_(xMusic.me)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300"/>
                            </p:stCondLst>
                            <p:childTnLst>
                              <p:par>
                                <p:cTn id="1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450"/>
                            </p:stCondLst>
                            <p:childTnLst>
                              <p:par>
                                <p:cTn id="14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5653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574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186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736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3444739" cy="1699200"/>
          </a:xfrm>
          <a:prstGeom prst="rect">
            <a:avLst/>
          </a:prstGeom>
        </p:spPr>
      </p:pic>
      <p:pic>
        <p:nvPicPr>
          <p:cNvPr id="29" name="Рисунок 28" descr="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3284984"/>
            <a:ext cx="1800200" cy="3200355"/>
          </a:xfrm>
          <a:prstGeom prst="rect">
            <a:avLst/>
          </a:prstGeom>
        </p:spPr>
      </p:pic>
      <p:pic>
        <p:nvPicPr>
          <p:cNvPr id="27" name="Рисунок 26" descr="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4019" y="3717032"/>
            <a:ext cx="4858898" cy="2664296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-5296"/>
            <a:ext cx="9144000" cy="1470025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99FF99"/>
              </a:gs>
              <a:gs pos="100000">
                <a:srgbClr val="00B050"/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Что лишнее?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2" name="Рисунок 11" descr="23.jpeg"/>
          <p:cNvPicPr>
            <a:picLocks noChangeAspect="1"/>
          </p:cNvPicPr>
          <p:nvPr/>
        </p:nvPicPr>
        <p:blipFill>
          <a:blip r:embed="rId5" cstate="print"/>
          <a:srcRect l="21260" r="18898"/>
          <a:stretch>
            <a:fillRect/>
          </a:stretch>
        </p:blipFill>
        <p:spPr>
          <a:xfrm rot="4616058">
            <a:off x="5810405" y="1007425"/>
            <a:ext cx="1982859" cy="380372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-3714" y="2355"/>
            <a:ext cx="9144000" cy="1470025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99FF99"/>
              </a:gs>
              <a:gs pos="100000">
                <a:srgbClr val="00B050"/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Угадай,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что это!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5" name="Рисунок 14" descr="13.jpg"/>
          <p:cNvPicPr>
            <a:picLocks noChangeAspect="1"/>
          </p:cNvPicPr>
          <p:nvPr/>
        </p:nvPicPr>
        <p:blipFill>
          <a:blip r:embed="rId3" cstate="print"/>
          <a:srcRect l="5669" r="5669"/>
          <a:stretch>
            <a:fillRect/>
          </a:stretch>
        </p:blipFill>
        <p:spPr>
          <a:xfrm>
            <a:off x="1185363" y="1628799"/>
            <a:ext cx="6768752" cy="508954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15616" y="1628800"/>
            <a:ext cx="2376264" cy="20162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491880" y="1628800"/>
            <a:ext cx="2376264" cy="20162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796136" y="1628800"/>
            <a:ext cx="2376264" cy="20162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115616" y="3573016"/>
            <a:ext cx="2376264" cy="20162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491880" y="3573016"/>
            <a:ext cx="2376264" cy="20162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796136" y="3573016"/>
            <a:ext cx="2376264" cy="20162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115616" y="4725144"/>
            <a:ext cx="2376264" cy="20162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796136" y="4725144"/>
            <a:ext cx="2376264" cy="20162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491880" y="4725144"/>
            <a:ext cx="2376264" cy="20162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Улыбающееся лицо 29"/>
          <p:cNvSpPr/>
          <p:nvPr/>
        </p:nvSpPr>
        <p:spPr>
          <a:xfrm>
            <a:off x="1835696" y="1556792"/>
            <a:ext cx="5688632" cy="530120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Месяц 30"/>
          <p:cNvSpPr/>
          <p:nvPr/>
        </p:nvSpPr>
        <p:spPr>
          <a:xfrm rot="16200000">
            <a:off x="4067945" y="4005067"/>
            <a:ext cx="1224135" cy="3240356"/>
          </a:xfrm>
          <a:prstGeom prst="mo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447276" y="3118666"/>
            <a:ext cx="648072" cy="648072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5247476" y="3118666"/>
            <a:ext cx="648072" cy="648072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3707904" y="3429000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5524357" y="3429000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utoUpdateAnimBg="0"/>
      <p:bldP spid="16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1" animBg="1"/>
      <p:bldP spid="31" grpId="0" animBg="1"/>
      <p:bldP spid="32" grpId="0" animBg="1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3714" y="2355"/>
            <a:ext cx="9144000" cy="1470025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99FF99"/>
              </a:gs>
              <a:gs pos="100000">
                <a:srgbClr val="00B050"/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Угадай,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что это!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772816"/>
            <a:ext cx="6480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Ой, звенит она, звенит,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Всех игрою веселит.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А всего-то три струны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Ей для музыки нужны.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Кто такая отгадай-ка?!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Это наша …</a:t>
            </a:r>
            <a:endParaRPr lang="ru-RU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7" name="Рисунок 6" descr="21.jpg"/>
          <p:cNvPicPr>
            <a:picLocks noChangeAspect="1"/>
          </p:cNvPicPr>
          <p:nvPr/>
        </p:nvPicPr>
        <p:blipFill>
          <a:blip r:embed="rId2" cstate="print"/>
          <a:srcRect l="15118" r="15118"/>
          <a:stretch>
            <a:fillRect/>
          </a:stretch>
        </p:blipFill>
        <p:spPr>
          <a:xfrm>
            <a:off x="6948264" y="3429000"/>
            <a:ext cx="1938621" cy="322124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2651</TotalTime>
  <Words>85</Words>
  <Application>Microsoft Office PowerPoint</Application>
  <PresentationFormat>Экран (4:3)</PresentationFormat>
  <Paragraphs>39</Paragraphs>
  <Slides>9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Музыкальные инструменты в детском саду</vt:lpstr>
      <vt:lpstr>Музыкальные инструменты </vt:lpstr>
      <vt:lpstr>Клавишные  музыкальные инструменты </vt:lpstr>
      <vt:lpstr>Духовые музыкальные инструменты </vt:lpstr>
      <vt:lpstr>Струнные музыкальные инструменты </vt:lpstr>
      <vt:lpstr>Ударные музыкальные инструменты 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Kir</cp:lastModifiedBy>
  <cp:revision>229</cp:revision>
  <dcterms:created xsi:type="dcterms:W3CDTF">2015-05-11T15:48:17Z</dcterms:created>
  <dcterms:modified xsi:type="dcterms:W3CDTF">2015-08-24T14:49:04Z</dcterms:modified>
</cp:coreProperties>
</file>