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xlsx" ContentType="application/vnd.openxmlformats-officedocument.spreadsheetml.sheet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57" r:id="rId4"/>
    <p:sldId id="258" r:id="rId5"/>
    <p:sldId id="261" r:id="rId6"/>
    <p:sldId id="262" r:id="rId7"/>
    <p:sldId id="263" r:id="rId8"/>
    <p:sldId id="264" r:id="rId9"/>
    <p:sldId id="265" r:id="rId10"/>
    <p:sldId id="266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F5FCF"/>
    <a:srgbClr val="F5801F"/>
    <a:srgbClr val="008E4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title>
      <c:layout/>
    </c:title>
    <c:view3D>
      <c:rotX val="30"/>
      <c:depthPercent val="100"/>
      <c:perspective val="60"/>
    </c:view3D>
    <c:plotArea>
      <c:layout>
        <c:manualLayout>
          <c:layoutTarget val="inner"/>
          <c:xMode val="edge"/>
          <c:yMode val="edge"/>
          <c:x val="6.9444444444444614E-2"/>
          <c:y val="0.10623155438903496"/>
          <c:w val="0.87349650043744531"/>
          <c:h val="0.89376844561096469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Система образовательной деятельности</c:v>
                </c:pt>
              </c:strCache>
            </c:strRef>
          </c:tx>
          <c:spPr>
            <a:effectLst>
              <a:innerShdw blurRad="368300" dist="723900" dir="17640000">
                <a:prstClr val="black">
                  <a:alpha val="3000"/>
                </a:prstClr>
              </a:innerShdw>
            </a:effectLst>
            <a:scene3d>
              <a:camera prst="orthographicFront"/>
              <a:lightRig rig="threePt" dir="t"/>
            </a:scene3d>
            <a:sp3d>
              <a:bevelT w="1212850" h="7518400"/>
              <a:bevelB w="7550150" h="7607300"/>
            </a:sp3d>
          </c:spPr>
          <c:dPt>
            <c:idx val="1"/>
            <c:spPr>
              <a:solidFill>
                <a:srgbClr val="008E40"/>
              </a:solidFill>
              <a:effectLst>
                <a:innerShdw blurRad="368300" dist="723900" dir="17640000">
                  <a:prstClr val="black">
                    <a:alpha val="3000"/>
                  </a:prstClr>
                </a:innerShdw>
              </a:effectLst>
              <a:scene3d>
                <a:camera prst="orthographicFront"/>
                <a:lightRig rig="threePt" dir="t"/>
              </a:scene3d>
              <a:sp3d>
                <a:bevelT w="1212850" h="7518400"/>
                <a:bevelB w="7550150" h="7607300"/>
              </a:sp3d>
            </c:spPr>
          </c:dPt>
          <c:dPt>
            <c:idx val="2"/>
            <c:spPr>
              <a:solidFill>
                <a:srgbClr val="00B0F0"/>
              </a:solidFill>
              <a:effectLst>
                <a:innerShdw blurRad="368300" dist="723900" dir="17640000">
                  <a:prstClr val="black">
                    <a:alpha val="3000"/>
                  </a:prstClr>
                </a:innerShdw>
              </a:effectLst>
              <a:scene3d>
                <a:camera prst="orthographicFront"/>
                <a:lightRig rig="threePt" dir="t"/>
              </a:scene3d>
              <a:sp3d>
                <a:bevelT w="1212850" h="7518400"/>
                <a:bevelB w="7550150" h="7607300"/>
              </a:sp3d>
            </c:spPr>
          </c:dPt>
          <c:dPt>
            <c:idx val="3"/>
            <c:spPr>
              <a:solidFill>
                <a:srgbClr val="9F5FCF"/>
              </a:solidFill>
              <a:effectLst>
                <a:innerShdw blurRad="368300" dist="723900" dir="17640000">
                  <a:prstClr val="black">
                    <a:alpha val="3000"/>
                  </a:prstClr>
                </a:innerShdw>
              </a:effectLst>
              <a:scene3d>
                <a:camera prst="orthographicFront"/>
                <a:lightRig rig="threePt" dir="t"/>
              </a:scene3d>
              <a:sp3d>
                <a:bevelT w="1212850" h="7518400"/>
                <a:bevelB w="7550150" h="7607300"/>
              </a:sp3d>
            </c:spPr>
          </c:dPt>
          <c:dPt>
            <c:idx val="4"/>
            <c:spPr>
              <a:solidFill>
                <a:srgbClr val="F5801F"/>
              </a:solidFill>
              <a:effectLst>
                <a:innerShdw blurRad="368300" dist="723900" dir="17640000">
                  <a:prstClr val="black">
                    <a:alpha val="3000"/>
                  </a:prstClr>
                </a:innerShdw>
              </a:effectLst>
              <a:scene3d>
                <a:camera prst="orthographicFront"/>
                <a:lightRig rig="threePt" dir="t"/>
              </a:scene3d>
              <a:sp3d>
                <a:bevelT w="1212850" h="7518400"/>
                <a:bevelB w="7550150" h="7607300"/>
              </a:sp3d>
            </c:spPr>
          </c:dPt>
          <c:dPt>
            <c:idx val="5"/>
            <c:spPr>
              <a:solidFill>
                <a:srgbClr val="FF0000"/>
              </a:solidFill>
              <a:effectLst>
                <a:innerShdw blurRad="368300" dist="723900" dir="17640000">
                  <a:prstClr val="black">
                    <a:alpha val="3000"/>
                  </a:prstClr>
                </a:innerShdw>
              </a:effectLst>
              <a:scene3d>
                <a:camera prst="orthographicFront"/>
                <a:lightRig rig="threePt" dir="t"/>
              </a:scene3d>
              <a:sp3d>
                <a:bevelT w="1212850" h="7518400"/>
                <a:bevelB w="7550150" h="7607300"/>
              </a:sp3d>
            </c:spPr>
          </c:dPt>
          <c:dLbls>
            <c:dLbl>
              <c:idx val="0"/>
              <c:layout>
                <c:manualLayout>
                  <c:x val="-0.14206878827646552"/>
                  <c:y val="9.2695829687955728E-2"/>
                </c:manualLayout>
              </c:layout>
              <c:tx>
                <c:rich>
                  <a:bodyPr/>
                  <a:lstStyle/>
                  <a:p>
                    <a:r>
                      <a:rPr lang="ru-RU" sz="1400" b="1" i="1" baseline="0" dirty="0" smtClean="0"/>
                      <a:t>Познавательно  -речевое развитие (формирование элементарных математических представлений). </a:t>
                    </a:r>
                    <a:endParaRPr lang="en-US" sz="1400" b="1" i="1" dirty="0"/>
                  </a:p>
                </c:rich>
              </c:tx>
              <c:showVal val="1"/>
            </c:dLbl>
            <c:dLbl>
              <c:idx val="1"/>
              <c:layout>
                <c:manualLayout>
                  <c:x val="-0.20159722222222223"/>
                  <c:y val="-0.20295013123359579"/>
                </c:manualLayout>
              </c:layout>
              <c:tx>
                <c:rich>
                  <a:bodyPr/>
                  <a:lstStyle/>
                  <a:p>
                    <a:r>
                      <a:rPr lang="ru-RU" sz="1400" b="1" i="1" dirty="0" smtClean="0"/>
                      <a:t>Социализация</a:t>
                    </a:r>
                    <a:r>
                      <a:rPr lang="ru-RU" sz="1400" b="1" i="1" baseline="0" dirty="0" smtClean="0"/>
                      <a:t> </a:t>
                    </a:r>
                    <a:r>
                      <a:rPr lang="ru-RU" sz="1400" b="1" i="1" baseline="0" dirty="0" smtClean="0"/>
                      <a:t> </a:t>
                    </a:r>
                  </a:p>
                  <a:p>
                    <a:r>
                      <a:rPr lang="ru-RU" sz="1400" b="1" i="1" baseline="0" dirty="0" smtClean="0"/>
                      <a:t>( </a:t>
                    </a:r>
                    <a:r>
                      <a:rPr lang="ru-RU" sz="1400" b="1" i="1" baseline="0" dirty="0" smtClean="0"/>
                      <a:t>Развитие игровой деятельности)</a:t>
                    </a:r>
                    <a:endParaRPr lang="en-US" sz="1400" b="1" i="1" dirty="0"/>
                  </a:p>
                </c:rich>
              </c:tx>
              <c:showVal val="1"/>
            </c:dLbl>
            <c:dLbl>
              <c:idx val="2"/>
              <c:layout/>
              <c:tx>
                <c:rich>
                  <a:bodyPr/>
                  <a:lstStyle/>
                  <a:p>
                    <a:r>
                      <a:rPr lang="ru-RU" sz="1400" b="1" i="1" dirty="0" smtClean="0"/>
                      <a:t>Художественно</a:t>
                    </a:r>
                    <a:r>
                      <a:rPr lang="ru-RU" sz="1400" b="1" i="1" baseline="0" dirty="0" smtClean="0"/>
                      <a:t> эстетическое развитие. </a:t>
                    </a:r>
                  </a:p>
                  <a:p>
                    <a:r>
                      <a:rPr lang="ru-RU" sz="1400" b="1" i="1" baseline="0" dirty="0" smtClean="0"/>
                      <a:t>( Рисование, лепка, аппликация ) </a:t>
                    </a:r>
                    <a:endParaRPr lang="en-US" sz="1400" b="1" i="1" dirty="0"/>
                  </a:p>
                </c:rich>
              </c:tx>
              <c:showVal val="1"/>
            </c:dLbl>
            <c:dLbl>
              <c:idx val="3"/>
              <c:layout/>
              <c:tx>
                <c:rich>
                  <a:bodyPr/>
                  <a:lstStyle/>
                  <a:p>
                    <a:r>
                      <a:rPr lang="ru-RU" sz="1400" b="1" i="1" dirty="0" smtClean="0"/>
                      <a:t>Коммуникация</a:t>
                    </a:r>
                    <a:endParaRPr lang="en-US" sz="1400" b="1" i="1" dirty="0"/>
                  </a:p>
                </c:rich>
              </c:tx>
              <c:showVal val="1"/>
            </c:dLbl>
            <c:dLbl>
              <c:idx val="4"/>
              <c:layout/>
              <c:tx>
                <c:rich>
                  <a:bodyPr/>
                  <a:lstStyle/>
                  <a:p>
                    <a:r>
                      <a:rPr lang="ru-RU" sz="1400" b="1" i="1" dirty="0" smtClean="0"/>
                      <a:t>Чтение</a:t>
                    </a:r>
                    <a:r>
                      <a:rPr lang="ru-RU" sz="1400" b="1" i="1" baseline="0" dirty="0" smtClean="0"/>
                      <a:t> худ. литературы</a:t>
                    </a:r>
                    <a:endParaRPr lang="en-US" sz="1400" b="1" i="1" dirty="0"/>
                  </a:p>
                </c:rich>
              </c:tx>
              <c:showVal val="1"/>
            </c:dLbl>
            <c:dLbl>
              <c:idx val="5"/>
              <c:layout>
                <c:manualLayout>
                  <c:x val="8.1228783902012255E-2"/>
                  <c:y val="6.5596821230679572E-2"/>
                </c:manualLayout>
              </c:layout>
              <c:tx>
                <c:rich>
                  <a:bodyPr/>
                  <a:lstStyle/>
                  <a:p>
                    <a:r>
                      <a:rPr lang="ru-RU" sz="1400" b="1" i="1" dirty="0" smtClean="0"/>
                      <a:t>Безопасность</a:t>
                    </a:r>
                    <a:endParaRPr lang="en-US" sz="1400" b="1" i="1" dirty="0"/>
                  </a:p>
                </c:rich>
              </c:tx>
              <c:showVal val="1"/>
            </c:dLbl>
            <c:showVal val="1"/>
            <c:showLeaderLines val="1"/>
          </c:dLbls>
          <c:cat>
            <c:strRef>
              <c:f>Лист1!$A$2:$A$7</c:f>
              <c:strCache>
                <c:ptCount val="6"/>
                <c:pt idx="0">
                  <c:v>Кв. 1</c:v>
                </c:pt>
                <c:pt idx="1">
                  <c:v>Кв. 2</c:v>
                </c:pt>
                <c:pt idx="2">
                  <c:v>Кв. 3</c:v>
                </c:pt>
                <c:pt idx="3">
                  <c:v>Кв. 4</c:v>
                </c:pt>
                <c:pt idx="4">
                  <c:v>КВ. 5</c:v>
                </c:pt>
                <c:pt idx="5">
                  <c:v>Кв. 6</c:v>
                </c:pt>
              </c:strCache>
            </c:strRef>
          </c:cat>
          <c:val>
            <c:numRef>
              <c:f>Лист1!$B$2:$B$7</c:f>
              <c:numCache>
                <c:formatCode>General</c:formatCode>
                <c:ptCount val="6"/>
                <c:pt idx="0">
                  <c:v>7</c:v>
                </c:pt>
                <c:pt idx="1">
                  <c:v>6.4</c:v>
                </c:pt>
                <c:pt idx="2">
                  <c:v>5.5</c:v>
                </c:pt>
                <c:pt idx="3">
                  <c:v>3.9</c:v>
                </c:pt>
                <c:pt idx="4">
                  <c:v>3.1</c:v>
                </c:pt>
                <c:pt idx="5">
                  <c:v>2</c:v>
                </c:pt>
              </c:numCache>
            </c:numRef>
          </c:val>
        </c:ser>
      </c:pie3DChart>
    </c:plotArea>
    <c:plotVisOnly val="1"/>
  </c:chart>
  <c:spPr>
    <a:effectLst>
      <a:innerShdw blurRad="76200" dist="63500" dir="14400000">
        <a:prstClr val="black">
          <a:alpha val="48000"/>
        </a:prstClr>
      </a:innerShdw>
    </a:effectLst>
    <a:scene3d>
      <a:camera prst="orthographicFront"/>
      <a:lightRig rig="threePt" dir="t"/>
    </a:scene3d>
    <a:sp3d/>
  </c:spPr>
  <c:txPr>
    <a:bodyPr/>
    <a:lstStyle/>
    <a:p>
      <a:pPr>
        <a:defRPr sz="1800"/>
      </a:pPr>
      <a:endParaRPr lang="ru-RU"/>
    </a:p>
  </c:txPr>
  <c:externalData r:id="rId1"/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3B20F-18C6-4622-BEFA-5BFD75FDAA0C}" type="datetimeFigureOut">
              <a:rPr lang="ru-RU" smtClean="0"/>
              <a:pPr/>
              <a:t>27.01.2014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13CFA4-B606-4697-9657-3769A3AC8182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>
    <p:strips dir="r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3B20F-18C6-4622-BEFA-5BFD75FDAA0C}" type="datetimeFigureOut">
              <a:rPr lang="ru-RU" smtClean="0"/>
              <a:pPr/>
              <a:t>27.01.2014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13CFA4-B606-4697-9657-3769A3AC8182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>
    <p:strips dir="r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3B20F-18C6-4622-BEFA-5BFD75FDAA0C}" type="datetimeFigureOut">
              <a:rPr lang="ru-RU" smtClean="0"/>
              <a:pPr/>
              <a:t>27.01.2014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13CFA4-B606-4697-9657-3769A3AC8182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>
    <p:strips dir="r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3B20F-18C6-4622-BEFA-5BFD75FDAA0C}" type="datetimeFigureOut">
              <a:rPr lang="ru-RU" smtClean="0"/>
              <a:pPr/>
              <a:t>27.01.2014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13CFA4-B606-4697-9657-3769A3AC8182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>
    <p:strips dir="r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3B20F-18C6-4622-BEFA-5BFD75FDAA0C}" type="datetimeFigureOut">
              <a:rPr lang="ru-RU" smtClean="0"/>
              <a:pPr/>
              <a:t>27.01.2014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13CFA4-B606-4697-9657-3769A3AC8182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>
    <p:strips dir="r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3B20F-18C6-4622-BEFA-5BFD75FDAA0C}" type="datetimeFigureOut">
              <a:rPr lang="ru-RU" smtClean="0"/>
              <a:pPr/>
              <a:t>27.01.2014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13CFA4-B606-4697-9657-3769A3AC8182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>
    <p:strips dir="r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3B20F-18C6-4622-BEFA-5BFD75FDAA0C}" type="datetimeFigureOut">
              <a:rPr lang="ru-RU" smtClean="0"/>
              <a:pPr/>
              <a:t>27.01.2014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13CFA4-B606-4697-9657-3769A3AC8182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>
    <p:strips dir="r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3B20F-18C6-4622-BEFA-5BFD75FDAA0C}" type="datetimeFigureOut">
              <a:rPr lang="ru-RU" smtClean="0"/>
              <a:pPr/>
              <a:t>27.01.2014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13CFA4-B606-4697-9657-3769A3AC8182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>
    <p:strips dir="r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3B20F-18C6-4622-BEFA-5BFD75FDAA0C}" type="datetimeFigureOut">
              <a:rPr lang="ru-RU" smtClean="0"/>
              <a:pPr/>
              <a:t>27.01.2014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13CFA4-B606-4697-9657-3769A3AC8182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>
    <p:strips dir="r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3B20F-18C6-4622-BEFA-5BFD75FDAA0C}" type="datetimeFigureOut">
              <a:rPr lang="ru-RU" smtClean="0"/>
              <a:pPr/>
              <a:t>27.01.2014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13CFA4-B606-4697-9657-3769A3AC8182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>
    <p:strips dir="r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3B20F-18C6-4622-BEFA-5BFD75FDAA0C}" type="datetimeFigureOut">
              <a:rPr lang="ru-RU" smtClean="0"/>
              <a:pPr/>
              <a:t>27.01.2014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13CFA4-B606-4697-9657-3769A3AC8182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>
    <p:strips dir="r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63B20F-18C6-4622-BEFA-5BFD75FDAA0C}" type="datetimeFigureOut">
              <a:rPr lang="ru-RU" smtClean="0"/>
              <a:pPr/>
              <a:t>27.01.2014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13CFA4-B606-4697-9657-3769A3AC8182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>
    <p:strips dir="ru"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14348" y="1428736"/>
            <a:ext cx="7772400" cy="1470025"/>
          </a:xfrm>
        </p:spPr>
        <p:txBody>
          <a:bodyPr/>
          <a:lstStyle/>
          <a:p>
            <a:r>
              <a:rPr lang="ru-RU" b="1" i="1" dirty="0" smtClean="0"/>
              <a:t>Домашние животные </a:t>
            </a:r>
            <a:endParaRPr lang="ru-RU" b="1" i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857752" y="4643446"/>
            <a:ext cx="4286248" cy="1466848"/>
          </a:xfrm>
        </p:spPr>
        <p:txBody>
          <a:bodyPr>
            <a:normAutofit fontScale="92500"/>
          </a:bodyPr>
          <a:lstStyle/>
          <a:p>
            <a:r>
              <a:rPr lang="ru-RU" sz="2000" b="1" dirty="0" smtClean="0">
                <a:solidFill>
                  <a:schemeClr val="tx1"/>
                </a:solidFill>
              </a:rPr>
              <a:t>Презентацию подготовила </a:t>
            </a:r>
          </a:p>
          <a:p>
            <a:r>
              <a:rPr lang="ru-RU" sz="2000" b="1" dirty="0" smtClean="0">
                <a:solidFill>
                  <a:schemeClr val="tx1"/>
                </a:solidFill>
              </a:rPr>
              <a:t>воспитатель второй младшей группы</a:t>
            </a:r>
          </a:p>
          <a:p>
            <a:r>
              <a:rPr lang="ru-RU" sz="2000" b="1" dirty="0" smtClean="0">
                <a:solidFill>
                  <a:schemeClr val="tx1"/>
                </a:solidFill>
              </a:rPr>
              <a:t>47 детского сада </a:t>
            </a:r>
          </a:p>
          <a:p>
            <a:r>
              <a:rPr lang="ru-RU" sz="2000" b="1" dirty="0" smtClean="0">
                <a:solidFill>
                  <a:schemeClr val="tx1"/>
                </a:solidFill>
              </a:rPr>
              <a:t>Моськина</a:t>
            </a:r>
            <a:r>
              <a:rPr lang="ru-RU" sz="2000" b="1" dirty="0">
                <a:solidFill>
                  <a:schemeClr val="tx1"/>
                </a:solidFill>
              </a:rPr>
              <a:t> </a:t>
            </a:r>
            <a:r>
              <a:rPr lang="ru-RU" sz="2000" b="1" dirty="0" smtClean="0">
                <a:solidFill>
                  <a:schemeClr val="tx1"/>
                </a:solidFill>
              </a:rPr>
              <a:t>Лидия Андреевна</a:t>
            </a:r>
          </a:p>
        </p:txBody>
      </p:sp>
    </p:spTree>
  </p:cSld>
  <p:clrMapOvr>
    <a:masterClrMapping/>
  </p:clrMapOvr>
  <p:transition>
    <p:strips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285852" y="2071678"/>
            <a:ext cx="6803466" cy="923330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ArchDown">
              <a:avLst/>
            </a:prstTxWarp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Спасибо за внимание</a:t>
            </a:r>
            <a:endParaRPr lang="ru-RU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strips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Диаграмма 3"/>
          <p:cNvGraphicFramePr/>
          <p:nvPr/>
        </p:nvGraphicFramePr>
        <p:xfrm>
          <a:off x="0" y="0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>
    <p:strips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0" y="0"/>
            <a:ext cx="9144000" cy="5324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i="1" dirty="0" smtClean="0"/>
              <a:t>Образовательные задачи:</a:t>
            </a:r>
          </a:p>
          <a:p>
            <a:r>
              <a:rPr lang="ru-RU" sz="2000" i="1" dirty="0" smtClean="0"/>
              <a:t>Уточнение  и  расширение представлений  детей о домашних животных их названиях; </a:t>
            </a:r>
          </a:p>
          <a:p>
            <a:r>
              <a:rPr lang="ru-RU" sz="2000" i="1" dirty="0"/>
              <a:t>У</a:t>
            </a:r>
            <a:r>
              <a:rPr lang="ru-RU" sz="2000" i="1" dirty="0" smtClean="0"/>
              <a:t>чить узнавать животных на картинках и называть их, рассматривание изображение и замечать отличительные признаки;</a:t>
            </a:r>
          </a:p>
          <a:p>
            <a:r>
              <a:rPr lang="ru-RU" sz="2400" b="1" i="1" dirty="0" smtClean="0"/>
              <a:t>Развивающие задачи:</a:t>
            </a:r>
          </a:p>
          <a:p>
            <a:r>
              <a:rPr lang="ru-RU" sz="2000" i="1" dirty="0" smtClean="0"/>
              <a:t>Развитие мелкой моторики рук; мыслительной </a:t>
            </a:r>
            <a:r>
              <a:rPr lang="ru-RU" sz="2000" i="1" dirty="0"/>
              <a:t>и речевой деятельности, зрительного внимания и восприятия, речевого слуха, координации </a:t>
            </a:r>
            <a:r>
              <a:rPr lang="ru-RU" sz="2000" i="1" dirty="0" smtClean="0"/>
              <a:t>речи.</a:t>
            </a:r>
          </a:p>
          <a:p>
            <a:r>
              <a:rPr lang="ru-RU" sz="2400" b="1" i="1" dirty="0" smtClean="0"/>
              <a:t>Воспитательные задачи:</a:t>
            </a:r>
          </a:p>
          <a:p>
            <a:r>
              <a:rPr lang="ru-RU" sz="2000" i="1" dirty="0" smtClean="0"/>
              <a:t>Воспитывать </a:t>
            </a:r>
            <a:r>
              <a:rPr lang="ru-RU" sz="2000" i="1" dirty="0"/>
              <a:t>доброе отношение к ним на эмоциональной основе: человек заботится о животных – кормит, поит, ухаживает;</a:t>
            </a:r>
          </a:p>
          <a:p>
            <a:r>
              <a:rPr lang="ru-RU" sz="2400" b="1" i="1" dirty="0" smtClean="0"/>
              <a:t>Предварительная работа: </a:t>
            </a:r>
          </a:p>
          <a:p>
            <a:r>
              <a:rPr lang="ru-RU" sz="2000" i="1" dirty="0" smtClean="0"/>
              <a:t>Беседа, рассматривание иллюстраций.</a:t>
            </a:r>
          </a:p>
          <a:p>
            <a:r>
              <a:rPr lang="ru-RU" sz="2400" b="1" i="1" dirty="0" smtClean="0"/>
              <a:t>Материалы: </a:t>
            </a:r>
          </a:p>
          <a:p>
            <a:r>
              <a:rPr lang="ru-RU" sz="2000" i="1" dirty="0" smtClean="0"/>
              <a:t>Мнемотаблицы .Фотографии и иллюстрации различных домашних животных. Фигурки домашних животных. </a:t>
            </a:r>
          </a:p>
        </p:txBody>
      </p:sp>
    </p:spTree>
  </p:cSld>
  <p:clrMapOvr>
    <a:masterClrMapping/>
  </p:clrMapOvr>
  <p:transition>
    <p:strips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143108" y="0"/>
            <a:ext cx="616553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i="1" dirty="0" smtClean="0"/>
              <a:t>Содержание работы по теме: « Домашние животные » .</a:t>
            </a:r>
            <a:endParaRPr lang="ru-RU" b="1" i="1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1" y="428604"/>
          <a:ext cx="9143999" cy="64294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87076"/>
                <a:gridCol w="955965"/>
                <a:gridCol w="642942"/>
                <a:gridCol w="917864"/>
                <a:gridCol w="939524"/>
                <a:gridCol w="642942"/>
                <a:gridCol w="785818"/>
                <a:gridCol w="928694"/>
                <a:gridCol w="1023502"/>
                <a:gridCol w="833886"/>
                <a:gridCol w="785786"/>
              </a:tblGrid>
              <a:tr h="1046943">
                <a:tc>
                  <a:txBody>
                    <a:bodyPr/>
                    <a:lstStyle/>
                    <a:p>
                      <a:r>
                        <a:rPr lang="ru-RU" sz="1200" b="1" i="1" dirty="0" smtClean="0">
                          <a:solidFill>
                            <a:schemeClr val="tx1"/>
                          </a:solidFill>
                          <a:latin typeface="+mn-lt"/>
                        </a:rPr>
                        <a:t>Направления развития</a:t>
                      </a:r>
                      <a:endParaRPr lang="ru-RU" sz="1200" b="1" i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r>
                        <a:rPr lang="ru-RU" sz="1200" b="1" i="1" dirty="0" smtClean="0">
                          <a:solidFill>
                            <a:schemeClr val="tx1"/>
                          </a:solidFill>
                          <a:latin typeface="+mn-lt"/>
                        </a:rPr>
                        <a:t>Познавательно</a:t>
                      </a:r>
                      <a:r>
                        <a:rPr lang="ru-RU" sz="1200" b="1" i="1" baseline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  <a:r>
                        <a:rPr lang="ru-RU" sz="1200" b="1" i="1" baseline="0" smtClean="0">
                          <a:solidFill>
                            <a:schemeClr val="tx1"/>
                          </a:solidFill>
                          <a:latin typeface="+mn-lt"/>
                        </a:rPr>
                        <a:t>– речевое</a:t>
                      </a:r>
                      <a:endParaRPr lang="ru-RU" sz="1200" b="1" i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gridSpan="3">
                  <a:txBody>
                    <a:bodyPr/>
                    <a:lstStyle/>
                    <a:p>
                      <a:r>
                        <a:rPr lang="ru-RU" sz="1200" b="1" i="1" dirty="0" smtClean="0">
                          <a:solidFill>
                            <a:schemeClr val="tx1"/>
                          </a:solidFill>
                          <a:latin typeface="+mn-lt"/>
                        </a:rPr>
                        <a:t>Социально – личностное</a:t>
                      </a:r>
                      <a:endParaRPr lang="ru-RU" sz="1200" b="1" i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ru-RU" sz="1200" b="1" i="1" dirty="0" smtClean="0">
                          <a:solidFill>
                            <a:schemeClr val="tx1"/>
                          </a:solidFill>
                          <a:latin typeface="+mn-lt"/>
                        </a:rPr>
                        <a:t>Художественно</a:t>
                      </a:r>
                      <a:r>
                        <a:rPr lang="ru-RU" sz="1200" b="1" i="1" baseline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 -  эстетическое</a:t>
                      </a:r>
                      <a:endParaRPr lang="ru-RU" sz="1200" b="1" i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ru-RU" sz="1200" b="1" i="1" dirty="0" smtClean="0">
                          <a:solidFill>
                            <a:schemeClr val="tx1"/>
                          </a:solidFill>
                          <a:latin typeface="+mn-lt"/>
                        </a:rPr>
                        <a:t>Физическое развитие</a:t>
                      </a:r>
                      <a:endParaRPr lang="ru-RU" sz="1200" b="1" i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914108">
                <a:tc>
                  <a:txBody>
                    <a:bodyPr/>
                    <a:lstStyle/>
                    <a:p>
                      <a:r>
                        <a:rPr lang="ru-RU" sz="1200" b="1" i="1" dirty="0" smtClean="0">
                          <a:solidFill>
                            <a:schemeClr val="tx1"/>
                          </a:solidFill>
                          <a:latin typeface="+mn-lt"/>
                        </a:rPr>
                        <a:t>Образовательные </a:t>
                      </a:r>
                    </a:p>
                    <a:p>
                      <a:r>
                        <a:rPr lang="ru-RU" sz="1200" b="1" i="1" dirty="0" smtClean="0">
                          <a:solidFill>
                            <a:schemeClr val="tx1"/>
                          </a:solidFill>
                          <a:latin typeface="+mn-lt"/>
                        </a:rPr>
                        <a:t>области</a:t>
                      </a:r>
                      <a:endParaRPr lang="ru-RU" sz="1200" b="1" i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b="1" i="1" dirty="0" smtClean="0">
                          <a:solidFill>
                            <a:schemeClr val="tx1"/>
                          </a:solidFill>
                          <a:latin typeface="+mn-lt"/>
                        </a:rPr>
                        <a:t>Коммуникация</a:t>
                      </a:r>
                      <a:endParaRPr lang="ru-RU" sz="1200" b="1" i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b="1" i="1" dirty="0" smtClean="0">
                          <a:solidFill>
                            <a:schemeClr val="tx1"/>
                          </a:solidFill>
                          <a:latin typeface="+mn-lt"/>
                        </a:rPr>
                        <a:t>Познание</a:t>
                      </a:r>
                      <a:endParaRPr lang="ru-RU" sz="1200" b="1" i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i="1" dirty="0" smtClean="0">
                          <a:solidFill>
                            <a:schemeClr val="tx1"/>
                          </a:solidFill>
                          <a:latin typeface="+mn-lt"/>
                        </a:rPr>
                        <a:t>Чтение худ. литер.</a:t>
                      </a:r>
                    </a:p>
                    <a:p>
                      <a:endParaRPr lang="ru-RU" sz="1200" b="1" i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i="1" dirty="0" smtClean="0">
                          <a:solidFill>
                            <a:schemeClr val="tx1"/>
                          </a:solidFill>
                          <a:latin typeface="+mn-lt"/>
                        </a:rPr>
                        <a:t>Социализация</a:t>
                      </a:r>
                    </a:p>
                    <a:p>
                      <a:endParaRPr lang="ru-RU" sz="1200" b="1" i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b="1" i="1" dirty="0" smtClean="0">
                          <a:solidFill>
                            <a:schemeClr val="tx1"/>
                          </a:solidFill>
                          <a:latin typeface="+mn-lt"/>
                        </a:rPr>
                        <a:t>Труд</a:t>
                      </a:r>
                      <a:endParaRPr lang="ru-RU" sz="1200" b="1" i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b="1" i="1" dirty="0" smtClean="0">
                          <a:solidFill>
                            <a:schemeClr val="tx1"/>
                          </a:solidFill>
                          <a:latin typeface="+mn-lt"/>
                        </a:rPr>
                        <a:t>Безопасность</a:t>
                      </a:r>
                      <a:endParaRPr lang="ru-RU" sz="1200" b="1" i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b="1" i="1" dirty="0" smtClean="0">
                          <a:solidFill>
                            <a:schemeClr val="tx1"/>
                          </a:solidFill>
                          <a:latin typeface="+mn-lt"/>
                        </a:rPr>
                        <a:t>Худ. творч.</a:t>
                      </a:r>
                      <a:endParaRPr lang="ru-RU" sz="1200" b="1" i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b="1" i="1" dirty="0" smtClean="0">
                          <a:solidFill>
                            <a:schemeClr val="tx1"/>
                          </a:solidFill>
                          <a:latin typeface="+mn-lt"/>
                        </a:rPr>
                        <a:t>Музыка</a:t>
                      </a:r>
                      <a:endParaRPr lang="ru-RU" sz="1200" b="1" i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b="1" i="1" dirty="0" smtClean="0">
                          <a:solidFill>
                            <a:schemeClr val="tx1"/>
                          </a:solidFill>
                          <a:latin typeface="+mn-lt"/>
                        </a:rPr>
                        <a:t>Физкультура</a:t>
                      </a:r>
                      <a:endParaRPr lang="ru-RU" sz="1200" b="1" i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b="1" i="1" dirty="0" smtClean="0">
                          <a:solidFill>
                            <a:schemeClr val="tx1"/>
                          </a:solidFill>
                          <a:latin typeface="+mn-lt"/>
                        </a:rPr>
                        <a:t>Здоровье</a:t>
                      </a:r>
                      <a:endParaRPr lang="ru-RU" sz="1200" b="1" i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/>
                </a:tc>
              </a:tr>
              <a:tr h="4376637">
                <a:tc>
                  <a:txBody>
                    <a:bodyPr/>
                    <a:lstStyle/>
                    <a:p>
                      <a:r>
                        <a:rPr lang="ru-RU" sz="1200" b="1" i="1" dirty="0" smtClean="0">
                          <a:solidFill>
                            <a:schemeClr val="tx1"/>
                          </a:solidFill>
                          <a:latin typeface="+mn-lt"/>
                        </a:rPr>
                        <a:t>Виды</a:t>
                      </a:r>
                      <a:endParaRPr lang="ru-RU" sz="1200" b="1" i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b="1" i="1" dirty="0" smtClean="0">
                          <a:solidFill>
                            <a:schemeClr val="tx1"/>
                          </a:solidFill>
                          <a:latin typeface="+mn-lt"/>
                        </a:rPr>
                        <a:t>Д.и.</a:t>
                      </a:r>
                      <a:r>
                        <a:rPr lang="ru-RU" sz="1200" b="1" i="1" baseline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 «Кто где?» С.р.и. «Ферма».  Подвижные игры «Птички и кошки» , «Гуси».  Викторина «Кто больше знает». Д.и. « </a:t>
                      </a:r>
                      <a:r>
                        <a:rPr lang="ru-RU" sz="1200" b="1" i="1" baseline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У кого  какой малыш?».</a:t>
                      </a:r>
                      <a:endParaRPr lang="ru-RU" sz="1200" b="1" i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b="1" i="1" dirty="0" smtClean="0">
                          <a:solidFill>
                            <a:schemeClr val="tx1"/>
                          </a:solidFill>
                          <a:latin typeface="+mn-lt"/>
                        </a:rPr>
                        <a:t>Беседа о значение домашних</a:t>
                      </a:r>
                      <a:r>
                        <a:rPr lang="ru-RU" sz="1200" b="1" i="1" baseline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 животных</a:t>
                      </a:r>
                      <a:r>
                        <a:rPr lang="ru-RU" sz="1200" b="1" i="1" dirty="0" smtClean="0">
                          <a:solidFill>
                            <a:schemeClr val="tx1"/>
                          </a:solidFill>
                          <a:latin typeface="+mn-lt"/>
                        </a:rPr>
                        <a:t>.  Д.и. «Домашние  животные».</a:t>
                      </a:r>
                      <a:r>
                        <a:rPr lang="ru-RU" sz="1200" b="1" i="1" baseline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  <a:r>
                        <a:rPr lang="ru-RU" sz="1200" b="1" i="1" dirty="0" smtClean="0">
                          <a:solidFill>
                            <a:schemeClr val="tx1"/>
                          </a:solidFill>
                          <a:latin typeface="+mn-lt"/>
                        </a:rPr>
                        <a:t> Отгадывание загадок о животных.</a:t>
                      </a:r>
                      <a:endParaRPr lang="ru-RU" sz="1200" b="1" i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b="1" i="1" baseline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Слушание </a:t>
                      </a:r>
                      <a:r>
                        <a:rPr lang="ru-RU" sz="1200" b="1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потешка «Как у бабушки козел. », стихотворений: В. Левин «Лошадь»; С. Городецкий. «Котенок», С. Маршак. «Пудель».</a:t>
                      </a:r>
                      <a:endParaRPr lang="ru-RU" sz="1200" b="1" i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b="1" i="1" baseline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Рассказы о животных.</a:t>
                      </a:r>
                    </a:p>
                    <a:p>
                      <a:r>
                        <a:rPr lang="ru-RU" sz="1200" b="1" i="1" baseline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Д.и. «Кто как говорит». </a:t>
                      </a:r>
                      <a:r>
                        <a:rPr lang="ru-RU" sz="1200" b="1" i="1" baseline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Д.и</a:t>
                      </a:r>
                      <a:r>
                        <a:rPr lang="ru-RU" sz="1200" b="1" i="1" baseline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. </a:t>
                      </a:r>
                      <a:r>
                        <a:rPr lang="ru-RU" sz="1200" b="1" i="1" baseline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</a:p>
                    <a:p>
                      <a:r>
                        <a:rPr lang="ru-RU" sz="1200" b="1" i="1" baseline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«Чей малыш». </a:t>
                      </a:r>
                      <a:r>
                        <a:rPr lang="ru-RU" sz="1200" b="1" i="1" baseline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Описание </a:t>
                      </a:r>
                      <a:r>
                        <a:rPr lang="ru-RU" sz="1200" b="1" i="1" baseline="0" dirty="0" err="1" smtClean="0">
                          <a:solidFill>
                            <a:schemeClr val="tx1"/>
                          </a:solidFill>
                          <a:latin typeface="+mn-lt"/>
                        </a:rPr>
                        <a:t>животныхД.и</a:t>
                      </a:r>
                      <a:r>
                        <a:rPr lang="ru-RU" sz="1200" b="1" i="1" baseline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. «</a:t>
                      </a:r>
                      <a:r>
                        <a:rPr lang="ru-RU" sz="1200" b="1" i="1" baseline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Угадай </a:t>
                      </a:r>
                      <a:r>
                        <a:rPr lang="ru-RU" sz="1200" b="1" i="1" baseline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кто где </a:t>
                      </a:r>
                      <a:r>
                        <a:rPr lang="ru-RU" sz="1200" b="1" i="1" baseline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живет</a:t>
                      </a:r>
                      <a:r>
                        <a:rPr lang="ru-RU" sz="1200" b="1" i="1" baseline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». </a:t>
                      </a:r>
                      <a:endParaRPr lang="ru-RU" sz="1200" b="1" i="1" baseline="0" dirty="0" smtClean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r>
                        <a:rPr lang="ru-RU" sz="1200" b="1" i="1" baseline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С.р.и. «У  бабушки в деревни»; «Бобик заболел». </a:t>
                      </a:r>
                      <a:endParaRPr lang="ru-RU" sz="1200" b="1" i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b="1" i="1" dirty="0" smtClean="0">
                          <a:solidFill>
                            <a:schemeClr val="tx1"/>
                          </a:solidFill>
                          <a:latin typeface="+mn-lt"/>
                        </a:rPr>
                        <a:t>Воспитывать</a:t>
                      </a:r>
                      <a:r>
                        <a:rPr lang="ru-RU" sz="1200" b="1" i="1" baseline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 желание ухаживать за животными. </a:t>
                      </a:r>
                      <a:endParaRPr lang="ru-RU" sz="1200" b="1" i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i="1" dirty="0" smtClean="0">
                          <a:latin typeface="+mn-lt"/>
                        </a:rPr>
                        <a:t>Беседа на</a:t>
                      </a:r>
                      <a:r>
                        <a:rPr lang="ru-RU" sz="1200" b="1" i="1" baseline="0" dirty="0" smtClean="0">
                          <a:latin typeface="+mn-lt"/>
                        </a:rPr>
                        <a:t> тему :</a:t>
                      </a:r>
                      <a:r>
                        <a:rPr lang="ru-RU" sz="1200" b="1" i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м</a:t>
                      </a:r>
                      <a:r>
                        <a:rPr lang="ru-RU" sz="1200" b="1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еры безопасности при общении с домашними животными.</a:t>
                      </a:r>
                    </a:p>
                    <a:p>
                      <a:endParaRPr lang="ru-RU" sz="1200" b="1" i="1" baseline="0" dirty="0" smtClean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b="1" i="1" dirty="0" smtClean="0">
                          <a:solidFill>
                            <a:schemeClr val="tx1"/>
                          </a:solidFill>
                          <a:latin typeface="+mn-lt"/>
                        </a:rPr>
                        <a:t>Рисование: </a:t>
                      </a:r>
                      <a:r>
                        <a:rPr lang="ru-RU" sz="1200" b="1" i="1" dirty="0" smtClean="0">
                          <a:solidFill>
                            <a:schemeClr val="tx1"/>
                          </a:solidFill>
                          <a:latin typeface="+mn-lt"/>
                        </a:rPr>
                        <a:t>«Мой </a:t>
                      </a:r>
                      <a:r>
                        <a:rPr lang="ru-RU" sz="1200" b="1" i="1" dirty="0" smtClean="0">
                          <a:solidFill>
                            <a:schemeClr val="tx1"/>
                          </a:solidFill>
                          <a:latin typeface="+mn-lt"/>
                        </a:rPr>
                        <a:t>питомец»</a:t>
                      </a:r>
                    </a:p>
                    <a:p>
                      <a:r>
                        <a:rPr lang="ru-RU" sz="1200" b="1" i="1" dirty="0" smtClean="0">
                          <a:solidFill>
                            <a:schemeClr val="tx1"/>
                          </a:solidFill>
                          <a:latin typeface="+mn-lt"/>
                        </a:rPr>
                        <a:t>Лепка: «Цыплята</a:t>
                      </a:r>
                      <a:r>
                        <a:rPr lang="ru-RU" sz="1200" b="1" i="1" baseline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 и утята гуляют на лугу</a:t>
                      </a:r>
                      <a:r>
                        <a:rPr lang="ru-RU" sz="1200" b="1" i="1" dirty="0" smtClean="0">
                          <a:solidFill>
                            <a:schemeClr val="tx1"/>
                          </a:solidFill>
                          <a:latin typeface="+mn-lt"/>
                        </a:rPr>
                        <a:t>» </a:t>
                      </a:r>
                    </a:p>
                    <a:p>
                      <a:r>
                        <a:rPr lang="ru-RU" sz="1200" b="1" i="1" dirty="0" smtClean="0">
                          <a:solidFill>
                            <a:schemeClr val="tx1"/>
                          </a:solidFill>
                          <a:latin typeface="+mn-lt"/>
                        </a:rPr>
                        <a:t>Аппликация:</a:t>
                      </a:r>
                    </a:p>
                    <a:p>
                      <a:r>
                        <a:rPr lang="ru-RU" sz="1200" b="1" i="1" dirty="0" smtClean="0">
                          <a:solidFill>
                            <a:schemeClr val="tx1"/>
                          </a:solidFill>
                          <a:latin typeface="+mn-lt"/>
                        </a:rPr>
                        <a:t>«Цыпленок» </a:t>
                      </a:r>
                      <a:r>
                        <a:rPr lang="ru-RU" sz="1200" b="1" i="1" dirty="0" smtClean="0">
                          <a:solidFill>
                            <a:schemeClr val="tx1"/>
                          </a:solidFill>
                          <a:latin typeface="+mn-lt"/>
                        </a:rPr>
                        <a:t>.</a:t>
                      </a:r>
                    </a:p>
                    <a:p>
                      <a:endParaRPr lang="ru-RU" sz="1200" b="1" i="1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b="1" i="1" u="sng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Слушание:</a:t>
                      </a:r>
                      <a:r>
                        <a:rPr lang="ru-RU" sz="1200" b="1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 песен: «Гуси-гусеняга», муз. Ан. Александрова, сл. Г. Бойко; «Курица», муз. Е. Тиличеевой, сл. М. Долинова;</a:t>
                      </a:r>
                      <a:endParaRPr lang="ru-RU" sz="1200" b="1" i="1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b="1" i="1" dirty="0" smtClean="0">
                          <a:latin typeface="+mn-lt"/>
                        </a:rPr>
                        <a:t>Физ.</a:t>
                      </a:r>
                      <a:r>
                        <a:rPr lang="ru-RU" sz="1200" b="1" i="1" baseline="0" dirty="0" smtClean="0">
                          <a:latin typeface="+mn-lt"/>
                        </a:rPr>
                        <a:t> культ. Минутка «Точно попади» .  П.и. «Будь ловким».  Физ.культ. минутка «Котик».</a:t>
                      </a:r>
                      <a:endParaRPr lang="ru-RU" sz="1200" b="1" i="1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b="1" i="1" dirty="0" smtClean="0">
                          <a:latin typeface="+mn-lt"/>
                        </a:rPr>
                        <a:t>Закаливание по схеме.</a:t>
                      </a:r>
                      <a:r>
                        <a:rPr lang="ru-RU" sz="1200" b="1" i="1" baseline="0" dirty="0" smtClean="0">
                          <a:latin typeface="+mn-lt"/>
                        </a:rPr>
                        <a:t> Оздоровительная физ. культ. Минутка.</a:t>
                      </a:r>
                      <a:endParaRPr lang="ru-RU" sz="1200" b="1" i="1" dirty="0">
                        <a:latin typeface="+mn-lt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>
    <p:strips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143240" y="2428868"/>
            <a:ext cx="8229600" cy="1143000"/>
          </a:xfrm>
        </p:spPr>
        <p:txBody>
          <a:bodyPr>
            <a:noAutofit/>
          </a:bodyPr>
          <a:lstStyle/>
          <a:p>
            <a:r>
              <a:rPr lang="ru-RU" sz="1800" b="1" i="1" dirty="0"/>
              <a:t>У него четыре лапы,</a:t>
            </a:r>
            <a:r>
              <a:rPr lang="ru-RU" sz="1800" b="1" i="1" dirty="0" smtClean="0"/>
              <a:t/>
            </a:r>
            <a:br>
              <a:rPr lang="ru-RU" sz="1800" b="1" i="1" dirty="0" smtClean="0"/>
            </a:br>
            <a:r>
              <a:rPr lang="ru-RU" sz="1800" b="1" i="1" dirty="0"/>
              <a:t>Черный нос и хвост лохматый,</a:t>
            </a:r>
            <a:r>
              <a:rPr lang="ru-RU" sz="1800" b="1" i="1" dirty="0" smtClean="0"/>
              <a:t/>
            </a:r>
            <a:br>
              <a:rPr lang="ru-RU" sz="1800" b="1" i="1" dirty="0" smtClean="0"/>
            </a:br>
            <a:r>
              <a:rPr lang="ru-RU" sz="1800" b="1" i="1" dirty="0"/>
              <a:t>Очень часто громко лает,</a:t>
            </a:r>
            <a:r>
              <a:rPr lang="ru-RU" sz="1800" b="1" i="1" dirty="0" smtClean="0"/>
              <a:t/>
            </a:r>
            <a:br>
              <a:rPr lang="ru-RU" sz="1800" b="1" i="1" dirty="0" smtClean="0"/>
            </a:br>
            <a:r>
              <a:rPr lang="ru-RU" sz="1800" b="1" i="1" dirty="0"/>
              <a:t>А плохих людей кусает!</a:t>
            </a:r>
            <a:r>
              <a:rPr lang="ru-RU" sz="1800" b="1" i="1" dirty="0" smtClean="0"/>
              <a:t/>
            </a:r>
            <a:br>
              <a:rPr lang="ru-RU" sz="1800" b="1" i="1" dirty="0" smtClean="0"/>
            </a:br>
            <a:r>
              <a:rPr lang="ru-RU" sz="1800" b="1" i="1" dirty="0"/>
              <a:t>Он бывает забияка!</a:t>
            </a:r>
            <a:r>
              <a:rPr lang="ru-RU" sz="1800" b="1" i="1" dirty="0" smtClean="0"/>
              <a:t/>
            </a:r>
            <a:br>
              <a:rPr lang="ru-RU" sz="1800" b="1" i="1" dirty="0" smtClean="0"/>
            </a:br>
            <a:r>
              <a:rPr lang="ru-RU" sz="1800" b="1" i="1" dirty="0"/>
              <a:t>Это кто у нас? Собака!</a:t>
            </a:r>
          </a:p>
        </p:txBody>
      </p:sp>
      <p:pic>
        <p:nvPicPr>
          <p:cNvPr id="4" name="Содержимое 3" descr="1359657997_illu_content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14282" y="1500174"/>
            <a:ext cx="5357850" cy="405807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6" name="TextBox 5"/>
          <p:cNvSpPr txBox="1"/>
          <p:nvPr/>
        </p:nvSpPr>
        <p:spPr>
          <a:xfrm>
            <a:off x="4143372" y="500042"/>
            <a:ext cx="130676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i="1" dirty="0" smtClean="0"/>
              <a:t>Собаки</a:t>
            </a:r>
            <a:endParaRPr lang="ru-RU" sz="2800" b="1" i="1" dirty="0"/>
          </a:p>
        </p:txBody>
      </p:sp>
    </p:spTree>
  </p:cSld>
  <p:clrMapOvr>
    <a:masterClrMapping/>
  </p:clrMapOvr>
  <p:transition>
    <p:strips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1736" y="2500306"/>
            <a:ext cx="8229600" cy="1131910"/>
          </a:xfrm>
        </p:spPr>
        <p:txBody>
          <a:bodyPr>
            <a:noAutofit/>
          </a:bodyPr>
          <a:lstStyle/>
          <a:p>
            <a:r>
              <a:rPr lang="ru-RU" sz="2000" b="1" i="1" dirty="0" smtClean="0"/>
              <a:t>Я - маленький котенок. </a:t>
            </a:r>
            <a:br>
              <a:rPr lang="ru-RU" sz="2000" b="1" i="1" dirty="0" smtClean="0"/>
            </a:br>
            <a:r>
              <a:rPr lang="ru-RU" sz="2000" b="1" i="1" dirty="0" smtClean="0"/>
              <a:t>Я - серенький чертенок. </a:t>
            </a:r>
            <a:br>
              <a:rPr lang="ru-RU" sz="2000" b="1" i="1" dirty="0" smtClean="0"/>
            </a:br>
            <a:r>
              <a:rPr lang="ru-RU" sz="2000" b="1" i="1" dirty="0" smtClean="0"/>
              <a:t>Я точно знаю то, что любят "великаны":</a:t>
            </a:r>
            <a:br>
              <a:rPr lang="ru-RU" sz="2000" b="1" i="1" dirty="0" smtClean="0"/>
            </a:br>
            <a:r>
              <a:rPr lang="ru-RU" sz="2000" b="1" i="1" dirty="0" smtClean="0"/>
              <a:t> Волшебный звон, когда я бью стаканы, </a:t>
            </a:r>
            <a:br>
              <a:rPr lang="ru-RU" sz="2000" b="1" i="1" dirty="0" smtClean="0"/>
            </a:br>
            <a:r>
              <a:rPr lang="ru-RU" sz="2000" b="1" i="1" dirty="0" smtClean="0"/>
              <a:t>Задев их налету хвостом, </a:t>
            </a:r>
            <a:br>
              <a:rPr lang="ru-RU" sz="2000" b="1" i="1" dirty="0" smtClean="0"/>
            </a:br>
            <a:r>
              <a:rPr lang="ru-RU" sz="2000" b="1" i="1" dirty="0" smtClean="0"/>
              <a:t>На занавеску прыгну я потом. </a:t>
            </a:r>
            <a:endParaRPr lang="ru-RU" sz="2000" i="1" dirty="0"/>
          </a:p>
        </p:txBody>
      </p:sp>
      <p:pic>
        <p:nvPicPr>
          <p:cNvPr id="4" name="Содержимое 3" descr="0a2e4524eba29a6d26c026398fe030b1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1428736"/>
            <a:ext cx="4256569" cy="314327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5" name="TextBox 4"/>
          <p:cNvSpPr txBox="1"/>
          <p:nvPr/>
        </p:nvSpPr>
        <p:spPr>
          <a:xfrm>
            <a:off x="4143372" y="500042"/>
            <a:ext cx="122636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i="1" dirty="0" smtClean="0"/>
              <a:t>Кошки</a:t>
            </a:r>
            <a:endParaRPr lang="ru-RU" sz="2800" b="1" i="1" dirty="0"/>
          </a:p>
        </p:txBody>
      </p:sp>
    </p:spTree>
  </p:cSld>
  <p:clrMapOvr>
    <a:masterClrMapping/>
  </p:clrMapOvr>
  <p:transition>
    <p:strips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0364" y="2500306"/>
            <a:ext cx="8229600" cy="1143000"/>
          </a:xfrm>
        </p:spPr>
        <p:txBody>
          <a:bodyPr>
            <a:noAutofit/>
          </a:bodyPr>
          <a:lstStyle/>
          <a:p>
            <a:r>
              <a:rPr lang="ru-RU" sz="2000" b="1" i="1" dirty="0"/>
              <a:t>Лошадка по кругу бежала рысцой</a:t>
            </a:r>
            <a:r>
              <a:rPr lang="ru-RU" sz="2000" b="1" i="1" dirty="0" smtClean="0"/>
              <a:t/>
            </a:r>
            <a:br>
              <a:rPr lang="ru-RU" sz="2000" b="1" i="1" dirty="0" smtClean="0"/>
            </a:br>
            <a:r>
              <a:rPr lang="ru-RU" sz="2000" b="1" i="1" dirty="0"/>
              <a:t>Так радостно, быстро, цок-цок:</a:t>
            </a:r>
            <a:r>
              <a:rPr lang="ru-RU" sz="2000" b="1" i="1" dirty="0" smtClean="0"/>
              <a:t/>
            </a:r>
            <a:br>
              <a:rPr lang="ru-RU" sz="2000" b="1" i="1" dirty="0" smtClean="0"/>
            </a:br>
            <a:r>
              <a:rPr lang="ru-RU" sz="2000" b="1" i="1" dirty="0"/>
              <a:t>Хороший денек, и на сердце покой,</a:t>
            </a:r>
            <a:r>
              <a:rPr lang="ru-RU" sz="2000" b="1" i="1" dirty="0" smtClean="0"/>
              <a:t/>
            </a:r>
            <a:br>
              <a:rPr lang="ru-RU" sz="2000" b="1" i="1" dirty="0" smtClean="0"/>
            </a:br>
            <a:r>
              <a:rPr lang="ru-RU" sz="2000" b="1" i="1" dirty="0"/>
              <a:t>И дали с утра сахарок!</a:t>
            </a:r>
          </a:p>
        </p:txBody>
      </p:sp>
      <p:pic>
        <p:nvPicPr>
          <p:cNvPr id="4" name="Содержимое 3" descr="090fae8b490c17d0b378cff5a93d91df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14282" y="1714488"/>
            <a:ext cx="4815491" cy="328699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5" name="TextBox 4"/>
          <p:cNvSpPr txBox="1"/>
          <p:nvPr/>
        </p:nvSpPr>
        <p:spPr>
          <a:xfrm>
            <a:off x="4000496" y="642918"/>
            <a:ext cx="146386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i="1" dirty="0" smtClean="0"/>
              <a:t>Лошади</a:t>
            </a:r>
            <a:endParaRPr lang="ru-RU" sz="2800" b="1" i="1" dirty="0"/>
          </a:p>
        </p:txBody>
      </p:sp>
    </p:spTree>
  </p:cSld>
  <p:clrMapOvr>
    <a:masterClrMapping/>
  </p:clrMapOvr>
  <p:transition>
    <p:strips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0364" y="2357430"/>
            <a:ext cx="8229600" cy="1143000"/>
          </a:xfrm>
        </p:spPr>
        <p:txBody>
          <a:bodyPr>
            <a:noAutofit/>
          </a:bodyPr>
          <a:lstStyle/>
          <a:p>
            <a:r>
              <a:rPr lang="ru-RU" sz="2000" b="1" i="1" dirty="0"/>
              <a:t>Знают взрослые и дети,</a:t>
            </a:r>
            <a:r>
              <a:rPr lang="ru-RU" sz="2000" b="1" i="1" dirty="0" smtClean="0"/>
              <a:t/>
            </a:r>
            <a:br>
              <a:rPr lang="ru-RU" sz="2000" b="1" i="1" dirty="0" smtClean="0"/>
            </a:br>
            <a:r>
              <a:rPr lang="ru-RU" sz="2000" b="1" i="1" dirty="0"/>
              <a:t>И известно все планете,</a:t>
            </a:r>
            <a:r>
              <a:rPr lang="ru-RU" sz="2000" b="1" i="1" dirty="0" smtClean="0"/>
              <a:t/>
            </a:r>
            <a:br>
              <a:rPr lang="ru-RU" sz="2000" b="1" i="1" dirty="0" smtClean="0"/>
            </a:br>
            <a:r>
              <a:rPr lang="ru-RU" sz="2000" b="1" i="1" dirty="0"/>
              <a:t>Нет полезнее с утра -</a:t>
            </a:r>
            <a:r>
              <a:rPr lang="ru-RU" sz="2000" b="1" i="1" dirty="0" smtClean="0"/>
              <a:t/>
            </a:r>
            <a:br>
              <a:rPr lang="ru-RU" sz="2000" b="1" i="1" dirty="0" smtClean="0"/>
            </a:br>
            <a:r>
              <a:rPr lang="ru-RU" sz="2000" b="1" i="1" dirty="0"/>
              <a:t>Выпить чашку молока!</a:t>
            </a:r>
            <a:r>
              <a:rPr lang="ru-RU" sz="2000" b="1" i="1" dirty="0" smtClean="0"/>
              <a:t/>
            </a:r>
            <a:br>
              <a:rPr lang="ru-RU" sz="2000" b="1" i="1" dirty="0" smtClean="0"/>
            </a:br>
            <a:r>
              <a:rPr lang="ru-RU" sz="2000" b="1" i="1" dirty="0"/>
              <a:t>Чтобы были все здоровы,</a:t>
            </a:r>
            <a:r>
              <a:rPr lang="ru-RU" sz="2000" b="1" i="1" dirty="0" smtClean="0"/>
              <a:t/>
            </a:r>
            <a:br>
              <a:rPr lang="ru-RU" sz="2000" b="1" i="1" dirty="0" smtClean="0"/>
            </a:br>
            <a:r>
              <a:rPr lang="ru-RU" sz="2000" b="1" i="1" dirty="0"/>
              <a:t>Нам дает его корова!</a:t>
            </a:r>
          </a:p>
        </p:txBody>
      </p:sp>
      <p:pic>
        <p:nvPicPr>
          <p:cNvPr id="4" name="Содержимое 3" descr="0d1fa0556ddf740dd1fba8df5be5bfe3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85720" y="1428736"/>
            <a:ext cx="5014481" cy="376471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5" name="TextBox 4"/>
          <p:cNvSpPr txBox="1"/>
          <p:nvPr/>
        </p:nvSpPr>
        <p:spPr>
          <a:xfrm>
            <a:off x="4000496" y="428604"/>
            <a:ext cx="139147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i="1" dirty="0" smtClean="0"/>
              <a:t>Коровы</a:t>
            </a:r>
            <a:endParaRPr lang="ru-RU" sz="2800" b="1" i="1" dirty="0"/>
          </a:p>
        </p:txBody>
      </p:sp>
    </p:spTree>
  </p:cSld>
  <p:clrMapOvr>
    <a:masterClrMapping/>
  </p:clrMapOvr>
  <p:transition>
    <p:strips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71802" y="2714620"/>
            <a:ext cx="8229600" cy="1143000"/>
          </a:xfrm>
        </p:spPr>
        <p:txBody>
          <a:bodyPr>
            <a:noAutofit/>
          </a:bodyPr>
          <a:lstStyle/>
          <a:p>
            <a:r>
              <a:rPr lang="ru-RU" sz="2000" b="1" i="1" dirty="0"/>
              <a:t>Розовое брюшко,</a:t>
            </a:r>
            <a:r>
              <a:rPr lang="ru-RU" sz="2000" b="1" i="1" dirty="0" smtClean="0"/>
              <a:t/>
            </a:r>
            <a:br>
              <a:rPr lang="ru-RU" sz="2000" b="1" i="1" dirty="0" smtClean="0"/>
            </a:br>
            <a:r>
              <a:rPr lang="ru-RU" sz="2000" b="1" i="1" dirty="0"/>
              <a:t>Розовый бочок,</a:t>
            </a:r>
            <a:r>
              <a:rPr lang="ru-RU" sz="2000" b="1" i="1" dirty="0" smtClean="0"/>
              <a:t/>
            </a:r>
            <a:br>
              <a:rPr lang="ru-RU" sz="2000" b="1" i="1" dirty="0" smtClean="0"/>
            </a:br>
            <a:r>
              <a:rPr lang="ru-RU" sz="2000" b="1" i="1" dirty="0"/>
              <a:t>Хвостик- завитушка,</a:t>
            </a:r>
            <a:r>
              <a:rPr lang="ru-RU" sz="2000" b="1" i="1" dirty="0" smtClean="0"/>
              <a:t/>
            </a:r>
            <a:br>
              <a:rPr lang="ru-RU" sz="2000" b="1" i="1" dirty="0" smtClean="0"/>
            </a:br>
            <a:r>
              <a:rPr lang="ru-RU" sz="2000" b="1" i="1" dirty="0"/>
              <a:t>Носик-пятачок.</a:t>
            </a:r>
            <a:r>
              <a:rPr lang="ru-RU" sz="2000" b="1" i="1" dirty="0" smtClean="0"/>
              <a:t/>
            </a:r>
            <a:br>
              <a:rPr lang="ru-RU" sz="2000" b="1" i="1" dirty="0" smtClean="0"/>
            </a:br>
            <a:r>
              <a:rPr lang="ru-RU" sz="2000" b="1" i="1" dirty="0"/>
              <a:t>Хрюкая от счастья,</a:t>
            </a:r>
            <a:r>
              <a:rPr lang="ru-RU" sz="2000" b="1" i="1" dirty="0" smtClean="0"/>
              <a:t/>
            </a:r>
            <a:br>
              <a:rPr lang="ru-RU" sz="2000" b="1" i="1" dirty="0" smtClean="0"/>
            </a:br>
            <a:r>
              <a:rPr lang="ru-RU" sz="2000" b="1" i="1" dirty="0"/>
              <a:t>В лужу он бежит,</a:t>
            </a:r>
            <a:r>
              <a:rPr lang="ru-RU" sz="2000" b="1" i="1" dirty="0" smtClean="0"/>
              <a:t/>
            </a:r>
            <a:br>
              <a:rPr lang="ru-RU" sz="2000" b="1" i="1" dirty="0" smtClean="0"/>
            </a:br>
            <a:r>
              <a:rPr lang="ru-RU" sz="2000" b="1" i="1" dirty="0"/>
              <a:t>И в грязи объятьях</a:t>
            </a:r>
            <a:r>
              <a:rPr lang="ru-RU" sz="2000" b="1" i="1" dirty="0" smtClean="0"/>
              <a:t/>
            </a:r>
            <a:br>
              <a:rPr lang="ru-RU" sz="2000" b="1" i="1" dirty="0" smtClean="0"/>
            </a:br>
            <a:r>
              <a:rPr lang="ru-RU" sz="2000" b="1" i="1" dirty="0"/>
              <a:t>Радостно лежит.</a:t>
            </a:r>
          </a:p>
        </p:txBody>
      </p:sp>
      <p:pic>
        <p:nvPicPr>
          <p:cNvPr id="4" name="Содержимое 3" descr="img_5315149_510_12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428596" y="1785926"/>
            <a:ext cx="5075669" cy="350046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5" name="TextBox 4"/>
          <p:cNvSpPr txBox="1"/>
          <p:nvPr/>
        </p:nvSpPr>
        <p:spPr>
          <a:xfrm>
            <a:off x="3857620" y="500042"/>
            <a:ext cx="129715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i="1" dirty="0" smtClean="0"/>
              <a:t>Свиньи</a:t>
            </a:r>
            <a:endParaRPr lang="ru-RU" sz="2800" b="1" i="1" dirty="0"/>
          </a:p>
        </p:txBody>
      </p:sp>
    </p:spTree>
  </p:cSld>
  <p:clrMapOvr>
    <a:masterClrMapping/>
  </p:clrMapOvr>
  <p:transition>
    <p:strips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120</TotalTime>
  <Words>421</Words>
  <Application>Microsoft Office PowerPoint</Application>
  <PresentationFormat>Экран (4:3)</PresentationFormat>
  <Paragraphs>71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Тема Office</vt:lpstr>
      <vt:lpstr>Домашние животные </vt:lpstr>
      <vt:lpstr>Слайд 2</vt:lpstr>
      <vt:lpstr>Слайд 3</vt:lpstr>
      <vt:lpstr>Слайд 4</vt:lpstr>
      <vt:lpstr>У него четыре лапы, Черный нос и хвост лохматый, Очень часто громко лает, А плохих людей кусает! Он бывает забияка! Это кто у нас? Собака!</vt:lpstr>
      <vt:lpstr>Я - маленький котенок.  Я - серенький чертенок.  Я точно знаю то, что любят "великаны":  Волшебный звон, когда я бью стаканы,  Задев их налету хвостом,  На занавеску прыгну я потом. </vt:lpstr>
      <vt:lpstr>Лошадка по кругу бежала рысцой Так радостно, быстро, цок-цок: Хороший денек, и на сердце покой, И дали с утра сахарок!</vt:lpstr>
      <vt:lpstr>Знают взрослые и дети, И известно все планете, Нет полезнее с утра - Выпить чашку молока! Чтобы были все здоровы, Нам дает его корова!</vt:lpstr>
      <vt:lpstr>Розовое брюшко, Розовый бочок, Хвостик- завитушка, Носик-пятачок. Хрюкая от счастья, В лужу он бежит, И в грязи объятьях Радостно лежит.</vt:lpstr>
      <vt:lpstr>Слайд 10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кк</dc:creator>
  <cp:lastModifiedBy>Наталья</cp:lastModifiedBy>
  <cp:revision>16</cp:revision>
  <dcterms:created xsi:type="dcterms:W3CDTF">2014-01-26T11:12:00Z</dcterms:created>
  <dcterms:modified xsi:type="dcterms:W3CDTF">2014-01-27T10:26:31Z</dcterms:modified>
</cp:coreProperties>
</file>