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sldIdLst>
    <p:sldId id="256" r:id="rId2"/>
    <p:sldId id="258" r:id="rId3"/>
    <p:sldId id="275" r:id="rId4"/>
    <p:sldId id="259" r:id="rId5"/>
    <p:sldId id="271" r:id="rId6"/>
    <p:sldId id="260" r:id="rId7"/>
    <p:sldId id="276" r:id="rId8"/>
    <p:sldId id="277" r:id="rId9"/>
    <p:sldId id="278" r:id="rId10"/>
    <p:sldId id="261" r:id="rId11"/>
    <p:sldId id="279" r:id="rId12"/>
    <p:sldId id="272" r:id="rId13"/>
    <p:sldId id="273" r:id="rId14"/>
    <p:sldId id="280" r:id="rId15"/>
    <p:sldId id="281" r:id="rId16"/>
    <p:sldId id="262" r:id="rId17"/>
    <p:sldId id="263" r:id="rId18"/>
    <p:sldId id="264" r:id="rId19"/>
    <p:sldId id="265" r:id="rId20"/>
    <p:sldId id="266" r:id="rId21"/>
    <p:sldId id="282" r:id="rId22"/>
    <p:sldId id="268" r:id="rId23"/>
    <p:sldId id="269" r:id="rId24"/>
    <p:sldId id="274" r:id="rId25"/>
    <p:sldId id="270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81841" autoAdjust="0"/>
  </p:normalViewPr>
  <p:slideViewPr>
    <p:cSldViewPr>
      <p:cViewPr varScale="1">
        <p:scale>
          <a:sx n="60" d="100"/>
          <a:sy n="6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634FB7-B6F5-4185-83CD-4D0015586FF7}" type="datetimeFigureOut">
              <a:rPr lang="ru-RU"/>
              <a:pPr>
                <a:defRPr/>
              </a:pPr>
              <a:t>18.04.2015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C0D96A4-40BF-4493-A659-67B264799E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235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  <a:cs typeface="Arial" charset="0"/>
              </a:rPr>
              <a:t>В игре участвуют 2 команды и их болельщики.                                                     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  <a:cs typeface="Arial" charset="0"/>
              </a:rPr>
              <a:t>1 этап: высшая оценка 5 баллов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  <a:cs typeface="Arial" charset="0"/>
              </a:rPr>
              <a:t>2, 3, и 4 этапы: 1 балл команде за правильный ответ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  <a:cs typeface="Arial" charset="0"/>
              </a:rPr>
              <a:t>5 этап: 1 балл команде, чьи болельщики придумали больше слов 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  <a:cs typeface="Arial" charset="0"/>
              </a:rPr>
              <a:t>8 этап: 1 балл команде за каждый правильный символ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  <a:cs typeface="Arial" charset="0"/>
              </a:rPr>
              <a:t>9 этап: 1 балл команде, которая первая верно разрежет фигуру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  <a:cs typeface="Arial" charset="0"/>
              </a:rPr>
              <a:t>10 этап: 1 балл команде, чьи болельщики знают больше песен</a:t>
            </a:r>
          </a:p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8FDD5E-F814-4953-8AD7-EF2A107EAA5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Ведущий предлагает обеим командам ответить на вопросы разминки. Та команда, которая первая дала правильный ответ, получает балл.</a:t>
            </a: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4C74DF-4DD2-4F41-AB4D-AAFD6EC4223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  <a:cs typeface="Arial" charset="0"/>
              </a:rPr>
              <a:t>Ведущий объясняет ребятам приемы быстрого счета.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E3C0C3-5715-440F-AD90-AA65034141F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60E6A4-8D35-4EBC-A4C0-C831A4C49CD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39AD1E-0207-4F9E-9639-DFCEBA3D5DA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228F62-0CAF-4243-B9D1-D8A2C7096A4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D7912B-6E97-46FF-BBC1-D8D769C8FA2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E37FD-37D6-4C7C-9401-ED6415263398}" type="datetimeFigureOut">
              <a:rPr lang="ru-RU"/>
              <a:pPr>
                <a:defRPr/>
              </a:pPr>
              <a:t>18.04.2015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CA7AE-7381-49C2-8D91-021356E8EF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7121B-D1A3-444E-8D9C-13A46393C6CB}" type="datetimeFigureOut">
              <a:rPr lang="ru-RU"/>
              <a:pPr>
                <a:defRPr/>
              </a:pPr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6815A-C2A2-4F7B-BEE9-AFF7FB5FF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E25B7-84C4-45F1-B3AA-B04C3430BBC7}" type="datetimeFigureOut">
              <a:rPr lang="ru-RU"/>
              <a:pPr>
                <a:defRPr/>
              </a:pPr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6CC50-9532-4246-BDBE-7D5ED31C6C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14C43-7AA2-4026-ACF7-02E509D761FA}" type="datetimeFigureOut">
              <a:rPr lang="ru-RU"/>
              <a:pPr>
                <a:defRPr/>
              </a:pPr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8AB7D-CEA3-40C7-A979-33A960B63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A1F5-5DA2-430B-A628-26E557E1F1D2}" type="datetimeFigureOut">
              <a:rPr lang="ru-RU"/>
              <a:pPr>
                <a:defRPr/>
              </a:pPr>
              <a:t>18.04.2015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F9E81-39E6-4DA2-90CD-6D6C6A4FF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7AB7E-13B1-4749-8F82-905237D484F4}" type="datetimeFigureOut">
              <a:rPr lang="ru-RU"/>
              <a:pPr>
                <a:defRPr/>
              </a:pPr>
              <a:t>18.04.2015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E3185-C9CF-4F88-80FD-E9A17B0D2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3C1E4-74F4-43A7-B5A7-744742C6DFAA}" type="datetimeFigureOut">
              <a:rPr lang="ru-RU"/>
              <a:pPr>
                <a:defRPr/>
              </a:pPr>
              <a:t>18.04.2015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AB235-AFD5-480B-8DBA-5524C6425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3A363-069C-43B8-AAE2-19158E19571C}" type="datetimeFigureOut">
              <a:rPr lang="ru-RU"/>
              <a:pPr>
                <a:defRPr/>
              </a:pPr>
              <a:t>18.04.2015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A4E57-9E6D-4697-9FCB-3E6DC1BB3B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8C6BE-7261-477B-A11C-18F0354F44BA}" type="datetimeFigureOut">
              <a:rPr lang="ru-RU"/>
              <a:pPr>
                <a:defRPr/>
              </a:pPr>
              <a:t>18.04.2015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1CA2C-C604-43D6-B3F0-ED15432F9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ED7CC-51B8-40F0-82A1-BCA079E436CA}" type="datetimeFigureOut">
              <a:rPr lang="ru-RU"/>
              <a:pPr>
                <a:defRPr/>
              </a:pPr>
              <a:t>18.04.2015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0040691-7C4D-4A0D-B6B4-EF1DCA7C1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CC786-1AAB-409B-8927-FAFD0C4BD637}" type="datetimeFigureOut">
              <a:rPr lang="ru-RU"/>
              <a:pPr>
                <a:defRPr/>
              </a:pPr>
              <a:t>18.04.2015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99931-1D7C-4E00-AB80-4ED92B1624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FDD04B4-B6B1-41FD-AE1B-10AB0230C11C}" type="datetimeFigureOut">
              <a:rPr lang="ru-RU"/>
              <a:pPr>
                <a:defRPr/>
              </a:pPr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A810DF0-E976-484A-BB12-0D4466B07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10" r:id="rId8"/>
    <p:sldLayoutId id="2147483711" r:id="rId9"/>
    <p:sldLayoutId id="2147483702" r:id="rId10"/>
    <p:sldLayoutId id="21474837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d2d.com/images/articles/pouchitelnaja-istorija-pro-grebca_2.jpg" TargetMode="External"/><Relationship Id="rId3" Type="http://schemas.openxmlformats.org/officeDocument/2006/relationships/hyperlink" Target="http://hlrd.ru/products/14117/photos/44094" TargetMode="External"/><Relationship Id="rId7" Type="http://schemas.openxmlformats.org/officeDocument/2006/relationships/hyperlink" Target="http://fs.nashaucheba.ru/tw_files2/urls_3/1736/d-1735422/1735422_html_m93a3119.gi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0-tub-ru.yandex.net/i?id=4faed33ea4488c7fb6d8a592098ff773-47-144&amp;n=21" TargetMode="External"/><Relationship Id="rId5" Type="http://schemas.openxmlformats.org/officeDocument/2006/relationships/hyperlink" Target="http://img-fotki.yandex.ru/get/6401/127850699.76/0_94afe_bb645d2a_XL" TargetMode="External"/><Relationship Id="rId4" Type="http://schemas.openxmlformats.org/officeDocument/2006/relationships/hyperlink" Target="http://img-fotki.yandex.ru/get/6204/158579929.0/0_705a4_cc253b77_XL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micrusha.ru/content/articles/images/1075/images/15.jpg" TargetMode="External"/><Relationship Id="rId3" Type="http://schemas.openxmlformats.org/officeDocument/2006/relationships/hyperlink" Target="http://banana.by/uploads/posts/2011-10/1317460890_elihu-the-elephant-clock-1.jpg" TargetMode="External"/><Relationship Id="rId7" Type="http://schemas.openxmlformats.org/officeDocument/2006/relationships/hyperlink" Target="http://www.akinto.me/uploads/image/num3.jpg" TargetMode="External"/><Relationship Id="rId12" Type="http://schemas.openxmlformats.org/officeDocument/2006/relationships/hyperlink" Target="http://ib3.keep4u.ru/b/2012/09/10/67/67d3531ab702e9567b30de9892cb8370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3wall.com/wallpaper/medium/1001/medium_20100108010347245556.jpg" TargetMode="External"/><Relationship Id="rId11" Type="http://schemas.openxmlformats.org/officeDocument/2006/relationships/hyperlink" Target="http://s60.radikal.ru/i168/1305/83/d2f04593367b.jpg" TargetMode="External"/><Relationship Id="rId5" Type="http://schemas.openxmlformats.org/officeDocument/2006/relationships/hyperlink" Target="http://i2.smotra.ru/data/img/galleries/35908/94888/sm_img-1267229_980x600.jpg" TargetMode="External"/><Relationship Id="rId10" Type="http://schemas.openxmlformats.org/officeDocument/2006/relationships/hyperlink" Target="http://sport-reporter.ru/pars_docs/refs/2/1820/1820_html_1b990c39.jpg" TargetMode="External"/><Relationship Id="rId4" Type="http://schemas.openxmlformats.org/officeDocument/2006/relationships/hyperlink" Target="http://www.vbratske.ru/i/posters/800_12895440184353.jpg" TargetMode="External"/><Relationship Id="rId9" Type="http://schemas.openxmlformats.org/officeDocument/2006/relationships/hyperlink" Target="http://img0.liveinternet.ru/images/attach/c/11/114/489/114489884_2757491_pobed.jpg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307975" y="1030288"/>
            <a:ext cx="5648325" cy="12033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КВН</a:t>
            </a: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469900" y="1649413"/>
            <a:ext cx="6854825" cy="3730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«МАТЕМАТИЧЕСКАЯ СМЕКАЛКА»</a:t>
            </a:r>
          </a:p>
        </p:txBody>
      </p:sp>
      <p:sp>
        <p:nvSpPr>
          <p:cNvPr id="14339" name="Прямоугольник 4"/>
          <p:cNvSpPr>
            <a:spLocks noChangeArrowheads="1"/>
          </p:cNvSpPr>
          <p:nvPr/>
        </p:nvSpPr>
        <p:spPr bwMode="auto">
          <a:xfrm>
            <a:off x="2014538" y="4508500"/>
            <a:ext cx="71294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cs typeface="Arial" charset="0"/>
              </a:rPr>
              <a:t>Хаджиева Луиза </a:t>
            </a:r>
            <a:r>
              <a:rPr lang="ru-RU" sz="2400" dirty="0" err="1" smtClean="0">
                <a:solidFill>
                  <a:schemeClr val="bg1"/>
                </a:solidFill>
                <a:cs typeface="Arial" charset="0"/>
              </a:rPr>
              <a:t>Гиляновна</a:t>
            </a:r>
            <a:endParaRPr lang="ru-RU" sz="2400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sz="2400" dirty="0">
                <a:solidFill>
                  <a:schemeClr val="bg1"/>
                </a:solidFill>
                <a:cs typeface="Arial" charset="0"/>
              </a:rPr>
              <a:t>учитель математики</a:t>
            </a:r>
          </a:p>
          <a:p>
            <a:pPr algn="ctr"/>
            <a:r>
              <a:rPr lang="ru-RU" sz="2400" smtClean="0">
                <a:solidFill>
                  <a:schemeClr val="bg1"/>
                </a:solidFill>
                <a:cs typeface="Arial" charset="0"/>
              </a:rPr>
              <a:t>МБОУ </a:t>
            </a:r>
            <a:r>
              <a:rPr lang="ru-RU" sz="2400" dirty="0">
                <a:solidFill>
                  <a:schemeClr val="bg1"/>
                </a:solidFill>
                <a:cs typeface="Arial" charset="0"/>
              </a:rPr>
              <a:t>«СОШ </a:t>
            </a:r>
            <a:r>
              <a:rPr lang="ru-RU" sz="2400" dirty="0" err="1" smtClean="0">
                <a:solidFill>
                  <a:schemeClr val="bg1"/>
                </a:solidFill>
                <a:cs typeface="Arial" charset="0"/>
              </a:rPr>
              <a:t>с.Шарой</a:t>
            </a:r>
            <a:r>
              <a:rPr lang="ru-RU" sz="2400" dirty="0" smtClean="0">
                <a:solidFill>
                  <a:schemeClr val="bg1"/>
                </a:solidFill>
                <a:cs typeface="Arial" charset="0"/>
              </a:rPr>
              <a:t>»</a:t>
            </a:r>
            <a:endParaRPr lang="ru-RU" sz="2400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  <a:cs typeface="Arial" charset="0"/>
              </a:rPr>
              <a:t>Шаройский район</a:t>
            </a:r>
            <a:endParaRPr lang="ru-RU" sz="2400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650" y="908050"/>
            <a:ext cx="7588250" cy="40338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6. Сколько изображено квадратов?</a:t>
            </a: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algn="r"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 </a:t>
            </a:r>
          </a:p>
          <a:p>
            <a:pPr algn="r"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algn="r"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algn="r"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algn="r" eaLnBrk="1" hangingPunct="1">
              <a:buFont typeface="Arial" charset="0"/>
              <a:buNone/>
            </a:pPr>
            <a:r>
              <a:rPr lang="ru-RU" sz="2400" smtClean="0">
                <a:solidFill>
                  <a:srgbClr val="7030A0"/>
                </a:solidFill>
                <a:latin typeface="Arial" charset="0"/>
                <a:cs typeface="Arial" charset="0"/>
              </a:rPr>
              <a:t>Ответ: </a:t>
            </a:r>
            <a:r>
              <a:rPr lang="ru-RU" sz="2400" smtClean="0">
                <a:latin typeface="Arial" charset="0"/>
                <a:cs typeface="Arial" charset="0"/>
              </a:rPr>
              <a:t>40</a:t>
            </a:r>
          </a:p>
          <a:p>
            <a:pPr algn="r"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</p:txBody>
      </p:sp>
      <p:pic>
        <p:nvPicPr>
          <p:cNvPr id="1027" name="Picture 3" descr="C:\Users\Дарья\Documents\Ковалева В.В\15132786_9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1844675"/>
            <a:ext cx="2632075" cy="262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9150" y="1125538"/>
            <a:ext cx="7588250" cy="40354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7. Сколько изображено треугольников?</a:t>
            </a: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algn="r"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algn="r"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algn="r"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algn="r"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algn="r" eaLnBrk="1" hangingPunct="1">
              <a:buFont typeface="Arial" charset="0"/>
              <a:buNone/>
            </a:pPr>
            <a:r>
              <a:rPr lang="ru-RU" sz="2400" smtClean="0">
                <a:solidFill>
                  <a:srgbClr val="7030A0"/>
                </a:solidFill>
                <a:latin typeface="Arial" charset="0"/>
                <a:cs typeface="Arial" charset="0"/>
              </a:rPr>
              <a:t>Ответ: </a:t>
            </a:r>
            <a:r>
              <a:rPr lang="ru-RU" sz="2400" smtClean="0">
                <a:latin typeface="Arial" charset="0"/>
                <a:cs typeface="Arial" charset="0"/>
              </a:rPr>
              <a:t>24</a:t>
            </a: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algn="r"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algn="r"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</p:txBody>
      </p:sp>
      <p:pic>
        <p:nvPicPr>
          <p:cNvPr id="1026" name="Picture 2" descr="C:\Users\Дарья\Documents\Ковалева В.В\Новая папка\iFOc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1785938"/>
            <a:ext cx="3021013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908050"/>
            <a:ext cx="7732712" cy="38893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Дотрагиваясь только до одного стакана сделать так, чтобы пустые и полные стаканы чередовались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воду из второго стакана перелить в пятый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Дарья\Documents\Ковалева В.В\Новая папка\graphic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2565400"/>
            <a:ext cx="558165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650" y="1052513"/>
            <a:ext cx="7521575" cy="35798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9. Мотоциклист ехал в поселок. По дороге он встретил 3 легковые машины и грузовик. Сколько всего машин шло в этот поселок?   </a:t>
            </a:r>
          </a:p>
          <a:p>
            <a:pPr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algn="r"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algn="r" eaLnBrk="1" hangingPunct="1">
              <a:buFont typeface="Arial" charset="0"/>
              <a:buNone/>
            </a:pPr>
            <a:r>
              <a:rPr lang="ru-RU" sz="2400" smtClean="0">
                <a:solidFill>
                  <a:srgbClr val="7030A0"/>
                </a:solidFill>
                <a:latin typeface="Arial" charset="0"/>
                <a:cs typeface="Arial" charset="0"/>
              </a:rPr>
              <a:t>Ответ: </a:t>
            </a:r>
            <a:r>
              <a:rPr lang="ru-RU" sz="2400" smtClean="0">
                <a:latin typeface="Arial" charset="0"/>
                <a:cs typeface="Arial" charset="0"/>
              </a:rPr>
              <a:t>1</a:t>
            </a:r>
          </a:p>
        </p:txBody>
      </p:sp>
      <p:pic>
        <p:nvPicPr>
          <p:cNvPr id="7170" name="Picture 2" descr="C:\Users\Дарья\Documents\Ковалева В.В\КВН\77285_html_558a4c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2270125"/>
            <a:ext cx="3538537" cy="270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10. В одной семье два отца и два сына. Сколько это человек? </a:t>
            </a:r>
          </a:p>
          <a:p>
            <a:pPr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algn="r"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algn="r" eaLnBrk="1" hangingPunct="1">
              <a:buFont typeface="Arial" charset="0"/>
              <a:buNone/>
            </a:pPr>
            <a:r>
              <a:rPr lang="ru-RU" sz="2400" smtClean="0">
                <a:solidFill>
                  <a:srgbClr val="7030A0"/>
                </a:solidFill>
                <a:latin typeface="Arial" charset="0"/>
                <a:cs typeface="Arial" charset="0"/>
              </a:rPr>
              <a:t>Ответ: </a:t>
            </a:r>
            <a:r>
              <a:rPr lang="ru-RU" sz="2400" smtClean="0">
                <a:latin typeface="Arial" charset="0"/>
                <a:cs typeface="Arial" charset="0"/>
              </a:rPr>
              <a:t>3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>
                <a:solidFill>
                  <a:srgbClr val="7030A0"/>
                </a:solidFill>
                <a:latin typeface="Arial" charset="0"/>
                <a:cs typeface="Arial" charset="0"/>
              </a:rPr>
              <a:t> </a:t>
            </a:r>
          </a:p>
        </p:txBody>
      </p:sp>
      <p:pic>
        <p:nvPicPr>
          <p:cNvPr id="8194" name="Picture 2" descr="C:\Users\Дарья\Documents\Ковалева В.В\КВН\pc1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1909763"/>
            <a:ext cx="4865688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1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Дарья\Documents\Ковалева В.В\КВН\8136d029-8d2a-416b-a330-a5f594b2fa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2150" y="730250"/>
            <a:ext cx="50133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113" y="1111250"/>
            <a:ext cx="7519987" cy="40465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11. Сколько гектаров в 1 м</a:t>
            </a:r>
            <a:r>
              <a:rPr lang="ru-RU" sz="2400" baseline="30000" smtClean="0">
                <a:latin typeface="Arial" charset="0"/>
                <a:cs typeface="Arial" charset="0"/>
              </a:rPr>
              <a:t>2</a:t>
            </a:r>
            <a:r>
              <a:rPr lang="ru-RU" sz="2400" smtClean="0">
                <a:latin typeface="Arial" charset="0"/>
                <a:cs typeface="Arial" charset="0"/>
              </a:rPr>
              <a:t>? </a:t>
            </a:r>
          </a:p>
          <a:p>
            <a:pPr algn="r"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algn="r" eaLnBrk="1" hangingPunct="1">
              <a:buFont typeface="Arial" charset="0"/>
              <a:buNone/>
            </a:pPr>
            <a:r>
              <a:rPr lang="ru-RU" sz="2400" smtClean="0">
                <a:solidFill>
                  <a:srgbClr val="7030A0"/>
                </a:solidFill>
                <a:latin typeface="Arial" charset="0"/>
                <a:cs typeface="Arial" charset="0"/>
              </a:rPr>
              <a:t>Ответ: </a:t>
            </a:r>
            <a:r>
              <a:rPr lang="ru-RU" sz="2400" smtClean="0">
                <a:latin typeface="Arial" charset="0"/>
                <a:cs typeface="Arial" charset="0"/>
              </a:rPr>
              <a:t>0,0001 га  </a:t>
            </a:r>
            <a:r>
              <a:rPr lang="ru-RU" sz="2400" smtClean="0">
                <a:solidFill>
                  <a:srgbClr val="7030A0"/>
                </a:solidFill>
                <a:latin typeface="Arial" charset="0"/>
                <a:cs typeface="Arial" charset="0"/>
              </a:rPr>
              <a:t>  </a:t>
            </a:r>
            <a:r>
              <a:rPr lang="ru-RU" sz="2400" smtClean="0">
                <a:latin typeface="Arial" charset="0"/>
                <a:cs typeface="Arial" charset="0"/>
              </a:rPr>
              <a:t>                                                   </a:t>
            </a: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12. На какое число нужно разделить 2, чтобы получить 4?</a:t>
            </a:r>
          </a:p>
          <a:p>
            <a:pPr algn="r"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 </a:t>
            </a:r>
            <a:r>
              <a:rPr lang="ru-RU" sz="2400" smtClean="0">
                <a:solidFill>
                  <a:srgbClr val="7030A0"/>
                </a:solidFill>
                <a:latin typeface="Arial" charset="0"/>
                <a:cs typeface="Arial" charset="0"/>
              </a:rPr>
              <a:t>Ответ: </a:t>
            </a:r>
            <a:r>
              <a:rPr lang="ru-RU" sz="2400" smtClean="0">
                <a:latin typeface="Arial" charset="0"/>
                <a:cs typeface="Arial" charset="0"/>
              </a:rPr>
              <a:t>1/2</a:t>
            </a:r>
            <a:r>
              <a:rPr lang="ru-RU" sz="2400" smtClean="0">
                <a:solidFill>
                  <a:srgbClr val="7030A0"/>
                </a:solidFill>
                <a:latin typeface="Arial" charset="0"/>
                <a:cs typeface="Arial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этап: ВЕСЕЛАЯ ЭСТАФЕТА</a:t>
            </a:r>
            <a:endParaRPr lang="ru-RU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На доске написаны примеры для каждой команды. Участники выходят по одному и решают их, кто быстрей.</a:t>
            </a:r>
          </a:p>
          <a:p>
            <a:pPr marL="0"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4" name="Таблица 3"/>
          <p:cNvPicPr>
            <a:picLocks noGrp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346325"/>
            <a:ext cx="6223000" cy="2670175"/>
          </a:xfrm>
          <a:prstGeom prst="rect">
            <a:avLst/>
          </a:prstGeom>
          <a:noFill/>
        </p:spPr>
      </p:pic>
      <p:pic>
        <p:nvPicPr>
          <p:cNvPr id="9217" name="Picture 1" descr="C:\Users\Дарья\Documents\Ковалева В.В\КВН\1735422_html_m93a311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1916113"/>
            <a:ext cx="2728912" cy="301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333375"/>
            <a:ext cx="8208962" cy="6477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этап: ДОМАШНЕЕ ЗАДАНИЕ</a:t>
            </a:r>
            <a:endParaRPr lang="ru-RU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Объект 2"/>
          <p:cNvSpPr>
            <a:spLocks noGrp="1"/>
          </p:cNvSpPr>
          <p:nvPr>
            <p:ph idx="1"/>
          </p:nvPr>
        </p:nvSpPr>
        <p:spPr>
          <a:xfrm>
            <a:off x="827088" y="1052513"/>
            <a:ext cx="7521575" cy="357981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Команды обмениваются ребусами в которых зашифрован математический термин и отгадывают их в течение 5 минут.</a:t>
            </a:r>
          </a:p>
          <a:p>
            <a:pPr marL="0" indent="0"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</p:txBody>
      </p:sp>
      <p:pic>
        <p:nvPicPr>
          <p:cNvPr id="13314" name="Picture 2" descr="C:\Users\Дарья\Documents\Ковалева В.В\КВН\103.png"/>
          <p:cNvPicPr>
            <a:picLocks noChangeAspect="1" noChangeArrowheads="1"/>
          </p:cNvPicPr>
          <p:nvPr/>
        </p:nvPicPr>
        <p:blipFill>
          <a:blip r:embed="rId2"/>
          <a:srcRect l="4591" t="6937" r="5019" b="10597"/>
          <a:stretch>
            <a:fillRect/>
          </a:stretch>
        </p:blipFill>
        <p:spPr bwMode="auto">
          <a:xfrm>
            <a:off x="1476375" y="2636838"/>
            <a:ext cx="5992813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ъект 2"/>
          <p:cNvSpPr>
            <a:spLocks noGrp="1"/>
          </p:cNvSpPr>
          <p:nvPr>
            <p:ph idx="1"/>
          </p:nvPr>
        </p:nvSpPr>
        <p:spPr>
          <a:xfrm>
            <a:off x="755650" y="1484313"/>
            <a:ext cx="7521575" cy="3579812"/>
          </a:xfrm>
        </p:spPr>
        <p:txBody>
          <a:bodyPr/>
          <a:lstStyle/>
          <a:p>
            <a:pPr marL="0"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За 3 минуты составить как можно больше слов, используя буквы слова:    М А Т Е М А Т И К А .</a:t>
            </a:r>
          </a:p>
          <a:p>
            <a:pPr marL="0"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marL="0" algn="ctr"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</p:txBody>
      </p:sp>
      <p:pic>
        <p:nvPicPr>
          <p:cNvPr id="14338" name="Picture 2" descr="C:\Users\Дарья\Documents\Ковалева В.В\КВН\1820_html_1b990c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2276475"/>
            <a:ext cx="26797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этап: КОНКУРС БОЛЕЛЬЩИКОВ</a:t>
            </a:r>
            <a:b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 этап: КОНКУРС артистов</a:t>
            </a:r>
            <a:endParaRPr lang="ru-RU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3" y="908050"/>
            <a:ext cx="7848600" cy="4105275"/>
          </a:xfrm>
        </p:spPr>
        <p:txBody>
          <a:bodyPr rtlCol="0">
            <a:noAutofit/>
          </a:bodyPr>
          <a:lstStyle/>
          <a:p>
            <a:pPr mar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Показать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мимикой и жестами, что написано на листе так, чтобы ребята из команд могли отгадать это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слово: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команда: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луч; обыкновенная дробь; контрольная работа.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команда: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квадрат; пример по действиям; координатная прямая.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C:\Users\Дарья\Documents\Ковалева В.В\КВН\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2185988"/>
            <a:ext cx="3135312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7900" y="260350"/>
            <a:ext cx="4032250" cy="1081088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765175"/>
            <a:ext cx="7953375" cy="41560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000" smtClean="0">
                <a:solidFill>
                  <a:srgbClr val="7030A0"/>
                </a:solidFill>
                <a:latin typeface="Arial" charset="0"/>
                <a:cs typeface="Arial" charset="0"/>
              </a:rPr>
              <a:t>С математикой дружить-</a:t>
            </a:r>
          </a:p>
          <a:p>
            <a:pPr eaLnBrk="1" hangingPunct="1">
              <a:buFont typeface="Arial" charset="0"/>
              <a:buNone/>
            </a:pPr>
            <a:endParaRPr lang="ru-RU" sz="40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4000" smtClean="0">
                <a:solidFill>
                  <a:srgbClr val="7030A0"/>
                </a:solidFill>
                <a:latin typeface="Arial" charset="0"/>
                <a:cs typeface="Arial" charset="0"/>
              </a:rPr>
              <a:t>       интересно жизнь </a:t>
            </a:r>
          </a:p>
          <a:p>
            <a:pPr eaLnBrk="1" hangingPunct="1">
              <a:buFont typeface="Arial" charset="0"/>
              <a:buNone/>
            </a:pPr>
            <a:endParaRPr lang="ru-RU" sz="40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4000" smtClean="0">
                <a:solidFill>
                  <a:srgbClr val="7030A0"/>
                </a:solidFill>
                <a:latin typeface="Arial" charset="0"/>
                <a:cs typeface="Arial" charset="0"/>
              </a:rPr>
              <a:t>                      прожить !</a:t>
            </a:r>
            <a:endParaRPr lang="ru-RU" sz="4000" smtClean="0">
              <a:latin typeface="Arial" charset="0"/>
              <a:cs typeface="Arial" charset="0"/>
            </a:endParaRPr>
          </a:p>
        </p:txBody>
      </p:sp>
      <p:pic>
        <p:nvPicPr>
          <p:cNvPr id="15363" name="Picture 2" descr="C:\Users\Дарья\Documents\Ковалева В.В\КВН\800_128954401843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1341438"/>
            <a:ext cx="2808287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650" y="188913"/>
            <a:ext cx="7488238" cy="863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этап: это интересно</a:t>
            </a:r>
            <a:endParaRPr lang="ru-RU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95536" y="1268760"/>
            <a:ext cx="8352928" cy="3744416"/>
          </a:xfrm>
          <a:blipFill rotWithShape="1">
            <a:blip r:embed="rId3"/>
            <a:stretch>
              <a:fillRect l="-219" t="-1140"/>
            </a:stretch>
          </a:blip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>
                <a:noFill/>
              </a:rPr>
              <a:t> </a:t>
            </a:r>
          </a:p>
        </p:txBody>
      </p:sp>
      <p:pic>
        <p:nvPicPr>
          <p:cNvPr id="5" name="Таблица 4"/>
          <p:cNvPicPr>
            <a:picLocks noGrp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4217988"/>
            <a:ext cx="6223000" cy="566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51520" y="908720"/>
            <a:ext cx="8169012" cy="3651857"/>
          </a:xfrm>
          <a:blipFill rotWithShape="1"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7890" name="Прямоугольник 3"/>
          <p:cNvSpPr>
            <a:spLocks noChangeArrowheads="1"/>
          </p:cNvSpPr>
          <p:nvPr/>
        </p:nvSpPr>
        <p:spPr bwMode="auto">
          <a:xfrm>
            <a:off x="2484438" y="620713"/>
            <a:ext cx="40322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800"/>
              </a:spcBef>
            </a:pPr>
            <a:endParaRPr lang="ru-RU" sz="2400" b="1">
              <a:solidFill>
                <a:srgbClr val="7030A0"/>
              </a:solidFill>
              <a:cs typeface="Arial" charset="0"/>
            </a:endParaRPr>
          </a:p>
          <a:p>
            <a:pPr marL="342900" indent="-342900">
              <a:spcBef>
                <a:spcPts val="800"/>
              </a:spcBef>
            </a:pPr>
            <a:r>
              <a:rPr lang="ru-RU" sz="2400" b="1">
                <a:solidFill>
                  <a:srgbClr val="7030A0"/>
                </a:solidFill>
                <a:cs typeface="Arial" charset="0"/>
              </a:rPr>
              <a:t>Умножение чисел на 9:</a:t>
            </a:r>
          </a:p>
        </p:txBody>
      </p:sp>
      <p:pic>
        <p:nvPicPr>
          <p:cNvPr id="5" name="Таблица 4"/>
          <p:cNvPicPr>
            <a:picLocks noGrp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0650" y="3717925"/>
            <a:ext cx="6223000" cy="568325"/>
          </a:xfrm>
          <a:prstGeom prst="rect">
            <a:avLst/>
          </a:prstGeom>
          <a:noFill/>
        </p:spPr>
      </p:pic>
      <p:pic>
        <p:nvPicPr>
          <p:cNvPr id="17410" name="Picture 2" descr="C:\Users\Дарья\Documents\Ковалева В.В\КВН\67d3531ab702e9567b30de9892cb837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0100" y="2636838"/>
            <a:ext cx="19939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C:\Users\Дарья\Documents\Ковалева В.В\КВН\d2f04593367b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2700"/>
            <a:ext cx="201612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61963" y="1277938"/>
            <a:ext cx="843597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>
                <a:cs typeface="Arial" charset="0"/>
              </a:rPr>
              <a:t>Капитанам команд предлагается рассмотреть таблицу в течение 10 секунд:</a:t>
            </a:r>
          </a:p>
          <a:p>
            <a:pPr eaLnBrk="0" hangingPunct="0"/>
            <a:endParaRPr lang="ru-RU" sz="2400" b="1">
              <a:cs typeface="Arial" charset="0"/>
            </a:endParaRPr>
          </a:p>
          <a:p>
            <a:pPr eaLnBrk="0" hangingPunct="0"/>
            <a:endParaRPr lang="ru-RU" sz="2400" b="1">
              <a:latin typeface="Franklin Gothic Book" pitchFamily="34" charset="0"/>
            </a:endParaRPr>
          </a:p>
          <a:p>
            <a:pPr eaLnBrk="0" hangingPunct="0"/>
            <a:r>
              <a:rPr lang="ru-RU" sz="2400" b="1">
                <a:latin typeface="Franklin Gothic Book" pitchFamily="34" charset="0"/>
              </a:rPr>
              <a:t> </a:t>
            </a:r>
          </a:p>
          <a:p>
            <a:pPr eaLnBrk="0" hangingPunct="0"/>
            <a:r>
              <a:rPr lang="ru-RU" sz="2400" b="1">
                <a:cs typeface="Arial" charset="0"/>
              </a:rPr>
              <a:t>А затем заполнить в карточках пустые клетки соответствующими символами:</a:t>
            </a:r>
          </a:p>
          <a:p>
            <a:pPr eaLnBrk="0" hangingPunct="0"/>
            <a:endParaRPr lang="ru-RU" sz="2400" b="1">
              <a:latin typeface="Franklin Gothic Book" pitchFamily="34" charset="0"/>
            </a:endParaRPr>
          </a:p>
          <a:p>
            <a:pPr eaLnBrk="0" hangingPunct="0"/>
            <a:endParaRPr lang="ru-RU" sz="2400" b="1">
              <a:latin typeface="Franklin Gothic Book" pitchFamily="34" charset="0"/>
            </a:endParaRPr>
          </a:p>
          <a:p>
            <a:pPr eaLnBrk="0" hangingPunct="0"/>
            <a:endParaRPr lang="ru-RU" sz="2400" b="1">
              <a:latin typeface="Franklin Gothic Boo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8070850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этап: КОНКУРС КАПИТАНОВ</a:t>
            </a:r>
            <a:endParaRPr lang="ru-RU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051050" y="4149725"/>
          <a:ext cx="5040313" cy="84137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9873"/>
                <a:gridCol w="629873"/>
                <a:gridCol w="629873"/>
                <a:gridCol w="629873"/>
                <a:gridCol w="629873"/>
                <a:gridCol w="630399"/>
                <a:gridCol w="630399"/>
                <a:gridCol w="630399"/>
              </a:tblGrid>
              <a:tr h="351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21" marR="558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21" marR="558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21" marR="558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21" marR="558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21" marR="558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21" marR="558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21" marR="558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21" marR="55821" marT="0" marB="0" anchor="ctr"/>
                </a:tc>
              </a:tr>
              <a:tr h="351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21" marR="55821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21" marR="55821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21" marR="55821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21" marR="55821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21" marR="55821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21" marR="55821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21" marR="55821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821" marR="55821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95513" y="2276475"/>
          <a:ext cx="4578350" cy="84137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15604"/>
                <a:gridCol w="915604"/>
                <a:gridCol w="915604"/>
                <a:gridCol w="915604"/>
                <a:gridCol w="916082"/>
              </a:tblGrid>
              <a:tr h="401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490" marR="654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490" marR="654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490" marR="654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490" marR="654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490" marR="65490" marT="0" marB="0" anchor="ctr"/>
                </a:tc>
              </a:tr>
              <a:tr h="401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490" marR="6549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≠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490" marR="6549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490" marR="6549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∆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490" marR="6549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∩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490" marR="6549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8321675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 этап: РАЗРЕЗАНИЕ ФИГУРЫ</a:t>
            </a:r>
            <a:endParaRPr lang="ru-RU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827088" y="1052513"/>
            <a:ext cx="7521575" cy="35798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fontAlgn="auto">
              <a:spcAft>
                <a:spcPts val="0"/>
              </a:spcAft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Командам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предлагается разрезать фигуру на 4 равные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части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          	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                  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39" name="Picture 2" descr="C:\Users\Дарья\Documents\Ковалева В.В\Новая папка\16965_html_4aef41f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205038"/>
            <a:ext cx="2354262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Дарья\Documents\Ковалева В.В\КВН\114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2408238"/>
            <a:ext cx="2600325" cy="260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Дарья\Documents\Ковалева В.В\КВН\Screen-shot-2010-01-07-at-5.57.50-A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682750"/>
            <a:ext cx="3689350" cy="33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8321675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 этап: ПЕСЕННЫЙ КОНКУРС</a:t>
            </a:r>
            <a:endParaRPr lang="ru-RU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63" name="Объект 2"/>
          <p:cNvSpPr txBox="1">
            <a:spLocks/>
          </p:cNvSpPr>
          <p:nvPr/>
        </p:nvSpPr>
        <p:spPr bwMode="auto">
          <a:xfrm>
            <a:off x="827088" y="1052513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>
              <a:spcBef>
                <a:spcPts val="800"/>
              </a:spcBef>
              <a:buFont typeface="Arial" charset="0"/>
              <a:buNone/>
            </a:pPr>
            <a:r>
              <a:rPr lang="ru-RU" sz="2400" b="1">
                <a:cs typeface="Arial" charset="0"/>
              </a:rPr>
              <a:t>Болельщики поют по очереди песни в которых упоминаются числа</a:t>
            </a:r>
            <a:endParaRPr lang="ru-RU" sz="2400" b="1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Дарья\Documents\Ковалева В.В\КВН\114489884_2757491_pob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908050"/>
            <a:ext cx="3184525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365125"/>
            <a:ext cx="8280400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 этап: </a:t>
            </a:r>
            <a: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ПОДВЕДЕНИЕ ИТОГОВ</a:t>
            </a:r>
          </a:p>
        </p:txBody>
      </p:sp>
      <p:sp>
        <p:nvSpPr>
          <p:cNvPr id="41987" name="Объект 9"/>
          <p:cNvSpPr>
            <a:spLocks noGrp="1"/>
          </p:cNvSpPr>
          <p:nvPr>
            <p:ph idx="1"/>
          </p:nvPr>
        </p:nvSpPr>
        <p:spPr>
          <a:xfrm>
            <a:off x="822325" y="2924175"/>
            <a:ext cx="7521575" cy="20177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algn="ctr"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Награждается команда, набравшая  большее количество баллов и самые активные участники игры.</a:t>
            </a:r>
          </a:p>
        </p:txBody>
      </p:sp>
      <p:sp>
        <p:nvSpPr>
          <p:cNvPr id="41988" name="Объект 2"/>
          <p:cNvSpPr txBox="1">
            <a:spLocks/>
          </p:cNvSpPr>
          <p:nvPr/>
        </p:nvSpPr>
        <p:spPr bwMode="auto">
          <a:xfrm>
            <a:off x="827088" y="1052513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>
              <a:spcBef>
                <a:spcPts val="800"/>
              </a:spcBef>
              <a:buFont typeface="Arial" charset="0"/>
              <a:buNone/>
            </a:pPr>
            <a:endParaRPr lang="ru-RU" sz="2400" b="1">
              <a:cs typeface="Arial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38200" y="2843213"/>
            <a:ext cx="7521575" cy="547687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404813"/>
            <a:ext cx="8320087" cy="5492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ЛИТЕРАТУРА</a:t>
            </a:r>
            <a:endParaRPr lang="ru-RU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34" name="Объект 9"/>
          <p:cNvSpPr>
            <a:spLocks noGrp="1"/>
          </p:cNvSpPr>
          <p:nvPr>
            <p:ph idx="1"/>
          </p:nvPr>
        </p:nvSpPr>
        <p:spPr>
          <a:xfrm>
            <a:off x="822325" y="2492375"/>
            <a:ext cx="7521575" cy="21875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44035" name="Объект 2"/>
          <p:cNvSpPr txBox="1">
            <a:spLocks/>
          </p:cNvSpPr>
          <p:nvPr/>
        </p:nvSpPr>
        <p:spPr bwMode="auto">
          <a:xfrm>
            <a:off x="827088" y="1052513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>
              <a:spcBef>
                <a:spcPts val="800"/>
              </a:spcBef>
              <a:buFont typeface="Arial" charset="0"/>
              <a:buNone/>
            </a:pPr>
            <a:endParaRPr lang="ru-RU" sz="2400" b="1">
              <a:cs typeface="Arial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38200" y="2843213"/>
            <a:ext cx="7521575" cy="547687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4037" name="Прямоугольник 2"/>
          <p:cNvSpPr>
            <a:spLocks noChangeArrowheads="1"/>
          </p:cNvSpPr>
          <p:nvPr/>
        </p:nvSpPr>
        <p:spPr bwMode="auto">
          <a:xfrm>
            <a:off x="838200" y="1052513"/>
            <a:ext cx="7510463" cy="401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Franklin Gothic Medium" pitchFamily="34" charset="0"/>
              <a:buAutoNum type="arabicPeriod"/>
            </a:pPr>
            <a:r>
              <a:rPr lang="ru-RU" sz="1400">
                <a:ea typeface="Calibri" pitchFamily="34" charset="0"/>
                <a:cs typeface="Arial" charset="0"/>
              </a:rPr>
              <a:t>Ткачева М.В. Домашняя математика: Кн. для учащихся 7 кл. сред. Шк. - М.: Просвещение, 1993.</a:t>
            </a:r>
          </a:p>
          <a:p>
            <a:pPr marL="342900" indent="-342900">
              <a:buFont typeface="Franklin Gothic Medium" pitchFamily="34" charset="0"/>
              <a:buAutoNum type="arabicPeriod"/>
            </a:pPr>
            <a:r>
              <a:rPr lang="ru-RU" sz="1400">
                <a:ea typeface="Calibri" pitchFamily="34" charset="0"/>
                <a:cs typeface="Arial" charset="0"/>
              </a:rPr>
              <a:t>Нагибин Ф.Ф., Канин Е.С. Математическая шкатулка: Пособие для учащихся - М.: Просвещение,  1984.</a:t>
            </a:r>
          </a:p>
          <a:p>
            <a:pPr marL="342900" indent="-342900">
              <a:buFont typeface="Franklin Gothic Medium" pitchFamily="34" charset="0"/>
              <a:buAutoNum type="arabicPeriod"/>
            </a:pPr>
            <a:r>
              <a:rPr lang="ru-RU" sz="1400">
                <a:ea typeface="Calibri" pitchFamily="34" charset="0"/>
                <a:cs typeface="Arial" charset="0"/>
              </a:rPr>
              <a:t> Игнатьев, Е.И. В царстве смекалки. - М.: Наука, 1979</a:t>
            </a:r>
          </a:p>
          <a:p>
            <a:pPr marL="342900" indent="-342900">
              <a:spcAft>
                <a:spcPts val="1000"/>
              </a:spcAft>
              <a:buFont typeface="Franklin Gothic Medium" pitchFamily="34" charset="0"/>
              <a:buAutoNum type="arabicPeriod"/>
            </a:pPr>
            <a:r>
              <a:rPr lang="ru-RU" sz="1400">
                <a:ea typeface="Calibri" pitchFamily="34" charset="0"/>
                <a:cs typeface="Arial" charset="0"/>
              </a:rPr>
              <a:t>Виноградова, Л.В. Методика преподавания математики в средней школе: учеб. пособие / Л.В. Виноградова – Ростов-на-Дону:  Феникс, 2005.</a:t>
            </a:r>
          </a:p>
          <a:p>
            <a:pPr marL="342900" indent="-342900">
              <a:spcAft>
                <a:spcPts val="1000"/>
              </a:spcAft>
              <a:buFont typeface="Franklin Gothic Medium" pitchFamily="34" charset="0"/>
              <a:buAutoNum type="arabicPeriod"/>
            </a:pPr>
            <a:r>
              <a:rPr lang="ru-RU" sz="1400">
                <a:ea typeface="Calibri" pitchFamily="34" charset="0"/>
                <a:cs typeface="Arial" charset="0"/>
              </a:rPr>
              <a:t>Колесо </a:t>
            </a:r>
            <a:r>
              <a:rPr lang="ru-RU" sz="1400" u="sng">
                <a:ea typeface="Calibri" pitchFamily="34" charset="0"/>
                <a:cs typeface="Arial" charset="0"/>
                <a:hlinkClick r:id="rId3"/>
              </a:rPr>
              <a:t>http://hlrd.ru/products/14117/photos/44094</a:t>
            </a:r>
            <a:endParaRPr lang="ru-RU" sz="1400">
              <a:ea typeface="Calibri" pitchFamily="34" charset="0"/>
              <a:cs typeface="Arial" charset="0"/>
            </a:endParaRPr>
          </a:p>
          <a:p>
            <a:pPr marL="342900" indent="-342900">
              <a:buFont typeface="Franklin Gothic Medium" pitchFamily="34" charset="0"/>
              <a:buAutoNum type="arabicPeriod"/>
            </a:pPr>
            <a:r>
              <a:rPr lang="ru-RU" sz="1400">
                <a:ea typeface="Calibri" pitchFamily="34" charset="0"/>
                <a:cs typeface="Arial" charset="0"/>
              </a:rPr>
              <a:t>Витамины  </a:t>
            </a:r>
            <a:r>
              <a:rPr lang="ru-RU" sz="1400" u="sng">
                <a:ea typeface="Calibri" pitchFamily="34" charset="0"/>
                <a:cs typeface="Arial" charset="0"/>
                <a:hlinkClick r:id="rId4"/>
              </a:rPr>
              <a:t>http://img-fotki.yandex.ru/get/6204/158579929.0/0_705a4_cc253b77_XL</a:t>
            </a:r>
            <a:endParaRPr lang="ru-RU" sz="1400">
              <a:ea typeface="Calibri" pitchFamily="34" charset="0"/>
              <a:cs typeface="Arial" charset="0"/>
            </a:endParaRPr>
          </a:p>
          <a:p>
            <a:pPr marL="342900" indent="-342900">
              <a:buFont typeface="Franklin Gothic Medium" pitchFamily="34" charset="0"/>
              <a:buAutoNum type="arabicPeriod"/>
            </a:pPr>
            <a:r>
              <a:rPr lang="ru-RU" sz="1400">
                <a:ea typeface="Calibri" pitchFamily="34" charset="0"/>
                <a:cs typeface="Arial" charset="0"/>
              </a:rPr>
              <a:t>Доктор</a:t>
            </a:r>
            <a:r>
              <a:rPr lang="ru-RU" sz="1400" u="sng">
                <a:ea typeface="Calibri" pitchFamily="34" charset="0"/>
                <a:cs typeface="Arial" charset="0"/>
              </a:rPr>
              <a:t> </a:t>
            </a:r>
            <a:r>
              <a:rPr lang="ru-RU" sz="1400" u="sng">
                <a:ea typeface="Calibri" pitchFamily="34" charset="0"/>
                <a:cs typeface="Arial" charset="0"/>
                <a:hlinkClick r:id="rId5"/>
              </a:rPr>
              <a:t>http://img-fotki.yandex.ru/get/6401/127850699.76/0_94afe_bb645d2a_XL</a:t>
            </a:r>
            <a:endParaRPr lang="ru-RU" sz="1400">
              <a:ea typeface="Calibri" pitchFamily="34" charset="0"/>
              <a:cs typeface="Arial" charset="0"/>
            </a:endParaRPr>
          </a:p>
          <a:p>
            <a:pPr marL="342900" indent="-342900">
              <a:buFont typeface="Franklin Gothic Medium" pitchFamily="34" charset="0"/>
              <a:buAutoNum type="arabicPeriod"/>
            </a:pPr>
            <a:r>
              <a:rPr lang="ru-RU" sz="1400">
                <a:ea typeface="Calibri" pitchFamily="34" charset="0"/>
                <a:cs typeface="Arial" charset="0"/>
              </a:rPr>
              <a:t>Мотоциклист</a:t>
            </a:r>
            <a:r>
              <a:rPr lang="ru-RU" sz="1400" u="sng">
                <a:ea typeface="Calibri" pitchFamily="34" charset="0"/>
                <a:cs typeface="Arial" charset="0"/>
              </a:rPr>
              <a:t> </a:t>
            </a:r>
            <a:r>
              <a:rPr lang="ru-RU" sz="1400" u="sng">
                <a:ea typeface="Calibri" pitchFamily="34" charset="0"/>
                <a:cs typeface="Arial" charset="0"/>
                <a:hlinkClick r:id="rId6"/>
              </a:rPr>
              <a:t>http://im0-tub-ru.yandex.net/i?id=4faed33ea4488c7fb6d8a592098ff773-47-144&amp;n=21</a:t>
            </a:r>
            <a:endParaRPr lang="ru-RU" sz="1400">
              <a:ea typeface="Calibri" pitchFamily="34" charset="0"/>
              <a:cs typeface="Arial" charset="0"/>
            </a:endParaRPr>
          </a:p>
          <a:p>
            <a:pPr marL="342900" indent="-342900">
              <a:buFont typeface="Franklin Gothic Medium" pitchFamily="34" charset="0"/>
              <a:buAutoNum type="arabicPeriod"/>
            </a:pPr>
            <a:r>
              <a:rPr lang="ru-RU" sz="1400">
                <a:ea typeface="Calibri" pitchFamily="34" charset="0"/>
                <a:cs typeface="Arial" charset="0"/>
              </a:rPr>
              <a:t>Веселая эстафета</a:t>
            </a:r>
            <a:r>
              <a:rPr lang="ru-RU" sz="1400" u="sng">
                <a:ea typeface="Calibri" pitchFamily="34" charset="0"/>
                <a:cs typeface="Arial" charset="0"/>
              </a:rPr>
              <a:t> </a:t>
            </a:r>
            <a:r>
              <a:rPr lang="ru-RU" sz="1400" u="sng">
                <a:ea typeface="Calibri" pitchFamily="34" charset="0"/>
                <a:cs typeface="Arial" charset="0"/>
                <a:hlinkClick r:id="rId7"/>
              </a:rPr>
              <a:t>http://fs.nashaucheba.ru/tw_files2/urls_3/1736/d-1735422/1735422_html_m93a3119.gif</a:t>
            </a:r>
            <a:endParaRPr lang="ru-RU" sz="1400">
              <a:ea typeface="Calibri" pitchFamily="34" charset="0"/>
              <a:cs typeface="Arial" charset="0"/>
            </a:endParaRPr>
          </a:p>
          <a:p>
            <a:pPr marL="342900" indent="-342900">
              <a:buFont typeface="Franklin Gothic Medium" pitchFamily="34" charset="0"/>
              <a:buAutoNum type="arabicPeriod"/>
            </a:pPr>
            <a:r>
              <a:rPr lang="ru-RU" sz="1400">
                <a:ea typeface="Calibri" pitchFamily="34" charset="0"/>
                <a:cs typeface="Arial" charset="0"/>
              </a:rPr>
              <a:t>Знакомство команд</a:t>
            </a:r>
            <a:r>
              <a:rPr lang="ru-RU" sz="1400" u="sng">
                <a:ea typeface="Calibri" pitchFamily="34" charset="0"/>
                <a:cs typeface="Arial" charset="0"/>
              </a:rPr>
              <a:t> </a:t>
            </a:r>
            <a:r>
              <a:rPr lang="ru-RU" sz="1400" u="sng">
                <a:ea typeface="Calibri" pitchFamily="34" charset="0"/>
                <a:cs typeface="Arial" charset="0"/>
                <a:hlinkClick r:id="rId8"/>
              </a:rPr>
              <a:t>http://www.rd2d.com/images/articles/pouchitelnaja-istorija-pro-grebca_2.jpg</a:t>
            </a:r>
            <a:endParaRPr lang="ru-RU" sz="1400">
              <a:ea typeface="Calibri" pitchFamily="34" charset="0"/>
              <a:cs typeface="Arial" charset="0"/>
            </a:endParaRPr>
          </a:p>
          <a:p>
            <a:pPr marL="342900" indent="-342900"/>
            <a:endParaRPr lang="ru-RU" sz="1400"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404813"/>
            <a:ext cx="8320087" cy="5492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ЛИТЕРАТУРА</a:t>
            </a:r>
            <a:endParaRPr lang="ru-RU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082" name="Объект 9"/>
          <p:cNvSpPr>
            <a:spLocks noGrp="1"/>
          </p:cNvSpPr>
          <p:nvPr>
            <p:ph idx="1"/>
          </p:nvPr>
        </p:nvSpPr>
        <p:spPr>
          <a:xfrm>
            <a:off x="822325" y="2492375"/>
            <a:ext cx="7521575" cy="21875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46083" name="Объект 2"/>
          <p:cNvSpPr txBox="1">
            <a:spLocks/>
          </p:cNvSpPr>
          <p:nvPr/>
        </p:nvSpPr>
        <p:spPr bwMode="auto">
          <a:xfrm>
            <a:off x="827088" y="1052513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>
              <a:spcBef>
                <a:spcPts val="800"/>
              </a:spcBef>
              <a:buFont typeface="Arial" charset="0"/>
              <a:buNone/>
            </a:pPr>
            <a:endParaRPr lang="ru-RU" sz="2400" b="1">
              <a:cs typeface="Arial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38200" y="2843213"/>
            <a:ext cx="7521575" cy="547687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6085" name="Прямоугольник 2"/>
          <p:cNvSpPr>
            <a:spLocks noChangeArrowheads="1"/>
          </p:cNvSpPr>
          <p:nvPr/>
        </p:nvSpPr>
        <p:spPr bwMode="auto">
          <a:xfrm>
            <a:off x="539750" y="1052513"/>
            <a:ext cx="7993063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>
              <a:cs typeface="Arial" charset="0"/>
            </a:endParaRPr>
          </a:p>
          <a:p>
            <a:r>
              <a:rPr lang="ru-RU" sz="1400">
                <a:cs typeface="Arial" charset="0"/>
              </a:rPr>
              <a:t>11. Часы-слон</a:t>
            </a:r>
            <a:r>
              <a:rPr lang="ru-RU" sz="1400" u="sng">
                <a:cs typeface="Arial" charset="0"/>
              </a:rPr>
              <a:t> </a:t>
            </a:r>
            <a:r>
              <a:rPr lang="ru-RU" sz="1400" u="sng">
                <a:cs typeface="Arial" charset="0"/>
                <a:hlinkClick r:id="rId3"/>
              </a:rPr>
              <a:t>http://banana.by/uploads/posts/2011-10/1317460890_elihu-the-elephant-clock-1.jpg</a:t>
            </a:r>
            <a:endParaRPr lang="ru-RU" sz="1400">
              <a:cs typeface="Arial" charset="0"/>
            </a:endParaRPr>
          </a:p>
          <a:p>
            <a:r>
              <a:rPr lang="ru-RU" sz="1400">
                <a:cs typeface="Arial" charset="0"/>
              </a:rPr>
              <a:t>12. Кивин</a:t>
            </a:r>
            <a:r>
              <a:rPr lang="ru-RU" sz="1400" u="sng">
                <a:cs typeface="Arial" charset="0"/>
              </a:rPr>
              <a:t> </a:t>
            </a:r>
            <a:r>
              <a:rPr lang="ru-RU" sz="1400" u="sng">
                <a:cs typeface="Arial" charset="0"/>
                <a:hlinkClick r:id="rId4"/>
              </a:rPr>
              <a:t>http://www.vbratske.ru/i/posters/800_12895440184353.jpg</a:t>
            </a:r>
            <a:endParaRPr lang="ru-RU" sz="1400">
              <a:cs typeface="Arial" charset="0"/>
            </a:endParaRPr>
          </a:p>
          <a:p>
            <a:r>
              <a:rPr lang="ru-RU" sz="1400">
                <a:cs typeface="Arial" charset="0"/>
              </a:rPr>
              <a:t>13. Поющие люди</a:t>
            </a:r>
            <a:r>
              <a:rPr lang="ru-RU" sz="1400" u="sng">
                <a:cs typeface="Arial" charset="0"/>
              </a:rPr>
              <a:t> </a:t>
            </a:r>
            <a:r>
              <a:rPr lang="ru-RU" sz="1400" u="sng">
                <a:cs typeface="Arial" charset="0"/>
                <a:hlinkClick r:id="rId5"/>
              </a:rPr>
              <a:t>http://i2.smotra.ru/data/img/galleries/35908/94888/sm_img-1267229_980x600.jpg</a:t>
            </a:r>
            <a:endParaRPr lang="ru-RU" sz="1400">
              <a:cs typeface="Arial" charset="0"/>
            </a:endParaRPr>
          </a:p>
          <a:p>
            <a:r>
              <a:rPr lang="ru-RU" sz="1400">
                <a:cs typeface="Arial" charset="0"/>
              </a:rPr>
              <a:t>14. Семья </a:t>
            </a:r>
            <a:r>
              <a:rPr lang="ru-RU" sz="1400" u="sng">
                <a:cs typeface="Arial" charset="0"/>
                <a:hlinkClick r:id="rId6"/>
              </a:rPr>
              <a:t>http://www.v3wall.com/wallpaper/medium/1001/medium_20100108010347245556.jpg</a:t>
            </a:r>
            <a:endParaRPr lang="ru-RU" sz="1400">
              <a:cs typeface="Arial" charset="0"/>
            </a:endParaRPr>
          </a:p>
          <a:p>
            <a:r>
              <a:rPr lang="ru-RU" sz="1400">
                <a:cs typeface="Arial" charset="0"/>
              </a:rPr>
              <a:t>15. Числа </a:t>
            </a:r>
            <a:r>
              <a:rPr lang="ru-RU" sz="1400" u="sng">
                <a:cs typeface="Arial" charset="0"/>
                <a:hlinkClick r:id="rId7"/>
              </a:rPr>
              <a:t>http://www.akinto.me/uploads/image/num3.jpg</a:t>
            </a:r>
            <a:endParaRPr lang="ru-RU" sz="1400">
              <a:cs typeface="Arial" charset="0"/>
            </a:endParaRPr>
          </a:p>
          <a:p>
            <a:r>
              <a:rPr lang="ru-RU" sz="1400">
                <a:cs typeface="Arial" charset="0"/>
              </a:rPr>
              <a:t>16. Смайлики </a:t>
            </a:r>
            <a:r>
              <a:rPr lang="ru-RU" sz="1400" u="sng">
                <a:cs typeface="Arial" charset="0"/>
                <a:hlinkClick r:id="rId8"/>
              </a:rPr>
              <a:t>http://micrusha.ru/content/articles/images/1075/images/15.jpg</a:t>
            </a:r>
            <a:endParaRPr lang="ru-RU" sz="1400">
              <a:cs typeface="Arial" charset="0"/>
            </a:endParaRPr>
          </a:p>
          <a:p>
            <a:r>
              <a:rPr lang="ru-RU" sz="1400">
                <a:cs typeface="Arial" charset="0"/>
              </a:rPr>
              <a:t>17. Подведение итогов</a:t>
            </a:r>
            <a:r>
              <a:rPr lang="ru-RU" sz="1400" u="sng">
                <a:cs typeface="Arial" charset="0"/>
              </a:rPr>
              <a:t> </a:t>
            </a:r>
            <a:r>
              <a:rPr lang="ru-RU" sz="1400" u="sng">
                <a:cs typeface="Arial" charset="0"/>
                <a:hlinkClick r:id="rId9"/>
              </a:rPr>
              <a:t>http://img0.liveinternet.ru/images/attach/c/11/114/489/114489884_2757491_pobed.jpg</a:t>
            </a:r>
            <a:endParaRPr lang="ru-RU" sz="1400">
              <a:cs typeface="Arial" charset="0"/>
            </a:endParaRPr>
          </a:p>
          <a:p>
            <a:r>
              <a:rPr lang="ru-RU" sz="1400">
                <a:cs typeface="Arial" charset="0"/>
              </a:rPr>
              <a:t>18. Ученик пишет</a:t>
            </a:r>
            <a:r>
              <a:rPr lang="ru-RU" sz="1400" u="sng">
                <a:cs typeface="Arial" charset="0"/>
              </a:rPr>
              <a:t> </a:t>
            </a:r>
            <a:r>
              <a:rPr lang="ru-RU" sz="1400" u="sng">
                <a:cs typeface="Arial" charset="0"/>
                <a:hlinkClick r:id="rId10"/>
              </a:rPr>
              <a:t>http://sport-reporter.ru/pars_docs/refs/2/1820/1820_html_1b990c39.jpg</a:t>
            </a:r>
            <a:endParaRPr lang="ru-RU" sz="1400">
              <a:cs typeface="Arial" charset="0"/>
            </a:endParaRPr>
          </a:p>
          <a:p>
            <a:r>
              <a:rPr lang="ru-RU" sz="1400">
                <a:cs typeface="Arial" charset="0"/>
              </a:rPr>
              <a:t>19. Цифра 9</a:t>
            </a:r>
            <a:r>
              <a:rPr lang="ru-RU" sz="1400" u="sng">
                <a:cs typeface="Arial" charset="0"/>
              </a:rPr>
              <a:t> </a:t>
            </a:r>
            <a:r>
              <a:rPr lang="ru-RU" sz="1400" u="sng">
                <a:cs typeface="Arial" charset="0"/>
                <a:hlinkClick r:id="rId11"/>
              </a:rPr>
              <a:t>http://s60.radikal.ru/i168/1305/83/d2f04593367b.jpg</a:t>
            </a:r>
            <a:endParaRPr lang="ru-RU" sz="1400">
              <a:cs typeface="Arial" charset="0"/>
            </a:endParaRPr>
          </a:p>
          <a:p>
            <a:r>
              <a:rPr lang="ru-RU" sz="1400">
                <a:cs typeface="Arial" charset="0"/>
              </a:rPr>
              <a:t>20. Цифра 7</a:t>
            </a:r>
            <a:r>
              <a:rPr lang="ru-RU" sz="1400" u="sng">
                <a:cs typeface="Arial" charset="0"/>
              </a:rPr>
              <a:t> </a:t>
            </a:r>
            <a:r>
              <a:rPr lang="ru-RU" sz="1400" u="sng">
                <a:cs typeface="Arial" charset="0"/>
                <a:hlinkClick r:id="rId12"/>
              </a:rPr>
              <a:t>http://ib3.keep4u.ru/b/2012/09/10/67/67d3531ab702e9567b30de9892cb8370.jpg</a:t>
            </a:r>
            <a:endParaRPr lang="ru-RU" sz="1400" u="sng">
              <a:cs typeface="Arial" charset="0"/>
            </a:endParaRPr>
          </a:p>
          <a:p>
            <a:endParaRPr lang="ru-RU" sz="1400">
              <a:latin typeface="Franklin Gothic Book" pitchFamily="34" charset="0"/>
            </a:endParaRPr>
          </a:p>
          <a:p>
            <a:endParaRPr lang="ru-RU" sz="14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284413"/>
            <a:ext cx="8320088" cy="5476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СПАСИБО ЗА ВНИМАНИЕ! </a:t>
            </a:r>
            <a:endParaRPr lang="ru-RU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Объект 9"/>
          <p:cNvSpPr>
            <a:spLocks noGrp="1"/>
          </p:cNvSpPr>
          <p:nvPr>
            <p:ph idx="1"/>
          </p:nvPr>
        </p:nvSpPr>
        <p:spPr>
          <a:xfrm>
            <a:off x="822325" y="2492375"/>
            <a:ext cx="7521575" cy="21875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48131" name="Объект 2"/>
          <p:cNvSpPr txBox="1">
            <a:spLocks/>
          </p:cNvSpPr>
          <p:nvPr/>
        </p:nvSpPr>
        <p:spPr bwMode="auto">
          <a:xfrm>
            <a:off x="827088" y="1052513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>
              <a:spcBef>
                <a:spcPts val="800"/>
              </a:spcBef>
              <a:buFont typeface="Arial" charset="0"/>
              <a:buNone/>
            </a:pPr>
            <a:endParaRPr lang="ru-RU" sz="2400" b="1">
              <a:cs typeface="Arial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38200" y="2843213"/>
            <a:ext cx="7521575" cy="547687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idx="1"/>
          </p:nvPr>
        </p:nvSpPr>
        <p:spPr>
          <a:xfrm>
            <a:off x="827088" y="1268413"/>
            <a:ext cx="7521575" cy="35798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-развитие логического мышления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-повышение интереса к предмету математики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-воспитание чувства коллективизма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-тренировка памяти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-развитие находчивости, воспитание внимания</a:t>
            </a: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</p:txBody>
      </p:sp>
      <p:pic>
        <p:nvPicPr>
          <p:cNvPr id="16386" name="Picture 3" descr="C:\Users\Дарья\Documents\Ковалева В.В\КВН\1334919608_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3895725"/>
            <a:ext cx="4751388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ЦЕЛЬ</a:t>
            </a:r>
            <a:r>
              <a:rPr lang="ru-RU" sz="4000" dirty="0" smtClean="0">
                <a:solidFill>
                  <a:srgbClr val="7030A0"/>
                </a:solidFill>
              </a:rPr>
              <a:t> </a:t>
            </a: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ИГРЫ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7030A0"/>
                </a:solidFill>
              </a:rPr>
              <a:t>1 </a:t>
            </a: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этап</a:t>
            </a:r>
            <a:r>
              <a:rPr lang="ru-RU" sz="4000" dirty="0" smtClean="0">
                <a:solidFill>
                  <a:srgbClr val="7030A0"/>
                </a:solidFill>
              </a:rPr>
              <a:t>: </a:t>
            </a: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ПРЕДСТАВЛЕНИЕ</a:t>
            </a:r>
            <a:endParaRPr lang="ru-RU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Название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Девиз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Приветствие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Эмблема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5" name="Picture 2" descr="C:\Users\Дарья\Documents\Ковалева В.В\КВН\pouchitelnaja-istorija-pro-grebca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2425" y="1268413"/>
            <a:ext cx="4164013" cy="30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Дарья\Documents\Ковалева В.В\КВН\852-18068_norm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83213" y="950913"/>
            <a:ext cx="3744912" cy="401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этап: РАЗМИНКА</a:t>
            </a:r>
            <a:endParaRPr lang="ru-RU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088" y="950913"/>
            <a:ext cx="7521575" cy="37544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 колесе 10 спиц.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Сколько промежутков между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спицами?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           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Users\Дарья\Documents\Ковалева В.В\КВН\num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2487613"/>
            <a:ext cx="523875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088" y="908050"/>
            <a:ext cx="7521575" cy="35798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2. Ответьте, не считая, какой цифрой оканчивается произведение первых девяти натуральных чисел.  </a:t>
            </a: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    </a:t>
            </a:r>
          </a:p>
          <a:p>
            <a:pPr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400" smtClean="0">
                <a:solidFill>
                  <a:srgbClr val="7030A0"/>
                </a:solidFill>
                <a:latin typeface="Arial" charset="0"/>
                <a:cs typeface="Arial" charset="0"/>
              </a:rPr>
              <a:t>Ответ: </a:t>
            </a:r>
            <a:r>
              <a:rPr lang="ru-RU" sz="2400" smtClean="0">
                <a:latin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650" y="908050"/>
            <a:ext cx="7521575" cy="35798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3. «Вот вам три таблетки - сказал доктор, - принимайте их через каждые полчаса». На какое время хватит прописанных доктором таблеток?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240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</a:p>
          <a:p>
            <a:pPr marL="0" indent="0" algn="ctr"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ru-RU" sz="2400" smtClean="0">
                <a:solidFill>
                  <a:srgbClr val="7030A0"/>
                </a:solidFill>
                <a:latin typeface="Arial" charset="0"/>
                <a:cs typeface="Arial" charset="0"/>
              </a:rPr>
              <a:t>Ответ: </a:t>
            </a:r>
            <a:r>
              <a:rPr lang="ru-RU" sz="2400" smtClean="0">
                <a:latin typeface="Arial" charset="0"/>
                <a:cs typeface="Arial" charset="0"/>
              </a:rPr>
              <a:t>на час</a:t>
            </a:r>
          </a:p>
          <a:p>
            <a:pPr marL="0" indent="0"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</p:txBody>
      </p:sp>
      <p:pic>
        <p:nvPicPr>
          <p:cNvPr id="3075" name="Picture 3" descr="C:\Users\Дарья\Documents\Ковалева В.В\КВН\11949897341647250718medicina_dottore_archite_01.svg.h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068638"/>
            <a:ext cx="2376488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4" descr="C:\Users\Дарья\Documents\Ковалева В.В\КВН\0_72b7d_35ff3820_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2492375"/>
            <a:ext cx="2181225" cy="340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ъект 2"/>
          <p:cNvSpPr>
            <a:spLocks noGrp="1"/>
          </p:cNvSpPr>
          <p:nvPr>
            <p:ph idx="1"/>
          </p:nvPr>
        </p:nvSpPr>
        <p:spPr>
          <a:xfrm>
            <a:off x="827088" y="908050"/>
            <a:ext cx="7521575" cy="35798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4. Переложите две спички так, чтобы совок не изменил форму, а мусора в совке не было.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                                                    </a:t>
            </a: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2400" smtClean="0">
                <a:solidFill>
                  <a:srgbClr val="7030A0"/>
                </a:solidFill>
                <a:latin typeface="Arial" charset="0"/>
                <a:cs typeface="Arial" charset="0"/>
              </a:rPr>
              <a:t>Ответ:</a:t>
            </a: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</p:txBody>
      </p:sp>
      <p:pic>
        <p:nvPicPr>
          <p:cNvPr id="2355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2413" y="2205038"/>
            <a:ext cx="1779587" cy="269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03913" y="2170113"/>
            <a:ext cx="1868487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арья\Documents\Ковалева В.В\КВН\232-620-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512888"/>
            <a:ext cx="3505200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088" y="908050"/>
            <a:ext cx="7521575" cy="3579813"/>
          </a:xfrm>
        </p:spPr>
        <p:txBody>
          <a:bodyPr/>
          <a:lstStyle/>
          <a:p>
            <a:pPr algn="r"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5. Сколько сейчас часов, если оставшаяся   часть суток в 2 раза больше? 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              </a:t>
            </a:r>
          </a:p>
          <a:p>
            <a:pPr eaLnBrk="1" hangingPunct="1">
              <a:buFont typeface="Arial" charset="0"/>
              <a:buNone/>
            </a:pPr>
            <a:endParaRPr lang="ru-RU" sz="2400" smtClean="0">
              <a:latin typeface="Arial" charset="0"/>
              <a:cs typeface="Arial" charset="0"/>
            </a:endParaRPr>
          </a:p>
          <a:p>
            <a:pPr algn="r" eaLnBrk="1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     </a:t>
            </a:r>
          </a:p>
          <a:p>
            <a:pPr algn="r"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algn="r"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algn="r" eaLnBrk="1" hangingPunct="1"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algn="r" eaLnBrk="1" hangingPunct="1">
              <a:buFont typeface="Arial" charset="0"/>
              <a:buNone/>
            </a:pPr>
            <a:r>
              <a:rPr lang="ru-RU" sz="2400" smtClean="0">
                <a:solidFill>
                  <a:srgbClr val="7030A0"/>
                </a:solidFill>
                <a:latin typeface="Arial" charset="0"/>
                <a:cs typeface="Arial" charset="0"/>
              </a:rPr>
              <a:t>Ответ:</a:t>
            </a:r>
            <a:r>
              <a:rPr lang="ru-RU" sz="2400" smtClean="0">
                <a:latin typeface="Arial" charset="0"/>
                <a:cs typeface="Arial" charset="0"/>
              </a:rPr>
              <a:t>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856</TotalTime>
  <Words>798</Words>
  <Application>Microsoft Office PowerPoint</Application>
  <PresentationFormat>Экран (4:3)</PresentationFormat>
  <Paragraphs>212</Paragraphs>
  <Slides>28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Углы</vt:lpstr>
      <vt:lpstr>КВН </vt:lpstr>
      <vt:lpstr> </vt:lpstr>
      <vt:lpstr>ЦЕЛЬ ИГРЫ</vt:lpstr>
      <vt:lpstr>1 этап: ПРЕДСТАВЛЕНИЕ</vt:lpstr>
      <vt:lpstr>2 этап: РАЗМИНКА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 этап: ВЕСЕЛАЯ ЭСТАФЕТА</vt:lpstr>
      <vt:lpstr>4 этап: ДОМАШНЕЕ ЗАДАНИЕ</vt:lpstr>
      <vt:lpstr>  5 этап: КОНКУРС БОЛЕЛЬЩИКОВ </vt:lpstr>
      <vt:lpstr>6 этап: КОНКУРС артистов</vt:lpstr>
      <vt:lpstr>7 этап: это интересно</vt:lpstr>
      <vt:lpstr>Презентация PowerPoint</vt:lpstr>
      <vt:lpstr>8 этап: КОНКУРС КАПИТАНОВ</vt:lpstr>
      <vt:lpstr>9 этап: РАЗРЕЗАНИЕ ФИГУРЫ</vt:lpstr>
      <vt:lpstr>10 этап: ПЕСЕННЫЙ КОНКУРС</vt:lpstr>
      <vt:lpstr>11 этап: ПОДВЕДЕНИЕ ИТОГОВ</vt:lpstr>
      <vt:lpstr>ЛИТЕРАТУРА</vt:lpstr>
      <vt:lpstr>ЛИТЕРАТУРА</vt:lpstr>
      <vt:lpstr>СПАСИБО ЗА ВНИМАНИЕ!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КВН</dc:title>
  <dc:creator>Дарья</dc:creator>
  <cp:lastModifiedBy>Лулу</cp:lastModifiedBy>
  <cp:revision>70</cp:revision>
  <dcterms:created xsi:type="dcterms:W3CDTF">2015-02-22T12:02:57Z</dcterms:created>
  <dcterms:modified xsi:type="dcterms:W3CDTF">2015-04-18T05:37:44Z</dcterms:modified>
</cp:coreProperties>
</file>