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7" r:id="rId5"/>
    <p:sldId id="278" r:id="rId6"/>
    <p:sldId id="276" r:id="rId7"/>
    <p:sldId id="275" r:id="rId8"/>
    <p:sldId id="279" r:id="rId9"/>
    <p:sldId id="280" r:id="rId10"/>
    <p:sldId id="281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/>
    <p:restoredTop sz="87246" autoAdjust="0"/>
  </p:normalViewPr>
  <p:slideViewPr>
    <p:cSldViewPr>
      <p:cViewPr varScale="1">
        <p:scale>
          <a:sx n="81" d="100"/>
          <a:sy n="81" d="100"/>
        </p:scale>
        <p:origin x="-12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FFC97-9079-4BFB-9C49-4CA601FA4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D34FE-C00D-4A6D-A9F4-736F9D507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2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2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3295E-1DC7-4402-8EE7-6E4688FE7B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15B44-3C83-45B7-B926-5A9C02D72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D2FC2-8455-40E5-BBC1-3663046A8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0555B-1775-42CA-B01E-7438C34D91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37554-A515-49F6-97A4-45C3F32650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66C59-AD81-41AA-91B7-8B2721A29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3E432-B841-45A3-B712-E98FCEE07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652B4-E8FF-4EA8-A574-790201201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380DD-34DE-4B9A-9421-9C62FA809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8486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55640BD-66BE-4EA4-9B2A-4CBE3A58E5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79;&#1076;&#1088;&#1072;&#1074;&#1089;&#1090;&#1074;&#1091;&#1081;%20&#1096;&#1082;&#1086;&#1083;&#1072;!\&#1063;&#1077;&#1084;&#1091;%20&#1059;&#1095;&#1072;&#1090;%20&#1042;%20&#1064;&#1082;&#1086;&#1083;&#1077;%20.mp3" TargetMode="Externa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85786" y="1643050"/>
            <a:ext cx="7772400" cy="1470025"/>
          </a:xfrm>
        </p:spPr>
        <p:txBody>
          <a:bodyPr/>
          <a:lstStyle/>
          <a:p>
            <a:pPr eaLnBrk="1" hangingPunct="1"/>
            <a:r>
              <a:rPr lang="ru-RU" sz="3600" b="1" dirty="0" smtClean="0"/>
              <a:t>Роль практических ситуаций в социально - личностном развитии дошкольников</a:t>
            </a:r>
            <a:endParaRPr lang="ru-RU" sz="3600" dirty="0" smtClean="0"/>
          </a:p>
        </p:txBody>
      </p:sp>
      <p:pic>
        <p:nvPicPr>
          <p:cNvPr id="3076" name="Рисунок 4" descr="children_0120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188" y="5300663"/>
            <a:ext cx="12223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Рисунок 5" descr="children_0170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3214686"/>
            <a:ext cx="1223963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Рисунок 6" descr="children_0133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2988" y="5153025"/>
            <a:ext cx="38100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Рисунок 7" descr="children_0127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24750" y="188913"/>
            <a:ext cx="1368425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Рисунок 8" descr="children_0166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728" y="3571876"/>
            <a:ext cx="12573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Чему Учат В Школе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r>
              <a:rPr lang="ru-RU" sz="4000" dirty="0" smtClean="0"/>
              <a:t>            Спасибо за внимание! 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28920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34" y="642918"/>
            <a:ext cx="8429684" cy="5643602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ru-RU" sz="3200" dirty="0" smtClean="0"/>
          </a:p>
        </p:txBody>
      </p:sp>
      <p:sp>
        <p:nvSpPr>
          <p:cNvPr id="7" name="Овал 6"/>
          <p:cNvSpPr/>
          <p:nvPr/>
        </p:nvSpPr>
        <p:spPr>
          <a:xfrm>
            <a:off x="3143240" y="2000240"/>
            <a:ext cx="2714644" cy="2214578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Социально-личностное развитие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>
            <a:off x="6215074" y="2643182"/>
            <a:ext cx="1985970" cy="1285884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НОД</a:t>
            </a:r>
            <a:endParaRPr lang="ru-RU" dirty="0"/>
          </a:p>
        </p:txBody>
      </p:sp>
      <p:sp>
        <p:nvSpPr>
          <p:cNvPr id="29" name="Прямоугольник с двумя скругленными противолежащими углами 28"/>
          <p:cNvSpPr/>
          <p:nvPr/>
        </p:nvSpPr>
        <p:spPr>
          <a:xfrm>
            <a:off x="6215074" y="4429132"/>
            <a:ext cx="1914532" cy="1200152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прогулка</a:t>
            </a:r>
            <a:endParaRPr lang="ru-RU" dirty="0"/>
          </a:p>
        </p:txBody>
      </p:sp>
      <p:sp>
        <p:nvSpPr>
          <p:cNvPr id="30" name="Прямоугольник с двумя скругленными противолежащими углами 29"/>
          <p:cNvSpPr/>
          <p:nvPr/>
        </p:nvSpPr>
        <p:spPr>
          <a:xfrm>
            <a:off x="6286512" y="714356"/>
            <a:ext cx="1914532" cy="1357322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завтрак</a:t>
            </a:r>
            <a:endParaRPr lang="ru-RU" dirty="0"/>
          </a:p>
        </p:txBody>
      </p:sp>
      <p:sp>
        <p:nvSpPr>
          <p:cNvPr id="31" name="Прямоугольник с двумя скругленными противолежащими углами 30"/>
          <p:cNvSpPr/>
          <p:nvPr/>
        </p:nvSpPr>
        <p:spPr>
          <a:xfrm>
            <a:off x="3643306" y="4429132"/>
            <a:ext cx="1843094" cy="127159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обед</a:t>
            </a:r>
            <a:endParaRPr lang="ru-RU" dirty="0"/>
          </a:p>
        </p:txBody>
      </p:sp>
      <p:sp>
        <p:nvSpPr>
          <p:cNvPr id="32" name="Прямоугольник с двумя скругленными противолежащими углами 31"/>
          <p:cNvSpPr/>
          <p:nvPr/>
        </p:nvSpPr>
        <p:spPr>
          <a:xfrm>
            <a:off x="857224" y="4357694"/>
            <a:ext cx="1857388" cy="1357322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Сон.час</a:t>
            </a:r>
            <a:endParaRPr lang="ru-RU" dirty="0"/>
          </a:p>
        </p:txBody>
      </p:sp>
      <p:sp>
        <p:nvSpPr>
          <p:cNvPr id="33" name="Прямоугольник с двумя скругленными противолежащими углами 32"/>
          <p:cNvSpPr/>
          <p:nvPr/>
        </p:nvSpPr>
        <p:spPr>
          <a:xfrm>
            <a:off x="714348" y="2571744"/>
            <a:ext cx="1857388" cy="1214446"/>
          </a:xfrm>
          <a:prstGeom prst="round2DiagRect">
            <a:avLst>
              <a:gd name="adj1" fmla="val 16667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Кружковая</a:t>
            </a:r>
          </a:p>
          <a:p>
            <a:pPr algn="ctr"/>
            <a:r>
              <a:rPr lang="ru-RU" dirty="0" smtClean="0"/>
              <a:t>работа</a:t>
            </a:r>
            <a:endParaRPr lang="ru-RU" dirty="0"/>
          </a:p>
        </p:txBody>
      </p:sp>
      <p:sp>
        <p:nvSpPr>
          <p:cNvPr id="34" name="Прямоугольник с двумя скругленными противолежащими углами 33"/>
          <p:cNvSpPr/>
          <p:nvPr/>
        </p:nvSpPr>
        <p:spPr>
          <a:xfrm>
            <a:off x="785786" y="571480"/>
            <a:ext cx="1785950" cy="1357322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ужин</a:t>
            </a:r>
            <a:endParaRPr lang="ru-RU" dirty="0"/>
          </a:p>
        </p:txBody>
      </p:sp>
      <p:sp>
        <p:nvSpPr>
          <p:cNvPr id="35" name="Прямоугольник с двумя скругленными противолежащими углами 34"/>
          <p:cNvSpPr/>
          <p:nvPr/>
        </p:nvSpPr>
        <p:spPr>
          <a:xfrm>
            <a:off x="3500430" y="571480"/>
            <a:ext cx="1914532" cy="1357322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Утренняя </a:t>
            </a:r>
          </a:p>
          <a:p>
            <a:pPr algn="ctr"/>
            <a:r>
              <a:rPr lang="ru-RU" dirty="0" smtClean="0"/>
              <a:t>зарядка</a:t>
            </a: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Условия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8063" y="1700808"/>
            <a:ext cx="7848600" cy="4752528"/>
          </a:xfrm>
        </p:spPr>
        <p:txBody>
          <a:bodyPr/>
          <a:lstStyle/>
          <a:p>
            <a:pPr>
              <a:buFontTx/>
              <a:buChar char="-"/>
            </a:pPr>
            <a:r>
              <a:rPr lang="ru-RU" dirty="0"/>
              <a:t>Удовлетворения их потребностей в положительных эмоциональных контактах;</a:t>
            </a:r>
          </a:p>
          <a:p>
            <a:pPr>
              <a:buFontTx/>
              <a:buChar char="-"/>
            </a:pPr>
            <a:r>
              <a:rPr lang="ru-RU" dirty="0" smtClean="0"/>
              <a:t>В любви и поддержке;</a:t>
            </a:r>
          </a:p>
          <a:p>
            <a:pPr>
              <a:buFontTx/>
              <a:buChar char="-"/>
            </a:pPr>
            <a:r>
              <a:rPr lang="ru-RU" dirty="0" smtClean="0"/>
              <a:t>Активном познании;</a:t>
            </a:r>
          </a:p>
          <a:p>
            <a:pPr>
              <a:buFontTx/>
              <a:buChar char="-"/>
            </a:pPr>
            <a:r>
              <a:rPr lang="ru-RU" dirty="0" smtClean="0"/>
              <a:t>Самостоятельной деятельности по интересам;</a:t>
            </a:r>
          </a:p>
          <a:p>
            <a:pPr>
              <a:buFontTx/>
              <a:buChar char="-"/>
            </a:pPr>
            <a:r>
              <a:rPr lang="ru-RU" dirty="0" smtClean="0"/>
              <a:t>Самоутверждении;</a:t>
            </a:r>
          </a:p>
          <a:p>
            <a:pPr>
              <a:buFontTx/>
              <a:buChar char="-"/>
            </a:pPr>
            <a:r>
              <a:rPr lang="ru-RU" dirty="0" smtClean="0"/>
              <a:t>Самореализации и признании своих достижений со стороны окружающих.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 smtClean="0"/>
          </a:p>
        </p:txBody>
      </p:sp>
      <p:pic>
        <p:nvPicPr>
          <p:cNvPr id="5" name="Рисунок 4" descr="children_012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3917963"/>
            <a:ext cx="12223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Актуальное </a:t>
            </a:r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средство</a:t>
            </a:r>
            <a:b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социально - личностного </a:t>
            </a:r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развития </a:t>
            </a:r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детей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это организация 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разнообразных ситуаций,  обеспечивающих освоение положительного опыта и ценностных ориентаций.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59916066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789040"/>
            <a:ext cx="2139950" cy="235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689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671464"/>
          </a:xfrm>
        </p:spPr>
        <p:txBody>
          <a:bodyPr/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Ситуации конструируются 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педагогом как: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игровые,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имитационные,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ситуации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реального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положительного опыта,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условные ситуации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вербального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плана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4" name="Рисунок 7" descr="children_0127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4572008"/>
            <a:ext cx="1368425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9617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527448"/>
          </a:xfrm>
        </p:spPr>
        <p:txBody>
          <a:bodyPr/>
          <a:lstStyle/>
          <a:p>
            <a:r>
              <a:rPr lang="ru-RU" sz="3600" dirty="0">
                <a:solidFill>
                  <a:schemeClr val="accent3">
                    <a:lumMod val="75000"/>
                  </a:schemeClr>
                </a:solidFill>
              </a:rPr>
              <a:t>Алгоритм организации ситуации </a:t>
            </a:r>
            <a:br>
              <a:rPr lang="ru-RU" sz="3600" dirty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  <a:t>поискового </a:t>
            </a:r>
            <a:r>
              <a:rPr lang="ru-RU" sz="3600" dirty="0">
                <a:solidFill>
                  <a:schemeClr val="accent3">
                    <a:lumMod val="75000"/>
                  </a:schemeClr>
                </a:solidFill>
              </a:rPr>
              <a:t>характера: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3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Заинтересовать детей проблемой,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требующей 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решения,  эмоционально представить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её, ввести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детей в ситуацию.</a:t>
            </a:r>
          </a:p>
          <a:p>
            <a:r>
              <a:rPr lang="ru-RU" dirty="0"/>
              <a:t>Вызвать активное сопереживание участникам ситуации и понимание их трудностей.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3615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Побудить к поиску возможных вариантов и способов разрешения ситуации.</a:t>
            </a:r>
          </a:p>
          <a:p>
            <a:r>
              <a:rPr lang="ru-RU" dirty="0" smtClean="0"/>
              <a:t>Включить детей в конкретное практическое действие.</a:t>
            </a:r>
            <a:endParaRPr lang="ru-RU" dirty="0"/>
          </a:p>
        </p:txBody>
      </p:sp>
      <p:pic>
        <p:nvPicPr>
          <p:cNvPr id="4" name="Рисунок 6" descr="children_013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4437112"/>
            <a:ext cx="38100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1358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/>
          <a:lstStyle/>
          <a:p>
            <a:r>
              <a:rPr lang="ru-RU" sz="3600" dirty="0" smtClean="0"/>
              <a:t>Наибольший эмоциональный отклик находят у ребят такие ситуации как: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Практические ситуации гуманистического  выбора.</a:t>
            </a:r>
          </a:p>
          <a:p>
            <a:r>
              <a:rPr lang="ru-RU" dirty="0" smtClean="0"/>
              <a:t>Практические ситуации проблемного характера.</a:t>
            </a:r>
          </a:p>
          <a:p>
            <a:r>
              <a:rPr lang="ru-RU" dirty="0" smtClean="0"/>
              <a:t>Практические ситуации (</a:t>
            </a:r>
            <a:r>
              <a:rPr lang="ru-RU" dirty="0" err="1" smtClean="0"/>
              <a:t>подг</a:t>
            </a:r>
            <a:r>
              <a:rPr lang="ru-RU" dirty="0" smtClean="0"/>
              <a:t>. гр.) «Мы самые старшие в детском саду»</a:t>
            </a:r>
          </a:p>
          <a:p>
            <a:r>
              <a:rPr lang="ru-RU" dirty="0" smtClean="0"/>
              <a:t>Ситуации типа «Научи своего друга тому, что умеешь сам»</a:t>
            </a:r>
          </a:p>
          <a:p>
            <a:r>
              <a:rPr lang="ru-RU" dirty="0" smtClean="0"/>
              <a:t>Игры – </a:t>
            </a:r>
            <a:r>
              <a:rPr lang="ru-RU" dirty="0" err="1" smtClean="0"/>
              <a:t>иммитации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09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Семья – неизменный помощник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Взаимодействие с семьёй эффективно при условии доверия друг к другу, понимания и принятие общих целей, методов  и средств социально – личностного развития</a:t>
            </a:r>
            <a:endParaRPr lang="ru-RU" dirty="0"/>
          </a:p>
        </p:txBody>
      </p:sp>
      <p:pic>
        <p:nvPicPr>
          <p:cNvPr id="1028" name="Picture 4" descr="http://mdou-176.ucoz.ru/kartinki/585ciagnie_sanki_stronka-agusi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551217"/>
            <a:ext cx="33337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525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10069046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Them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5A867B"/>
        </a:dk2>
        <a:lt2>
          <a:srgbClr val="B7D760"/>
        </a:lt2>
        <a:accent1>
          <a:srgbClr val="F1F3CF"/>
        </a:accent1>
        <a:accent2>
          <a:srgbClr val="E9CC7A"/>
        </a:accent2>
        <a:accent3>
          <a:srgbClr val="FFFFFF"/>
        </a:accent3>
        <a:accent4>
          <a:srgbClr val="000000"/>
        </a:accent4>
        <a:accent5>
          <a:srgbClr val="F7F8E4"/>
        </a:accent5>
        <a:accent6>
          <a:srgbClr val="D3B96E"/>
        </a:accent6>
        <a:hlink>
          <a:srgbClr val="D1B4C8"/>
        </a:hlink>
        <a:folHlink>
          <a:srgbClr val="96C8D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10069046</Template>
  <TotalTime>459</TotalTime>
  <Words>215</Words>
  <Application>Microsoft Office PowerPoint</Application>
  <PresentationFormat>Экран (4:3)</PresentationFormat>
  <Paragraphs>41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10069046</vt:lpstr>
      <vt:lpstr>Роль практических ситуаций в социально - личностном развитии дошкольников</vt:lpstr>
      <vt:lpstr>Презентация PowerPoint</vt:lpstr>
      <vt:lpstr>Условия </vt:lpstr>
      <vt:lpstr>Актуальное средство  социально - личностного развития детей</vt:lpstr>
      <vt:lpstr>Ситуации конструируются  педагогом как: </vt:lpstr>
      <vt:lpstr>Алгоритм организации ситуации  поискового характера: </vt:lpstr>
      <vt:lpstr>Презентация PowerPoint</vt:lpstr>
      <vt:lpstr>Наибольший эмоциональный отклик находят у ребят такие ситуации как:</vt:lpstr>
      <vt:lpstr>Семья – неизменный помощник</vt:lpstr>
      <vt:lpstr>Презентация PowerPoint</vt:lpstr>
    </vt:vector>
  </TitlesOfParts>
  <Company>URTISI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57</cp:revision>
  <dcterms:created xsi:type="dcterms:W3CDTF">2011-08-18T13:52:20Z</dcterms:created>
  <dcterms:modified xsi:type="dcterms:W3CDTF">2014-11-13T08:08:11Z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TC100690461049</vt:lpwstr>
  </property>
</Properties>
</file>